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  <p:sldId id="476" r:id="rId3"/>
    <p:sldId id="473" r:id="rId4"/>
    <p:sldId id="475" r:id="rId5"/>
    <p:sldId id="257" r:id="rId6"/>
    <p:sldId id="477" r:id="rId7"/>
    <p:sldId id="259" r:id="rId8"/>
    <p:sldId id="263" r:id="rId9"/>
    <p:sldId id="264" r:id="rId10"/>
    <p:sldId id="258" r:id="rId11"/>
    <p:sldId id="260" r:id="rId12"/>
    <p:sldId id="262" r:id="rId13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116"/>
    <p:restoredTop sz="94694"/>
  </p:normalViewPr>
  <p:slideViewPr>
    <p:cSldViewPr snapToGrid="0">
      <p:cViewPr varScale="1">
        <p:scale>
          <a:sx n="118" d="100"/>
          <a:sy n="118" d="100"/>
        </p:scale>
        <p:origin x="248" y="2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3384A2F-D776-E373-6AE5-DCAA0D3D953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C6283568-9AAA-E409-26D2-D20AB48FD2B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3E2D3CE-B450-8547-FD7E-2A0EC9A20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7DC27-8B00-6020-9E10-A628D4515E8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4596595-1078-1D60-8ED9-52C01ED246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605274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98A91B-441B-E793-51F3-3A390F15A0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227302E-8E10-FF76-142D-42363E763743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0DA4042-345F-2CFD-6BC0-7E6B532D43C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F9AA16F-A690-518A-7BFB-C75D32C6202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523A729-4BA5-FB97-DA95-642000A23A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704295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E1CB8C0F-BCE2-773E-2EF4-CEFC4B1E5D0F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D5759E36-C203-17E4-94AE-1AE4777EF35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1B32C74F-4935-64D3-1025-DAED73A591D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A528D09-2FA7-8651-1C7B-B32C9BAF59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7A2E38A8-36CA-5E8B-7532-835F5B5E0B9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88538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3261D1-4EB7-2EC2-D3D4-9E2AEF358B0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D3E2679-9AAC-C747-A01A-17E9E754DC0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BF4E43B-D4F4-E1A7-1F68-519AFCD3597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BA53D5BB-CB7E-E6A2-9904-80134C2B9C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3F9F155-B687-1851-EA70-2E77DE2931A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490443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1EB2325-BB1D-3966-3CF7-2AC1D57B8B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27DE4A7-CBAE-5DE1-14C1-E2AFDDF5981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5837EDB-170D-FA5C-01BE-E5D3271EF9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65EF3B7-18BE-F238-09DE-10DAB724823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027F27D2-9C8B-8748-4FDC-58203CB627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581853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30D082-2868-692F-5ADD-B9AB2AC9016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45B98C5-E8AD-BAFB-03A9-175C8B748C9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5DB7E35A-6F90-6395-D326-F491437BD73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68CE96B-7317-6996-E4C6-1054E8718F5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3ED13D0-1FB4-1EF7-E0A9-AF7247E6986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5DCC5C46-DF55-6820-8D52-F8D49067D3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952051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716A0F0-583B-57F6-6745-6249A88809A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1C8BD45-475C-736E-7589-68F6EF1FDD1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527E662-79CC-E85C-8294-AAB7B3B44D2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4055AF37-2C82-4363-83D6-900FB553E433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15A44032-A5BC-50FB-0032-F678ABF23DA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3841DED-8CB9-FA4C-1181-A7D053B1BDF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4E4DEC0-37E1-7F20-29EA-2A7C3055A03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BBC887B-9089-83B2-8A6B-FC109C4F78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9044283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CBE29E6-9344-AC51-B797-EB9826D76D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D950C5DF-BD73-B093-D1A6-637A60EB754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78461AF-52E4-E7D6-BACE-D7E4495B1D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F294CC1D-17AA-9223-C8B7-4EA5FA996C1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888752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CC584346-FD4C-8937-198B-3B8CFF32203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15A01F96-04E5-997D-99F1-1BFFFD2B46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919574E7-D74B-DF94-3357-7320A02DAEC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8752608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163816C-CCF0-D1A6-132F-64456CD173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C4DA386-DE4A-F61E-037B-9214321AB255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9A15BC-78EE-2665-7D5F-78A42F846CD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84C7A4E5-11BC-03BB-B121-4562B3750D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66779F0-6D3B-E685-3941-785190483BD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A8855A5A-B652-B567-3C94-3168F055C75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815214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F64CCF0-102C-76E0-5F4B-51FEF21D63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1DE04FFE-E4EB-DE63-71EE-D23766DC314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1192CE6-7D9E-9314-D792-609914FF587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61DA941-23B6-BD13-603E-4A2D639546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2755BCD-003F-1642-8C60-F467A21DB7A3}" type="datetimeFigureOut">
              <a:rPr lang="en-US" smtClean="0"/>
              <a:t>10/10/25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758A0F9-710E-206B-FBEC-6EAC1D7B3D9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88A3C7D-D9D5-EA85-0D1F-98AC107DFD8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0FE2D084-9B4D-1F48-A21D-DFD468EE7D6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6229808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C254FEEC-8E95-637B-4C85-DD65CBBFAE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35C76BD-994D-048E-49A3-236C7DD5A6C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22F0E9E-E543-A19B-EEDF-06A4E6F735EB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32755BCD-003F-1642-8C60-F467A21DB7A3}" type="datetimeFigureOut">
              <a:rPr lang="en-US" smtClean="0"/>
              <a:pPr/>
              <a:t>10/10/25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99C331-A45F-234C-F5DD-DE1FF981B0F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AFEA953-7EC6-56D2-A3E5-7D6B3F59EF8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="0" i="0">
                <a:solidFill>
                  <a:schemeClr val="tx1">
                    <a:tint val="82000"/>
                  </a:schemeClr>
                </a:solidFill>
                <a:latin typeface="Times New Roman" panose="02020603050405020304" pitchFamily="18" charset="0"/>
              </a:defRPr>
            </a:lvl1pPr>
          </a:lstStyle>
          <a:p>
            <a:fld id="{0FE2D084-9B4D-1F48-A21D-DFD468EE7D6C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4449585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b="0" i="0" kern="1200">
          <a:solidFill>
            <a:schemeClr val="tx1"/>
          </a:solidFill>
          <a:latin typeface="Times New Roman" panose="02020603050405020304" pitchFamily="18" charset="0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tx1"/>
          </a:solidFill>
          <a:latin typeface="Times New Roman" panose="02020603050405020304" pitchFamily="18" charset="0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object 3">
            <a:extLst>
              <a:ext uri="{FF2B5EF4-FFF2-40B4-BE49-F238E27FC236}">
                <a16:creationId xmlns:a16="http://schemas.microsoft.com/office/drawing/2014/main" id="{C6D30850-2BAC-10AD-65F4-33560F356983}"/>
              </a:ext>
            </a:extLst>
          </p:cNvPr>
          <p:cNvSpPr txBox="1">
            <a:spLocks/>
          </p:cNvSpPr>
          <p:nvPr/>
        </p:nvSpPr>
        <p:spPr>
          <a:xfrm>
            <a:off x="0" y="1700743"/>
            <a:ext cx="10820400" cy="4582729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>
            <a:lvl1pPr marL="0" indent="0" algn="ctr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None/>
              <a:defRPr sz="24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1pPr>
            <a:lvl2pPr marL="457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20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2pPr>
            <a:lvl3pPr marL="914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8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3pPr>
            <a:lvl4pPr marL="1371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4pPr>
            <a:lvl5pPr marL="18288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b="0" i="0" kern="1200">
                <a:solidFill>
                  <a:schemeClr val="tx1"/>
                </a:solidFill>
                <a:latin typeface="Times New Roman" panose="02020603050405020304" pitchFamily="18" charset="0"/>
                <a:ea typeface="+mn-ea"/>
                <a:cs typeface="+mn-cs"/>
              </a:defRPr>
            </a:lvl5pPr>
            <a:lvl6pPr marL="22860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indent="0" algn="ctr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None/>
              <a:defRPr sz="16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spc="-10" dirty="0"/>
              <a:t>Week 5 Recitation 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r>
              <a:rPr lang="en-US" sz="4000" dirty="0">
                <a:cs typeface="Times New Roman" panose="02020603050405020304" pitchFamily="18" charset="0"/>
              </a:rPr>
              <a:t>Verilog &amp; K Map</a:t>
            </a: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z="4000" dirty="0">
              <a:cs typeface="Times New Roman" panose="02020603050405020304" pitchFamily="18" charset="0"/>
            </a:endParaRPr>
          </a:p>
          <a:p>
            <a:pPr marL="13335">
              <a:lnSpc>
                <a:spcPct val="100000"/>
              </a:lnSpc>
              <a:spcBef>
                <a:spcPts val="100"/>
              </a:spcBef>
              <a:tabLst>
                <a:tab pos="1041400" algn="l"/>
              </a:tabLst>
            </a:pPr>
            <a:endParaRPr lang="en-US" spc="-10" dirty="0"/>
          </a:p>
          <a:p>
            <a:pPr marL="1597660" marR="1589405" indent="783590">
              <a:lnSpc>
                <a:spcPct val="124600"/>
              </a:lnSpc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Rifat Bin Rashid 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spc="-10" dirty="0">
                <a:solidFill>
                  <a:srgbClr val="006FC0"/>
                </a:solidFill>
                <a:latin typeface="Georgia"/>
                <a:cs typeface="Georgia"/>
              </a:rPr>
              <a:t>Teaching Assistant</a:t>
            </a:r>
          </a:p>
          <a:p>
            <a:pPr marL="1597660" marR="1589405" indent="783590">
              <a:lnSpc>
                <a:spcPct val="124600"/>
              </a:lnSpc>
            </a:pP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Dept.</a:t>
            </a:r>
            <a:r>
              <a:rPr lang="en-US" spc="-3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of</a:t>
            </a:r>
            <a:r>
              <a:rPr lang="en-US" spc="-40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dirty="0">
                <a:solidFill>
                  <a:srgbClr val="006FC0"/>
                </a:solidFill>
                <a:latin typeface="Georgia"/>
                <a:cs typeface="Georgia"/>
              </a:rPr>
              <a:t>ECE,</a:t>
            </a:r>
            <a:r>
              <a:rPr lang="en-US" spc="-65" dirty="0">
                <a:solidFill>
                  <a:srgbClr val="006FC0"/>
                </a:solidFill>
                <a:latin typeface="Georgia"/>
                <a:cs typeface="Georgia"/>
              </a:rPr>
              <a:t> </a:t>
            </a:r>
            <a:r>
              <a:rPr lang="en-US" spc="-20" dirty="0">
                <a:solidFill>
                  <a:srgbClr val="006FC0"/>
                </a:solidFill>
                <a:latin typeface="Georgia"/>
                <a:cs typeface="Georgia"/>
              </a:rPr>
              <a:t>Rutgers University</a:t>
            </a:r>
            <a:endParaRPr lang="en-US" dirty="0">
              <a:latin typeface="Georgia"/>
              <a:cs typeface="Georgia"/>
            </a:endParaRPr>
          </a:p>
          <a:p>
            <a:pPr marL="1597660" marR="1589405" indent="783590">
              <a:lnSpc>
                <a:spcPct val="124600"/>
              </a:lnSpc>
            </a:pPr>
            <a:endParaRPr lang="en-US" spc="-10" dirty="0">
              <a:solidFill>
                <a:srgbClr val="006FC0"/>
              </a:solidFill>
              <a:latin typeface="Georgia"/>
              <a:cs typeface="Georgia"/>
            </a:endParaRPr>
          </a:p>
        </p:txBody>
      </p:sp>
    </p:spTree>
    <p:extLst>
      <p:ext uri="{BB962C8B-B14F-4D97-AF65-F5344CB8AC3E}">
        <p14:creationId xmlns:p14="http://schemas.microsoft.com/office/powerpoint/2010/main" val="127056258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329C7DE5-F3E5-176A-8A0A-A17D6CEA6467}"/>
              </a:ext>
            </a:extLst>
          </p:cNvPr>
          <p:cNvSpPr txBox="1"/>
          <p:nvPr/>
        </p:nvSpPr>
        <p:spPr>
          <a:xfrm>
            <a:off x="1719941" y="363915"/>
            <a:ext cx="9427029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rtl="0" fontAlgn="base"/>
            <a:r>
              <a:rPr lang="en-US" sz="1600" b="1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Complete the following system Verilog program. The timescale should be 2ns, splitting each delay in 100 parts to look for timing hazards.</a:t>
            </a:r>
          </a:p>
          <a:p>
            <a:pPr rtl="0" fontAlgn="base"/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`timescale ________________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_________ ALU_8bit_tb;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_____ [7:0] a;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_____ [7:0] b;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initial 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a = 15;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b = 23;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c = a &amp; b; // c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d = a | b; // d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e = a ^ b; // e = __________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f = a &lt;&lt; 2; // f = _________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g = b &gt;&gt; 1; // g = _________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reg[7:0] h = {a[0],a[7:1]};// h = _________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_____      // set a delay so this program ends after 1</a:t>
            </a:r>
            <a:r>
              <a:rPr lang="el-GR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μ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s (1000ns)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$finish;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end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forever begin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________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    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 = _________</a:t>
            </a:r>
            <a:r>
              <a:rPr lang="en-US" sz="1600" u="none" strike="noStrike" dirty="0" err="1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clk</a:t>
            </a: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; // set timing so clock has period of 4ns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  end    </a:t>
            </a:r>
            <a:b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</a:br>
            <a:r>
              <a:rPr lang="en-US" sz="1600" u="none" strike="noStrike" dirty="0">
                <a:solidFill>
                  <a:srgbClr val="000000"/>
                </a:solidFill>
                <a:effectLst/>
                <a:latin typeface="Times New Roman" panose="02020603050405020304" pitchFamily="18" charset="0"/>
              </a:rPr>
              <a:t>_________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BB0C5A3-5F7C-7C80-6EF7-AD1B9BB7AE1A}"/>
              </a:ext>
            </a:extLst>
          </p:cNvPr>
          <p:cNvSpPr txBox="1"/>
          <p:nvPr/>
        </p:nvSpPr>
        <p:spPr>
          <a:xfrm>
            <a:off x="413657" y="0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2: </a:t>
            </a:r>
          </a:p>
        </p:txBody>
      </p:sp>
    </p:spTree>
    <p:extLst>
      <p:ext uri="{BB962C8B-B14F-4D97-AF65-F5344CB8AC3E}">
        <p14:creationId xmlns:p14="http://schemas.microsoft.com/office/powerpoint/2010/main" val="2823317111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D1BAC0-854D-B3C2-914C-D49805A3CB0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Box 2">
            <a:extLst>
              <a:ext uri="{FF2B5EF4-FFF2-40B4-BE49-F238E27FC236}">
                <a16:creationId xmlns:a16="http://schemas.microsoft.com/office/drawing/2014/main" id="{67CC083F-6CB9-A0CE-57D9-958E13B0BBE1}"/>
              </a:ext>
            </a:extLst>
          </p:cNvPr>
          <p:cNvSpPr txBox="1"/>
          <p:nvPr/>
        </p:nvSpPr>
        <p:spPr>
          <a:xfrm>
            <a:off x="2928257" y="181957"/>
            <a:ext cx="6096000" cy="649408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600" dirty="0">
                <a:latin typeface="Times New Roman" panose="02020603050405020304" pitchFamily="18" charset="0"/>
              </a:rPr>
              <a:t>`timescale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2ns/20ps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module ALU_8bit_tb;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</a:rPr>
              <a:t> [7:0] a;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reg</a:t>
            </a:r>
            <a:r>
              <a:rPr lang="en-US" sz="1600" dirty="0">
                <a:latin typeface="Times New Roman" panose="02020603050405020304" pitchFamily="18" charset="0"/>
              </a:rPr>
              <a:t> [7:0] b;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initial begin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a = 8'd15;  // 0000_1111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b = 8'd23;  // 0001_0111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  reg [7:0] c = a &amp;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c = 8'b00000111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d = a |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d = 8'b00011111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e = a ^ b; 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e = 8'b00011000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f = a &lt;&lt; 2;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f = 8'b00111100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g = b &gt;&gt; 1;        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g = 8'b00001011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reg [7:0] h = {a[0], a[7:1]};//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h = 8'b10000111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  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#500;                        </a:t>
            </a:r>
            <a:r>
              <a:rPr lang="en-US" sz="1600" dirty="0">
                <a:latin typeface="Times New Roman" panose="02020603050405020304" pitchFamily="18" charset="0"/>
              </a:rPr>
              <a:t>// stop after 1 </a:t>
            </a:r>
            <a:r>
              <a:rPr lang="en-US" sz="1600" dirty="0" err="1">
                <a:latin typeface="Times New Roman" panose="02020603050405020304" pitchFamily="18" charset="0"/>
              </a:rPr>
              <a:t>μs</a:t>
            </a:r>
            <a:r>
              <a:rPr lang="en-US" sz="1600" dirty="0">
                <a:latin typeface="Times New Roman" panose="02020603050405020304" pitchFamily="18" charset="0"/>
              </a:rPr>
              <a:t> (1000 ns)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$finish;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end</a:t>
            </a:r>
          </a:p>
          <a:p>
            <a:endParaRPr lang="en-US" sz="1600" dirty="0">
              <a:latin typeface="Times New Roman" panose="02020603050405020304" pitchFamily="18" charset="0"/>
            </a:endParaRPr>
          </a:p>
          <a:p>
            <a:r>
              <a:rPr lang="en-US" sz="1600" dirty="0">
                <a:latin typeface="Times New Roman" panose="02020603050405020304" pitchFamily="18" charset="0"/>
              </a:rPr>
              <a:t>  // Clock with 4 ns period (2 ns high + 2 ns low)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forever begin</a:t>
            </a:r>
          </a:p>
          <a:p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   #1;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  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 = ~</a:t>
            </a:r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clk</a:t>
            </a:r>
            <a:r>
              <a:rPr lang="en-US" sz="1600" dirty="0">
                <a:solidFill>
                  <a:srgbClr val="FF0000"/>
                </a:solidFill>
                <a:latin typeface="Times New Roman" panose="02020603050405020304" pitchFamily="18" charset="0"/>
              </a:rPr>
              <a:t>;                  </a:t>
            </a:r>
            <a:r>
              <a:rPr lang="en-US" sz="1600" dirty="0">
                <a:latin typeface="Times New Roman" panose="02020603050405020304" pitchFamily="18" charset="0"/>
              </a:rPr>
              <a:t>// toggle every 2 ns (timescale unit)</a:t>
            </a:r>
          </a:p>
          <a:p>
            <a:r>
              <a:rPr lang="en-US" sz="1600" dirty="0">
                <a:latin typeface="Times New Roman" panose="02020603050405020304" pitchFamily="18" charset="0"/>
              </a:rPr>
              <a:t>  end</a:t>
            </a:r>
          </a:p>
          <a:p>
            <a:r>
              <a:rPr lang="en-US" sz="16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endmodule</a:t>
            </a:r>
            <a:endParaRPr lang="en-US" sz="1600" dirty="0">
              <a:solidFill>
                <a:srgbClr val="FF0000"/>
              </a:solidFill>
              <a:latin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D0871534-8F60-B3A1-89C3-97BFE5B66E97}"/>
              </a:ext>
            </a:extLst>
          </p:cNvPr>
          <p:cNvSpPr txBox="1"/>
          <p:nvPr/>
        </p:nvSpPr>
        <p:spPr>
          <a:xfrm>
            <a:off x="631371" y="181957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2: </a:t>
            </a:r>
          </a:p>
        </p:txBody>
      </p:sp>
    </p:spTree>
    <p:extLst>
      <p:ext uri="{BB962C8B-B14F-4D97-AF65-F5344CB8AC3E}">
        <p14:creationId xmlns:p14="http://schemas.microsoft.com/office/powerpoint/2010/main" val="23681360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FB13AE0-F320-5F56-9F32-6EBCF2D241F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8D58B93-FA54-6B81-D7F7-5896D621DC5A}"/>
              </a:ext>
            </a:extLst>
          </p:cNvPr>
          <p:cNvSpPr txBox="1"/>
          <p:nvPr/>
        </p:nvSpPr>
        <p:spPr>
          <a:xfrm>
            <a:off x="3383106" y="2090058"/>
            <a:ext cx="5208222" cy="3046988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Test 1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Next Wednesday – October 15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Time: 12:10 Pm -1:30 Pm</a:t>
            </a:r>
          </a:p>
          <a:p>
            <a:pPr algn="ctr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Place: SEC-209 </a:t>
            </a:r>
          </a:p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For Recitation section 0</a:t>
            </a:r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2</a:t>
            </a:r>
          </a:p>
        </p:txBody>
      </p:sp>
    </p:spTree>
    <p:extLst>
      <p:ext uri="{BB962C8B-B14F-4D97-AF65-F5344CB8AC3E}">
        <p14:creationId xmlns:p14="http://schemas.microsoft.com/office/powerpoint/2010/main" val="364481081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A4DF8BB-56CD-35E2-C071-7B1584A2B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 Map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0CDBD81-CE14-9FD3-49C3-AD2657D577F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Minterms</a:t>
            </a:r>
            <a:r>
              <a:rPr lang="en-US" dirty="0"/>
              <a:t> ---  SOP --- Collect/Place 1</a:t>
            </a:r>
          </a:p>
          <a:p>
            <a:r>
              <a:rPr lang="en-US" dirty="0"/>
              <a:t>Maxterms --- POS --- Collect/Place 0</a:t>
            </a:r>
          </a:p>
        </p:txBody>
      </p:sp>
      <p:graphicFrame>
        <p:nvGraphicFramePr>
          <p:cNvPr id="4" name="Table 3">
            <a:extLst>
              <a:ext uri="{FF2B5EF4-FFF2-40B4-BE49-F238E27FC236}">
                <a16:creationId xmlns:a16="http://schemas.microsoft.com/office/drawing/2014/main" id="{D6BC9148-7625-ABBC-46D4-4AFBDC87223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94791164"/>
              </p:ext>
            </p:extLst>
          </p:nvPr>
        </p:nvGraphicFramePr>
        <p:xfrm>
          <a:off x="2478314" y="3429000"/>
          <a:ext cx="8128000" cy="228600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422034661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97570770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876843020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3747985962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minterm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maxterm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2530784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A’B’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A+B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25260868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A’B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A+B’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8837358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0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AB’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A’+B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2033078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>
                          <a:latin typeface="Times New Roman" panose="02020603050405020304" pitchFamily="18" charset="0"/>
                          <a:cs typeface="Times New Roman" panose="02020603050405020304" pitchFamily="18" charset="0"/>
                        </a:rPr>
                        <a:t>1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AB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kumimoji="0" lang="en-US" sz="2400" b="0" i="0" u="none" strike="noStrike" kern="1200" cap="none" spc="0" normalizeH="0" baseline="0" noProof="0" dirty="0">
                          <a:ln>
                            <a:noFill/>
                          </a:ln>
                          <a:solidFill>
                            <a:prstClr val="black"/>
                          </a:solidFill>
                          <a:effectLst/>
                          <a:uLnTx/>
                          <a:uFillTx/>
                          <a:latin typeface="Times New Roman" panose="02020603050405020304" pitchFamily="18" charset="0"/>
                          <a:ea typeface="+mn-ea"/>
                          <a:cs typeface="Times New Roman" panose="02020603050405020304" pitchFamily="18" charset="0"/>
                        </a:rPr>
                        <a:t>A’+B’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1528207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59085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196658-9BCD-680E-46EE-D3D875C8D74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82" y="1196608"/>
            <a:ext cx="13011617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(A, B, C, D) = (A’ + B’ + D’)(A + B’ + C’)(A’ + B + D’) (B + C’ + D’)</a:t>
            </a:r>
            <a:endParaRPr lang="en-US" dirty="0"/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3DEE9282-F0EC-3F5A-B0B7-80E0E068EB2C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546138773"/>
              </p:ext>
            </p:extLst>
          </p:nvPr>
        </p:nvGraphicFramePr>
        <p:xfrm>
          <a:off x="4724400" y="2889381"/>
          <a:ext cx="3581400" cy="33587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7174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1CB1EAFF-CED7-4022-ACA9-53428FA02F64}"/>
              </a:ext>
            </a:extLst>
          </p:cNvPr>
          <p:cNvSpPr txBox="1">
            <a:spLocks/>
          </p:cNvSpPr>
          <p:nvPr/>
        </p:nvSpPr>
        <p:spPr>
          <a:xfrm>
            <a:off x="4724400" y="3259965"/>
            <a:ext cx="7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74BA7718-0A71-7C9A-12B1-349D9846C73D}"/>
              </a:ext>
            </a:extLst>
          </p:cNvPr>
          <p:cNvSpPr txBox="1">
            <a:spLocks/>
          </p:cNvSpPr>
          <p:nvPr/>
        </p:nvSpPr>
        <p:spPr>
          <a:xfrm>
            <a:off x="4945568" y="2867174"/>
            <a:ext cx="8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D31803E5-91E1-06B2-9FE4-D8B3AE49752D}"/>
              </a:ext>
            </a:extLst>
          </p:cNvPr>
          <p:cNvCxnSpPr/>
          <p:nvPr/>
        </p:nvCxnSpPr>
        <p:spPr bwMode="auto">
          <a:xfrm>
            <a:off x="4724400" y="2889380"/>
            <a:ext cx="717722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ABDC57B-2774-DDEB-9C0C-5FD61AAC5E5E}"/>
              </a:ext>
            </a:extLst>
          </p:cNvPr>
          <p:cNvSpPr txBox="1"/>
          <p:nvPr/>
        </p:nvSpPr>
        <p:spPr>
          <a:xfrm>
            <a:off x="3810001" y="36479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6B9CF7C-3DFD-08E0-F12C-D06340641888}"/>
              </a:ext>
            </a:extLst>
          </p:cNvPr>
          <p:cNvSpPr txBox="1"/>
          <p:nvPr/>
        </p:nvSpPr>
        <p:spPr>
          <a:xfrm>
            <a:off x="3810001" y="43039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B6D3FB0F-442A-5BCF-2135-B75E8DC6F1D5}"/>
              </a:ext>
            </a:extLst>
          </p:cNvPr>
          <p:cNvSpPr txBox="1"/>
          <p:nvPr/>
        </p:nvSpPr>
        <p:spPr>
          <a:xfrm>
            <a:off x="3810001" y="4981694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10CD336F-2DFC-FB56-8109-40C8F10BE683}"/>
              </a:ext>
            </a:extLst>
          </p:cNvPr>
          <p:cNvSpPr txBox="1"/>
          <p:nvPr/>
        </p:nvSpPr>
        <p:spPr>
          <a:xfrm>
            <a:off x="3810001" y="5659463"/>
            <a:ext cx="6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9DA3095B-CC80-654D-9E77-DE47BA0785C2}"/>
              </a:ext>
            </a:extLst>
          </p:cNvPr>
          <p:cNvSpPr txBox="1"/>
          <p:nvPr/>
        </p:nvSpPr>
        <p:spPr>
          <a:xfrm>
            <a:off x="5472123" y="24701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C852F841-2D67-2E11-51D8-3DFC09DCF5B5}"/>
              </a:ext>
            </a:extLst>
          </p:cNvPr>
          <p:cNvSpPr txBox="1"/>
          <p:nvPr/>
        </p:nvSpPr>
        <p:spPr>
          <a:xfrm>
            <a:off x="6106886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8931318-E42C-8B44-CB7F-F04F6C5F1031}"/>
              </a:ext>
            </a:extLst>
          </p:cNvPr>
          <p:cNvSpPr txBox="1"/>
          <p:nvPr/>
        </p:nvSpPr>
        <p:spPr>
          <a:xfrm>
            <a:off x="6847709" y="24701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0AE29415-6B35-9DD2-801F-7A05B0C402D4}"/>
              </a:ext>
            </a:extLst>
          </p:cNvPr>
          <p:cNvSpPr txBox="1"/>
          <p:nvPr/>
        </p:nvSpPr>
        <p:spPr>
          <a:xfrm>
            <a:off x="7651049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</a:t>
            </a:r>
          </a:p>
        </p:txBody>
      </p:sp>
    </p:spTree>
    <p:extLst>
      <p:ext uri="{BB962C8B-B14F-4D97-AF65-F5344CB8AC3E}">
        <p14:creationId xmlns:p14="http://schemas.microsoft.com/office/powerpoint/2010/main" val="288805445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9B9C86D-4B51-52E6-B786-230CAB2C17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4DB7610-D187-05FF-BCCF-17BA3C58B87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313982" y="1196608"/>
            <a:ext cx="13011617" cy="1828800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pt-BR" dirty="0" err="1"/>
              <a:t>F</a:t>
            </a:r>
            <a:r>
              <a:rPr lang="pt-BR" dirty="0"/>
              <a:t>(A, B, C, D) = </a:t>
            </a:r>
            <a:r>
              <a:rPr lang="pt-BR" dirty="0">
                <a:solidFill>
                  <a:srgbClr val="FF0000"/>
                </a:solidFill>
              </a:rPr>
              <a:t>(A’ + B’ + D’)</a:t>
            </a:r>
            <a:r>
              <a:rPr lang="pt-BR" dirty="0">
                <a:solidFill>
                  <a:srgbClr val="00B050"/>
                </a:solidFill>
              </a:rPr>
              <a:t>(A + B’ + C’)</a:t>
            </a:r>
            <a:r>
              <a:rPr lang="pt-BR" dirty="0">
                <a:solidFill>
                  <a:srgbClr val="00B0F0"/>
                </a:solidFill>
              </a:rPr>
              <a:t>(A’ + B + D’)</a:t>
            </a:r>
            <a:r>
              <a:rPr lang="pt-BR" dirty="0"/>
              <a:t> </a:t>
            </a:r>
            <a:r>
              <a:rPr lang="pt-BR" dirty="0">
                <a:solidFill>
                  <a:schemeClr val="accent5">
                    <a:lumMod val="60000"/>
                    <a:lumOff val="40000"/>
                  </a:schemeClr>
                </a:solidFill>
              </a:rPr>
              <a:t>(B + C’ + D’)</a:t>
            </a:r>
            <a:endParaRPr lang="en-US" dirty="0">
              <a:solidFill>
                <a:schemeClr val="accent5">
                  <a:lumMod val="60000"/>
                  <a:lumOff val="40000"/>
                </a:schemeClr>
              </a:solidFill>
            </a:endParaRPr>
          </a:p>
        </p:txBody>
      </p:sp>
      <p:graphicFrame>
        <p:nvGraphicFramePr>
          <p:cNvPr id="7" name="Table 2">
            <a:extLst>
              <a:ext uri="{FF2B5EF4-FFF2-40B4-BE49-F238E27FC236}">
                <a16:creationId xmlns:a16="http://schemas.microsoft.com/office/drawing/2014/main" id="{CE03F8CD-C272-E93B-FCA7-FCAF5842CF55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175979956"/>
              </p:ext>
            </p:extLst>
          </p:nvPr>
        </p:nvGraphicFramePr>
        <p:xfrm>
          <a:off x="4724400" y="2889381"/>
          <a:ext cx="3581400" cy="3358735"/>
        </p:xfrm>
        <a:graphic>
          <a:graphicData uri="http://schemas.openxmlformats.org/drawingml/2006/table">
            <a:tbl>
              <a:tblPr>
                <a:tableStyleId>{073A0DAA-6AF3-43AB-8588-CEC1D06C72B9}</a:tableStyleId>
              </a:tblPr>
              <a:tblGrid>
                <a:gridCol w="716280">
                  <a:extLst>
                    <a:ext uri="{9D8B030D-6E8A-4147-A177-3AD203B41FA5}">
                      <a16:colId xmlns:a16="http://schemas.microsoft.com/office/drawing/2014/main" val="1531727447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258023426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1655550818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85415449"/>
                    </a:ext>
                  </a:extLst>
                </a:gridCol>
                <a:gridCol w="716280">
                  <a:extLst>
                    <a:ext uri="{9D8B030D-6E8A-4147-A177-3AD203B41FA5}">
                      <a16:colId xmlns:a16="http://schemas.microsoft.com/office/drawing/2014/main" val="363627788"/>
                    </a:ext>
                  </a:extLst>
                </a:gridCol>
              </a:tblGrid>
              <a:tr h="671747"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8105071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chemeClr val="accent5">
                              <a:lumMod val="60000"/>
                              <a:lumOff val="40000"/>
                            </a:schemeClr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874192077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01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5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974128628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11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FF000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206766069"/>
                  </a:ext>
                </a:extLst>
              </a:tr>
              <a:tr h="671747"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latin typeface="Times New Roman" panose="02020603050405020304" pitchFamily="18" charset="0"/>
                        </a:rPr>
                        <a:t>10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b="0" i="0" dirty="0">
                          <a:solidFill>
                            <a:srgbClr val="00B0F0"/>
                          </a:solidFill>
                          <a:latin typeface="Times New Roman" panose="02020603050405020304" pitchFamily="18" charset="0"/>
                        </a:rPr>
                        <a:t>0</a:t>
                      </a: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tc>
                  <a:txBody>
                    <a:bodyPr/>
                    <a:lstStyle/>
                    <a:p>
                      <a:pPr algn="ctr"/>
                      <a:endParaRPr lang="en-US" sz="2400" b="0" i="0" dirty="0">
                        <a:latin typeface="Times New Roman" panose="02020603050405020304" pitchFamily="18" charset="0"/>
                      </a:endParaRPr>
                    </a:p>
                  </a:txBody>
                  <a:tcPr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med" len="med"/>
                      <a:tailEnd type="none" w="med" len="med"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62091798"/>
                  </a:ext>
                </a:extLst>
              </a:tr>
            </a:tbl>
          </a:graphicData>
        </a:graphic>
      </p:graphicFrame>
      <p:sp>
        <p:nvSpPr>
          <p:cNvPr id="8" name="TextBox 7">
            <a:extLst>
              <a:ext uri="{FF2B5EF4-FFF2-40B4-BE49-F238E27FC236}">
                <a16:creationId xmlns:a16="http://schemas.microsoft.com/office/drawing/2014/main" id="{EA83E9FA-28FD-0215-6483-8A61B8368373}"/>
              </a:ext>
            </a:extLst>
          </p:cNvPr>
          <p:cNvSpPr txBox="1">
            <a:spLocks/>
          </p:cNvSpPr>
          <p:nvPr/>
        </p:nvSpPr>
        <p:spPr>
          <a:xfrm>
            <a:off x="4724400" y="3259965"/>
            <a:ext cx="72996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AB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66414D5-E916-3AA2-ACF9-DC9A88BA2C67}"/>
              </a:ext>
            </a:extLst>
          </p:cNvPr>
          <p:cNvSpPr txBox="1">
            <a:spLocks/>
          </p:cNvSpPr>
          <p:nvPr/>
        </p:nvSpPr>
        <p:spPr>
          <a:xfrm>
            <a:off x="4945568" y="2867174"/>
            <a:ext cx="8651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CD</a:t>
            </a: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CCAD0B2E-D487-94F4-8661-85280143BB29}"/>
              </a:ext>
            </a:extLst>
          </p:cNvPr>
          <p:cNvCxnSpPr/>
          <p:nvPr/>
        </p:nvCxnSpPr>
        <p:spPr bwMode="auto">
          <a:xfrm>
            <a:off x="4724400" y="2889380"/>
            <a:ext cx="717722" cy="685800"/>
          </a:xfrm>
          <a:prstGeom prst="line">
            <a:avLst/>
          </a:prstGeom>
          <a:solidFill>
            <a:schemeClr val="accent1"/>
          </a:solidFill>
          <a:ln w="9525" cap="flat" cmpd="sng" algn="ctr">
            <a:solidFill>
              <a:schemeClr val="tx1"/>
            </a:solidFill>
            <a:prstDash val="solid"/>
            <a:round/>
            <a:headEnd type="none" w="med" len="med"/>
            <a:tailEnd type="none" w="med" len="med"/>
          </a:ln>
          <a:effectLst/>
          <a:extLs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cxnSp>
      <p:sp>
        <p:nvSpPr>
          <p:cNvPr id="11" name="TextBox 10">
            <a:extLst>
              <a:ext uri="{FF2B5EF4-FFF2-40B4-BE49-F238E27FC236}">
                <a16:creationId xmlns:a16="http://schemas.microsoft.com/office/drawing/2014/main" id="{75CC335A-5FAC-7970-2226-36602BF5BA23}"/>
              </a:ext>
            </a:extLst>
          </p:cNvPr>
          <p:cNvSpPr txBox="1"/>
          <p:nvPr/>
        </p:nvSpPr>
        <p:spPr>
          <a:xfrm>
            <a:off x="3810001" y="3647927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DF7229DC-67AC-B4F5-D318-50640427D7BB}"/>
              </a:ext>
            </a:extLst>
          </p:cNvPr>
          <p:cNvSpPr txBox="1"/>
          <p:nvPr/>
        </p:nvSpPr>
        <p:spPr>
          <a:xfrm>
            <a:off x="3810001" y="4303925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A+B’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7CFA4947-D7F0-36F2-F553-1449B149ED2F}"/>
              </a:ext>
            </a:extLst>
          </p:cNvPr>
          <p:cNvSpPr txBox="1"/>
          <p:nvPr/>
        </p:nvSpPr>
        <p:spPr>
          <a:xfrm>
            <a:off x="3810001" y="4981694"/>
            <a:ext cx="76341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A’+B’</a:t>
            </a: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68B12B47-06D8-49E0-BBD3-600326865400}"/>
              </a:ext>
            </a:extLst>
          </p:cNvPr>
          <p:cNvSpPr txBox="1"/>
          <p:nvPr/>
        </p:nvSpPr>
        <p:spPr>
          <a:xfrm>
            <a:off x="3814329" y="5659463"/>
            <a:ext cx="68647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A’+B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8B6A27-36BE-9264-9DFD-4554C384FC5A}"/>
              </a:ext>
            </a:extLst>
          </p:cNvPr>
          <p:cNvSpPr txBox="1"/>
          <p:nvPr/>
        </p:nvSpPr>
        <p:spPr>
          <a:xfrm>
            <a:off x="5472123" y="2470158"/>
            <a:ext cx="635110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</a:t>
            </a:r>
          </a:p>
        </p:txBody>
      </p:sp>
      <p:sp>
        <p:nvSpPr>
          <p:cNvPr id="16" name="TextBox 15">
            <a:extLst>
              <a:ext uri="{FF2B5EF4-FFF2-40B4-BE49-F238E27FC236}">
                <a16:creationId xmlns:a16="http://schemas.microsoft.com/office/drawing/2014/main" id="{496A216E-D8EF-5B7F-ADF9-9079C8218A2A}"/>
              </a:ext>
            </a:extLst>
          </p:cNvPr>
          <p:cNvSpPr txBox="1"/>
          <p:nvPr/>
        </p:nvSpPr>
        <p:spPr>
          <a:xfrm>
            <a:off x="6106886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C+D’</a:t>
            </a:r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6A954AE0-ACDB-2D92-088D-5FE615177E51}"/>
              </a:ext>
            </a:extLst>
          </p:cNvPr>
          <p:cNvSpPr txBox="1"/>
          <p:nvPr/>
        </p:nvSpPr>
        <p:spPr>
          <a:xfrm>
            <a:off x="6847709" y="2470158"/>
            <a:ext cx="788999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C’+D’</a:t>
            </a:r>
          </a:p>
        </p:txBody>
      </p:sp>
      <p:sp>
        <p:nvSpPr>
          <p:cNvPr id="18" name="TextBox 17">
            <a:extLst>
              <a:ext uri="{FF2B5EF4-FFF2-40B4-BE49-F238E27FC236}">
                <a16:creationId xmlns:a16="http://schemas.microsoft.com/office/drawing/2014/main" id="{2214AC29-CDF2-0D1C-0C72-34B04D42273C}"/>
              </a:ext>
            </a:extLst>
          </p:cNvPr>
          <p:cNvSpPr txBox="1"/>
          <p:nvPr/>
        </p:nvSpPr>
        <p:spPr>
          <a:xfrm>
            <a:off x="7651049" y="2470158"/>
            <a:ext cx="712054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dirty="0">
                <a:latin typeface="Times New Roman" panose="02020603050405020304" pitchFamily="18" charset="0"/>
              </a:rPr>
              <a:t>C’+D</a:t>
            </a:r>
          </a:p>
        </p:txBody>
      </p:sp>
    </p:spTree>
    <p:extLst>
      <p:ext uri="{BB962C8B-B14F-4D97-AF65-F5344CB8AC3E}">
        <p14:creationId xmlns:p14="http://schemas.microsoft.com/office/powerpoint/2010/main" val="429073419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44BD04-FAF8-35DD-0283-D774FE124B7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b="1" dirty="0"/>
              <a:t>4-state logic</a:t>
            </a:r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01F93A8-50DE-8144-4649-3A8AB40A07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In Verilog/</a:t>
            </a:r>
            <a:r>
              <a:rPr lang="en-US" dirty="0" err="1"/>
              <a:t>SystemVerilog</a:t>
            </a:r>
            <a:r>
              <a:rPr lang="en-US" dirty="0"/>
              <a:t> </a:t>
            </a:r>
            <a:r>
              <a:rPr lang="en-US" b="1" dirty="0"/>
              <a:t>simulation</a:t>
            </a:r>
            <a:r>
              <a:rPr lang="en-US" dirty="0"/>
              <a:t>, signals use </a:t>
            </a:r>
            <a:r>
              <a:rPr lang="en-US" b="1" dirty="0"/>
              <a:t>4-state logic</a:t>
            </a:r>
            <a:r>
              <a:rPr lang="en-US" dirty="0"/>
              <a:t>:</a:t>
            </a:r>
          </a:p>
          <a:p>
            <a:pPr marL="0" indent="0">
              <a:buNone/>
            </a:pPr>
            <a:endParaRPr lang="en-US" dirty="0"/>
          </a:p>
          <a:p>
            <a:pPr lvl="2"/>
            <a:r>
              <a:rPr lang="en-US" sz="2800" dirty="0"/>
              <a:t>0 = logic low</a:t>
            </a:r>
          </a:p>
          <a:p>
            <a:pPr lvl="2"/>
            <a:r>
              <a:rPr lang="en-US" sz="2800" dirty="0"/>
              <a:t>1 = logic high</a:t>
            </a:r>
          </a:p>
          <a:p>
            <a:pPr lvl="2"/>
            <a:r>
              <a:rPr lang="en-US" sz="2800" dirty="0"/>
              <a:t>x = </a:t>
            </a:r>
            <a:r>
              <a:rPr lang="en-US" sz="2800" b="1" dirty="0"/>
              <a:t>unknown</a:t>
            </a:r>
            <a:r>
              <a:rPr lang="en-US" sz="2800" dirty="0"/>
              <a:t> (value can’t be determined)</a:t>
            </a:r>
          </a:p>
          <a:p>
            <a:pPr lvl="2"/>
            <a:r>
              <a:rPr lang="en-US" sz="2800" dirty="0"/>
              <a:t>z = </a:t>
            </a:r>
            <a:r>
              <a:rPr lang="en-US" sz="2800" b="1" dirty="0"/>
              <a:t>high-impedance</a:t>
            </a:r>
            <a:r>
              <a:rPr lang="en-US" sz="2800" dirty="0"/>
              <a:t> (not being driven)</a:t>
            </a:r>
          </a:p>
          <a:p>
            <a:pPr marL="0" indent="0">
              <a:buNone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30396419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AD1B168-A6ED-F01D-9B8D-E95A29B01B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85800" y="201838"/>
            <a:ext cx="10515600" cy="1325563"/>
          </a:xfrm>
        </p:spPr>
        <p:txBody>
          <a:bodyPr/>
          <a:lstStyle/>
          <a:p>
            <a:r>
              <a:rPr lang="en-US" dirty="0">
                <a:cs typeface="Times New Roman" panose="02020603050405020304" pitchFamily="18" charset="0"/>
              </a:rPr>
              <a:t>Verilog Procedural blocks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9E79ABE3-6AC7-85CB-26EB-72C8B81C0C2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527401"/>
            <a:ext cx="10515600" cy="5167313"/>
          </a:xfrm>
        </p:spPr>
        <p:txBody>
          <a:bodyPr>
            <a:normAutofit fontScale="92500" lnSpcReduction="20000"/>
          </a:bodyPr>
          <a:lstStyle/>
          <a:p>
            <a:pPr marL="0" indent="0">
              <a:buNone/>
            </a:pPr>
            <a:r>
              <a:rPr lang="en-US" dirty="0">
                <a:cs typeface="Times New Roman" panose="02020603050405020304" pitchFamily="18" charset="0"/>
              </a:rPr>
              <a:t>Two types. </a:t>
            </a:r>
          </a:p>
          <a:p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initial block: 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cs typeface="Times New Roman" panose="02020603050405020304" pitchFamily="18" charset="0"/>
              </a:rPr>
              <a:t>This block executes only once at the beginning of a simulation (time 0) and is non-synthesizable, meaning it cannot be converted into actual hardware. It is typically used in testbenches for initial value setup. 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initial begin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statements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  <a:p>
            <a:pPr marL="914400" lvl="2" indent="0">
              <a:buNone/>
            </a:pPr>
            <a:endParaRPr lang="en-US" dirty="0">
              <a:cs typeface="Times New Roman" panose="02020603050405020304" pitchFamily="18" charset="0"/>
            </a:endParaRPr>
          </a:p>
          <a:p>
            <a:pPr marL="0" indent="0">
              <a:buNone/>
            </a:pPr>
            <a:r>
              <a:rPr lang="en-US" b="1" dirty="0">
                <a:cs typeface="Times New Roman" panose="02020603050405020304" pitchFamily="18" charset="0"/>
              </a:rPr>
              <a:t>always block: </a:t>
            </a:r>
          </a:p>
          <a:p>
            <a:pPr marL="0" indent="0">
              <a:buNone/>
            </a:pPr>
            <a:endParaRPr lang="en-US" b="1" dirty="0">
              <a:cs typeface="Times New Roman" panose="02020603050405020304" pitchFamily="18" charset="0"/>
            </a:endParaRPr>
          </a:p>
          <a:p>
            <a:pPr marL="914400" lvl="2" indent="0">
              <a:buNone/>
            </a:pPr>
            <a:r>
              <a:rPr lang="en-US" dirty="0">
                <a:cs typeface="Times New Roman" panose="02020603050405020304" pitchFamily="18" charset="0"/>
              </a:rPr>
              <a:t>This block continuously executes statements based on a sensitivity list. 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always begin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    // statements</a:t>
            </a:r>
          </a:p>
          <a:p>
            <a:pPr marL="2743200" lvl="6" indent="0">
              <a:buNone/>
            </a:pPr>
            <a:r>
              <a:rPr lang="en-US" i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end</a:t>
            </a:r>
          </a:p>
        </p:txBody>
      </p:sp>
    </p:spTree>
    <p:extLst>
      <p:ext uri="{BB962C8B-B14F-4D97-AF65-F5344CB8AC3E}">
        <p14:creationId xmlns:p14="http://schemas.microsoft.com/office/powerpoint/2010/main" val="2304847061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8308F400-AEB8-B251-199A-1D9A5883F2B3}"/>
              </a:ext>
            </a:extLst>
          </p:cNvPr>
          <p:cNvSpPr txBox="1"/>
          <p:nvPr/>
        </p:nvSpPr>
        <p:spPr>
          <a:xfrm>
            <a:off x="2906485" y="305068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a = 4'b1001;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b;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logic [3:0] result = a &amp; b;   // a 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| b;               // a 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^ b;               // a XOR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{ ~a[3:2], a[1:0] };      // b = 01_01 when a=1001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~(a &amp; b);            // a NAND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06D7F39F-E697-38EC-8A2F-4257C5DE68AE}"/>
              </a:ext>
            </a:extLst>
          </p:cNvPr>
          <p:cNvSpPr txBox="1"/>
          <p:nvPr/>
        </p:nvSpPr>
        <p:spPr>
          <a:xfrm>
            <a:off x="925286" y="174439"/>
            <a:ext cx="1774845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Question 1: </a:t>
            </a:r>
          </a:p>
        </p:txBody>
      </p:sp>
    </p:spTree>
    <p:extLst>
      <p:ext uri="{BB962C8B-B14F-4D97-AF65-F5344CB8AC3E}">
        <p14:creationId xmlns:p14="http://schemas.microsoft.com/office/powerpoint/2010/main" val="37536053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CC315D3-54E0-4DD0-56AF-025CF60D0C22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Box 4">
            <a:extLst>
              <a:ext uri="{FF2B5EF4-FFF2-40B4-BE49-F238E27FC236}">
                <a16:creationId xmlns:a16="http://schemas.microsoft.com/office/drawing/2014/main" id="{E5D21275-5F3C-1A70-496D-0DF965539846}"/>
              </a:ext>
            </a:extLst>
          </p:cNvPr>
          <p:cNvSpPr txBox="1"/>
          <p:nvPr/>
        </p:nvSpPr>
        <p:spPr>
          <a:xfrm>
            <a:off x="2906485" y="305068"/>
            <a:ext cx="6096000" cy="6247864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`timescale 1ns/1ns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module </a:t>
            </a:r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my_tb</a:t>
            </a:r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a = 4'b1001;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logic [3:0] b;  // </a:t>
            </a:r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 is not assigned , so b= </a:t>
            </a:r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xxxx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initial begin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logic [3:0] result = a &amp; b;   // a 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| b;               // a 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a ^ b;               // a XOR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b = { ~a[3:2], a[1:0] };      // b = 01_01 when a=1001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result = ~(a &amp; b);            // a NAND b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  $display("%b", result);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 end</a:t>
            </a:r>
          </a:p>
          <a:p>
            <a:r>
              <a:rPr lang="en-US" sz="20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endmodule</a:t>
            </a:r>
            <a:endParaRPr lang="en-US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48693A39-8FFE-83F6-3C4F-DB8178E55174}"/>
              </a:ext>
            </a:extLst>
          </p:cNvPr>
          <p:cNvSpPr txBox="1"/>
          <p:nvPr/>
        </p:nvSpPr>
        <p:spPr>
          <a:xfrm>
            <a:off x="9467970" y="2767280"/>
            <a:ext cx="6096000" cy="16312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Result: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x00x</a:t>
            </a: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1xx1</a:t>
            </a:r>
          </a:p>
          <a:p>
            <a:r>
              <a:rPr lang="en-US" sz="2000" dirty="0" err="1">
                <a:solidFill>
                  <a:srgbClr val="FF0000"/>
                </a:solidFill>
                <a:latin typeface="Times New Roman" panose="02020603050405020304" pitchFamily="18" charset="0"/>
              </a:rPr>
              <a:t>xxxx</a:t>
            </a:r>
            <a:endParaRPr lang="en-US" sz="2000" dirty="0">
              <a:solidFill>
                <a:srgbClr val="FF0000"/>
              </a:solidFill>
              <a:latin typeface="Times New Roman" panose="02020603050405020304" pitchFamily="18" charset="0"/>
            </a:endParaRPr>
          </a:p>
          <a:p>
            <a:r>
              <a:rPr lang="en-US" sz="2000" dirty="0">
                <a:solidFill>
                  <a:srgbClr val="FF0000"/>
                </a:solidFill>
                <a:latin typeface="Times New Roman" panose="02020603050405020304" pitchFamily="18" charset="0"/>
              </a:rPr>
              <a:t>1110</a:t>
            </a: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C222EEF5-1568-C333-C4AD-46FE9A16E792}"/>
              </a:ext>
            </a:extLst>
          </p:cNvPr>
          <p:cNvSpPr txBox="1"/>
          <p:nvPr/>
        </p:nvSpPr>
        <p:spPr>
          <a:xfrm>
            <a:off x="751114" y="305068"/>
            <a:ext cx="1689886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Solution 1: </a:t>
            </a:r>
          </a:p>
        </p:txBody>
      </p:sp>
    </p:spTree>
    <p:extLst>
      <p:ext uri="{BB962C8B-B14F-4D97-AF65-F5344CB8AC3E}">
        <p14:creationId xmlns:p14="http://schemas.microsoft.com/office/powerpoint/2010/main" val="324768542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4FBC658-5C7E-E8E4-6AB7-F2063AD8D4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Timescale 1ns/1ns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3AA38C7-5E6A-B7CB-6DF5-0612758C7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dirty="0" err="1"/>
              <a:t>timeunit</a:t>
            </a:r>
            <a:r>
              <a:rPr lang="en-US" dirty="0"/>
              <a:t> 1ns;</a:t>
            </a:r>
          </a:p>
          <a:p>
            <a:r>
              <a:rPr lang="en-US" dirty="0" err="1"/>
              <a:t>timeprecision</a:t>
            </a:r>
            <a:r>
              <a:rPr lang="en-US" dirty="0"/>
              <a:t> 1ns;</a:t>
            </a:r>
          </a:p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484708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73</TotalTime>
  <Words>1102</Words>
  <Application>Microsoft Macintosh PowerPoint</Application>
  <PresentationFormat>Widescreen</PresentationFormat>
  <Paragraphs>184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Georgia</vt:lpstr>
      <vt:lpstr>Times New Roman</vt:lpstr>
      <vt:lpstr>Office Theme</vt:lpstr>
      <vt:lpstr>PowerPoint Presentation</vt:lpstr>
      <vt:lpstr>K Map</vt:lpstr>
      <vt:lpstr>PowerPoint Presentation</vt:lpstr>
      <vt:lpstr>PowerPoint Presentation</vt:lpstr>
      <vt:lpstr>4-state logic</vt:lpstr>
      <vt:lpstr>Verilog Procedural blocks</vt:lpstr>
      <vt:lpstr>PowerPoint Presentation</vt:lpstr>
      <vt:lpstr>PowerPoint Presentation</vt:lpstr>
      <vt:lpstr>Timescale 1ns/1ns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Rifat Bin Rashid</dc:creator>
  <cp:lastModifiedBy>Rifat Bin Rashid</cp:lastModifiedBy>
  <cp:revision>16</cp:revision>
  <dcterms:created xsi:type="dcterms:W3CDTF">2025-10-08T09:26:26Z</dcterms:created>
  <dcterms:modified xsi:type="dcterms:W3CDTF">2025-10-11T00:23:51Z</dcterms:modified>
</cp:coreProperties>
</file>