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459" r:id="rId3"/>
    <p:sldId id="454" r:id="rId4"/>
    <p:sldId id="441" r:id="rId5"/>
    <p:sldId id="442" r:id="rId6"/>
    <p:sldId id="443" r:id="rId7"/>
    <p:sldId id="444" r:id="rId8"/>
    <p:sldId id="445" r:id="rId9"/>
    <p:sldId id="446" r:id="rId10"/>
    <p:sldId id="452" r:id="rId11"/>
    <p:sldId id="449" r:id="rId12"/>
    <p:sldId id="448" r:id="rId13"/>
    <p:sldId id="453" r:id="rId14"/>
    <p:sldId id="450" r:id="rId15"/>
    <p:sldId id="388" r:id="rId16"/>
    <p:sldId id="4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7"/>
    <p:restoredTop sz="94694"/>
  </p:normalViewPr>
  <p:slideViewPr>
    <p:cSldViewPr snapToGrid="0">
      <p:cViewPr varScale="1">
        <p:scale>
          <a:sx n="116" d="100"/>
          <a:sy n="116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imes New Roman" panose="02020603050405020304" pitchFamily="18" charset="0"/>
              </a:defRPr>
            </a:lvl1pPr>
          </a:lstStyle>
          <a:p>
            <a:fld id="{A790AC59-1FB2-9647-8C3B-0518001CA0B4}" type="datetimeFigureOut">
              <a:rPr lang="en-US" smtClean="0"/>
              <a:pPr/>
              <a:t>10/29/25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imes New Roman" panose="02020603050405020304" pitchFamily="18" charset="0"/>
              </a:defRPr>
            </a:lvl1pPr>
          </a:lstStyle>
          <a:p>
            <a:fld id="{852C2B71-F5CA-2243-A535-BD5F5BCD22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1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6B34-73D7-D820-DD01-AF8BB7B79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A42AB-D9C5-E6D5-A202-5E488EB26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8B1A-42BF-FE41-8243-9B841A47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F4AD-C54C-5340-8F80-C42F7AC37EA1}" type="datetime1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4BDC-728A-C754-9EA9-516CAB59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86049-A326-1016-0E0B-AB43711E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E5F9-57C5-4C72-9711-87959BD5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022DE-0D3A-0DA8-4053-13DABFD56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FDA4-F3ED-E6A6-05BC-374CA17C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D1DF-7AF4-A64D-9A23-8BB5476534B0}" type="datetime1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8CFE9-25D6-AD27-0E48-F378141C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EDA54-4D12-2DA6-F88B-F5783531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5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E68D3-7F52-A49C-9F8F-471C502CA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0C6D7-ACBC-5B59-1ACD-A32BFFFD6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2DA9-7FA9-C66D-8228-9389527D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9345-6FED-764F-B7E5-58B8B6104E66}" type="datetime1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818D-7153-28CF-08BE-316045C8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346E-94BB-B26C-649A-117207C7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8A95-4ECB-D8B6-19E6-FAD04C6D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A5F5-C274-7FAF-E6A0-AF27CA18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514B8-7934-EF5E-9EF6-D52CAC40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803-8B8A-D146-BB5B-9FAFDC3AB0F2}" type="datetime1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DF936-E428-82B4-496D-C1462880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5CEF2-AB65-BECA-83CC-D5EE3D15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7ABC-4265-5EA0-05E5-57AF4E14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3430-D88D-DFAC-1DCD-A5B4A9577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5260-E0A6-2433-5019-932D3536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0C24-C7F6-A443-A9D1-2438A768F8E3}" type="datetime1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F773E-C0D5-4A58-0D33-B359D93D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E447-A646-A06D-1FF2-1465B2B5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4335-D06F-1ABA-3F92-E6DF6F36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3561-EFA2-3EE6-B8E6-BD072B8F2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AE842-8C8C-8ABC-9C88-DBBB40DE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43319-4EB7-B8BD-53C2-D75E9E7B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5FFC-8697-294A-9EE6-5C12F5A8FE78}" type="datetime1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5ECF7-3369-110C-96B8-1BD16E9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222D6-AC60-1033-2405-6B18FF5B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3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131D-920D-E5AF-D7DB-B716C4B6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E573D-0C8D-3D5D-AC98-19D743356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12966-37C8-B308-4474-CEFBDE815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102E3-61BC-4F40-715B-22432E3D5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8F8D2-FF58-A6A4-7263-FC8A150A2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23547-D011-23DF-A782-5477D0D7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DB27-349E-3A46-ADAC-46C056AA7E9E}" type="datetime1">
              <a:rPr lang="en-US" smtClean="0"/>
              <a:t>10/29/25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29EDC-FCC4-9DFD-7AAB-F355DCDE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0DB69-5B44-8BA9-CF8F-A66D37A8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FF90-2558-2087-7D48-A18E5908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AF63E-385B-8D7D-D45F-535F7CA2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F80C-80D9-8D45-BF72-6691DED12E23}" type="datetime1">
              <a:rPr lang="en-US" smtClean="0"/>
              <a:t>10/29/25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BE8C7-EC36-CE03-85E6-9A3A1326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3356C-5B67-FE84-ED79-02DBC441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1784F-3FBD-256C-ADA8-E6FE8D1E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567D-60A2-A347-B858-3FCEDD02ED69}" type="datetime1">
              <a:rPr lang="en-US" smtClean="0"/>
              <a:t>10/29/25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C27AF-A30C-370F-3BE6-B685CBDE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9E73-C22F-85BA-213C-6CBB609B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54E-427B-1DAA-9326-75DA56C8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1C21-5A1A-B3AE-8B45-EC0608FC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6C9A6-5749-25D1-1A20-2A4C6F078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A20FD-68A8-3326-7A1F-57810FBA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DA9-5A69-2341-B1DC-C6F3B5ADC5C2}" type="datetime1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A56ED-FAC9-471F-D33B-7DFA55A4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90F8E-AE01-6DAA-D351-ADCA3A85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9BD7-C8FA-2FEC-DB2F-935C8A00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52F7E-9CC5-9619-358B-68F562F35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294E2-9D35-854C-3F8F-3DEA23BE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4F37C-7A46-4BF3-257E-516609E5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512B-5102-5D4B-B071-6CD36A0DDD56}" type="datetime1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B12F1-993B-18C7-7E20-A41B71D9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58809-9A4F-DCDD-50F7-0F828A42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9D6D-BBE8-2E4A-838C-1AECC9DF2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1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2BDC7-E0A7-C9C7-61EF-A89D293D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F58CF-DE86-1E84-D04E-5383D35F6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0284C-E50F-5D2A-6EBC-B915ED1D1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CAB288D-ACDE-7042-9092-CA3362F0D793}" type="datetime1">
              <a:rPr lang="en-US" smtClean="0"/>
              <a:pPr/>
              <a:t>10/29/25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B1A9-8EC5-78A5-36EB-97C63BC8D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0DFD-7958-EE6B-1C32-74F9A325A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A7B59D6D-BBE8-2E4A-838C-1AECC9DF24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3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E82B5420-23BE-67EC-A1DE-0E5CEB50B0C1}"/>
              </a:ext>
            </a:extLst>
          </p:cNvPr>
          <p:cNvSpPr txBox="1">
            <a:spLocks/>
          </p:cNvSpPr>
          <p:nvPr/>
        </p:nvSpPr>
        <p:spPr>
          <a:xfrm>
            <a:off x="336743" y="1536582"/>
            <a:ext cx="10820400" cy="5093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sz="4000" spc="-10" dirty="0"/>
              <a:t>Week 7 Recitation</a:t>
            </a:r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endParaRPr lang="en-US" sz="4000" spc="-10" dirty="0"/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endParaRPr lang="en-US" sz="4000" spc="-10" dirty="0"/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sz="3200" spc="-10" dirty="0"/>
              <a:t>Number System &amp; Data</a:t>
            </a:r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endParaRPr lang="en-US" sz="3200" spc="-10" dirty="0"/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endParaRPr lang="en-US" sz="3200" spc="-10" dirty="0"/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spc="-10" dirty="0">
                <a:solidFill>
                  <a:srgbClr val="006FC0"/>
                </a:solidFill>
                <a:latin typeface="Georgia"/>
                <a:cs typeface="Georgia"/>
              </a:rPr>
              <a:t>Rifat Bin Rashid </a:t>
            </a:r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spc="-10" dirty="0">
                <a:solidFill>
                  <a:srgbClr val="006FC0"/>
                </a:solidFill>
                <a:latin typeface="Georgia"/>
                <a:cs typeface="Georgia"/>
              </a:rPr>
              <a:t>Teaching Assistant</a:t>
            </a:r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dirty="0">
                <a:solidFill>
                  <a:srgbClr val="006FC0"/>
                </a:solidFill>
                <a:latin typeface="Georgia"/>
                <a:cs typeface="Georgia"/>
              </a:rPr>
              <a:t>Dept.</a:t>
            </a:r>
            <a:r>
              <a:rPr lang="en-US" spc="-3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dirty="0">
                <a:solidFill>
                  <a:srgbClr val="006FC0"/>
                </a:solidFill>
                <a:latin typeface="Georgia"/>
                <a:cs typeface="Georgia"/>
              </a:rPr>
              <a:t>of</a:t>
            </a:r>
            <a:r>
              <a:rPr lang="en-US" spc="-4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dirty="0">
                <a:solidFill>
                  <a:srgbClr val="006FC0"/>
                </a:solidFill>
                <a:latin typeface="Georgia"/>
                <a:cs typeface="Georgia"/>
              </a:rPr>
              <a:t>ECE,</a:t>
            </a:r>
            <a:r>
              <a:rPr lang="en-US" spc="-6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spc="-20" dirty="0">
                <a:solidFill>
                  <a:srgbClr val="006FC0"/>
                </a:solidFill>
                <a:latin typeface="Georgia"/>
                <a:cs typeface="Georgia"/>
              </a:rPr>
              <a:t>Rutgers University</a:t>
            </a:r>
            <a:endParaRPr lang="en-US" dirty="0">
              <a:latin typeface="Georgia"/>
              <a:cs typeface="Georgia"/>
            </a:endParaRPr>
          </a:p>
          <a:p>
            <a:pPr marL="1597660" marR="1589405" indent="783590">
              <a:lnSpc>
                <a:spcPct val="124600"/>
              </a:lnSpc>
            </a:pPr>
            <a:endParaRPr lang="en-US" spc="-10" dirty="0">
              <a:solidFill>
                <a:srgbClr val="006FC0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7322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5441" y="378373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Octal Number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7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04041" y="1312225"/>
                <a:ext cx="1057153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Characteristics:</a:t>
                </a:r>
              </a:p>
              <a:p>
                <a:r>
                  <a:rPr lang="en-US" dirty="0"/>
                  <a:t>A positional number system</a:t>
                </a:r>
              </a:p>
              <a:p>
                <a:r>
                  <a:rPr lang="en-US" dirty="0"/>
                  <a:t>Has total 8 symbols or digits (0, 1, 2, 3, 4, 5, 6, 7). Hence, its base = 8</a:t>
                </a:r>
              </a:p>
              <a:p>
                <a:r>
                  <a:rPr lang="en-US" dirty="0"/>
                  <a:t>The maximum value of a single digit is 7 (one less than the value of the base)</a:t>
                </a:r>
              </a:p>
              <a:p>
                <a:r>
                  <a:rPr lang="en-US" dirty="0"/>
                  <a:t>Each position of a digit represents a specific power of the base (8)</a:t>
                </a:r>
              </a:p>
              <a:p>
                <a:r>
                  <a:rPr lang="en-US" dirty="0"/>
                  <a:t>Since there are only 8 digits, 3 bits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) are sufficient to represent any octal number in binary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437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04041" y="1312225"/>
                <a:ext cx="10571530" cy="5029200"/>
              </a:xfrm>
              <a:blipFill>
                <a:blip r:embed="rId2"/>
                <a:stretch>
                  <a:fillRect l="-1200" t="-2015" r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0403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6159" y="386531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Octal Number System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75591"/>
            <a:ext cx="72390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84F366C4-CDE9-C766-12D8-776B5177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59" y="2013791"/>
            <a:ext cx="7524892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2134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586" y="346842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Hexadecimal Number System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185" y="1291204"/>
            <a:ext cx="10827158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Characteristics:</a:t>
            </a:r>
          </a:p>
          <a:p>
            <a:r>
              <a:rPr lang="en-US" dirty="0"/>
              <a:t>A positional number system</a:t>
            </a:r>
          </a:p>
          <a:p>
            <a:r>
              <a:rPr lang="en-US" dirty="0"/>
              <a:t>Has total 16 symbols or digits (0, 1, 2, 3, 4, 5, 6, 7, 8, 9, A, B, C, D, E, F). Hence, its base = 16</a:t>
            </a:r>
          </a:p>
          <a:p>
            <a:r>
              <a:rPr lang="en-US" dirty="0"/>
              <a:t>The symbols A, B, C, D, E and F represent the decimal values 10, 11, 12, 13, 14 and 15</a:t>
            </a:r>
          </a:p>
          <a:p>
            <a:r>
              <a:rPr lang="en-US" dirty="0"/>
              <a:t>The maximum value of a single digit is 15 (one less than the value of the base)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1706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669" y="453513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Hexadecimal Number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7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35269" y="1376855"/>
                <a:ext cx="10503588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Characteristics:</a:t>
                </a:r>
              </a:p>
              <a:p>
                <a:r>
                  <a:rPr lang="en-US" dirty="0"/>
                  <a:t>Each position of a digit represents a specific power of the base (16)</a:t>
                </a:r>
              </a:p>
              <a:p>
                <a:r>
                  <a:rPr lang="en-US" dirty="0"/>
                  <a:t>Since there are only 16 digits, 4 bits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) are sufficient to represent any hexadecimal number in binary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437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5269" y="1376855"/>
                <a:ext cx="10503588" cy="5029200"/>
              </a:xfrm>
              <a:blipFill>
                <a:blip r:embed="rId2"/>
                <a:stretch>
                  <a:fillRect l="-1208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46189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22283" y="348690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Hexadecimal Number System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483" y="1255987"/>
            <a:ext cx="72390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004B7A1-B3EF-D636-AFF8-C61E4C45F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94" y="2261282"/>
            <a:ext cx="7344753" cy="21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5952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4184206" y="1582738"/>
            <a:ext cx="7486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Decimal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4121944" y="1817688"/>
            <a:ext cx="8207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(Base 10)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5405660" y="1582738"/>
            <a:ext cx="6107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Binary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5328971" y="1817688"/>
            <a:ext cx="711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(Base 2)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6530159" y="1582738"/>
            <a:ext cx="4969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Octal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6397359" y="1817688"/>
            <a:ext cx="711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(Base 8)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7095877" y="1817688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7366288" y="1582738"/>
            <a:ext cx="4328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Hexa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7825355" y="1582738"/>
            <a:ext cx="7037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decimal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7442994" y="1817688"/>
            <a:ext cx="8207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(Base 16)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441" name="Rectangle 17"/>
          <p:cNvSpPr>
            <a:spLocks noChangeArrowheads="1"/>
          </p:cNvSpPr>
          <p:nvPr/>
        </p:nvSpPr>
        <p:spPr bwMode="auto">
          <a:xfrm>
            <a:off x="8280152" y="1817688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481" name="Rectangle 57"/>
          <p:cNvSpPr>
            <a:spLocks noChangeArrowheads="1"/>
          </p:cNvSpPr>
          <p:nvPr/>
        </p:nvSpPr>
        <p:spPr bwMode="auto">
          <a:xfrm>
            <a:off x="4426546" y="2058988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00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482" name="Rectangle 58"/>
          <p:cNvSpPr>
            <a:spLocks noChangeArrowheads="1"/>
          </p:cNvSpPr>
          <p:nvPr/>
        </p:nvSpPr>
        <p:spPr bwMode="auto">
          <a:xfrm>
            <a:off x="4628902" y="2058988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483" name="Rectangle 59"/>
          <p:cNvSpPr>
            <a:spLocks noChangeArrowheads="1"/>
          </p:cNvSpPr>
          <p:nvPr/>
        </p:nvSpPr>
        <p:spPr bwMode="auto">
          <a:xfrm>
            <a:off x="5426771" y="2058988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00000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485" name="Rectangle 61"/>
          <p:cNvSpPr>
            <a:spLocks noChangeArrowheads="1"/>
          </p:cNvSpPr>
          <p:nvPr/>
        </p:nvSpPr>
        <p:spPr bwMode="auto">
          <a:xfrm>
            <a:off x="6649046" y="2058988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00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487" name="Rectangle 63"/>
          <p:cNvSpPr>
            <a:spLocks noChangeArrowheads="1"/>
          </p:cNvSpPr>
          <p:nvPr/>
        </p:nvSpPr>
        <p:spPr bwMode="auto">
          <a:xfrm>
            <a:off x="7780933" y="2058988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00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488" name="Rectangle 64"/>
          <p:cNvSpPr>
            <a:spLocks noChangeArrowheads="1"/>
          </p:cNvSpPr>
          <p:nvPr/>
        </p:nvSpPr>
        <p:spPr bwMode="auto">
          <a:xfrm>
            <a:off x="7984877" y="2058988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520" name="Rectangle 96"/>
          <p:cNvSpPr>
            <a:spLocks noChangeArrowheads="1"/>
          </p:cNvSpPr>
          <p:nvPr/>
        </p:nvSpPr>
        <p:spPr bwMode="auto">
          <a:xfrm>
            <a:off x="4426546" y="2298701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521" name="Rectangle 97"/>
          <p:cNvSpPr>
            <a:spLocks noChangeArrowheads="1"/>
          </p:cNvSpPr>
          <p:nvPr/>
        </p:nvSpPr>
        <p:spPr bwMode="auto">
          <a:xfrm>
            <a:off x="4628902" y="2298701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522" name="Rectangle 98"/>
          <p:cNvSpPr>
            <a:spLocks noChangeArrowheads="1"/>
          </p:cNvSpPr>
          <p:nvPr/>
        </p:nvSpPr>
        <p:spPr bwMode="auto">
          <a:xfrm>
            <a:off x="5426771" y="2298701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00001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524" name="Rectangle 100"/>
          <p:cNvSpPr>
            <a:spLocks noChangeArrowheads="1"/>
          </p:cNvSpPr>
          <p:nvPr/>
        </p:nvSpPr>
        <p:spPr bwMode="auto">
          <a:xfrm>
            <a:off x="6649046" y="2298701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525" name="Rectangle 101"/>
          <p:cNvSpPr>
            <a:spLocks noChangeArrowheads="1"/>
          </p:cNvSpPr>
          <p:nvPr/>
        </p:nvSpPr>
        <p:spPr bwMode="auto">
          <a:xfrm>
            <a:off x="6851402" y="2298701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526" name="Rectangle 102"/>
          <p:cNvSpPr>
            <a:spLocks noChangeArrowheads="1"/>
          </p:cNvSpPr>
          <p:nvPr/>
        </p:nvSpPr>
        <p:spPr bwMode="auto">
          <a:xfrm>
            <a:off x="7780933" y="2298701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527" name="Rectangle 103"/>
          <p:cNvSpPr>
            <a:spLocks noChangeArrowheads="1"/>
          </p:cNvSpPr>
          <p:nvPr/>
        </p:nvSpPr>
        <p:spPr bwMode="auto">
          <a:xfrm>
            <a:off x="7984877" y="2298701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559" name="Rectangle 135"/>
          <p:cNvSpPr>
            <a:spLocks noChangeArrowheads="1"/>
          </p:cNvSpPr>
          <p:nvPr/>
        </p:nvSpPr>
        <p:spPr bwMode="auto">
          <a:xfrm>
            <a:off x="4426546" y="2540001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02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560" name="Rectangle 136"/>
          <p:cNvSpPr>
            <a:spLocks noChangeArrowheads="1"/>
          </p:cNvSpPr>
          <p:nvPr/>
        </p:nvSpPr>
        <p:spPr bwMode="auto">
          <a:xfrm>
            <a:off x="4628902" y="2540001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561" name="Rectangle 137"/>
          <p:cNvSpPr>
            <a:spLocks noChangeArrowheads="1"/>
          </p:cNvSpPr>
          <p:nvPr/>
        </p:nvSpPr>
        <p:spPr bwMode="auto">
          <a:xfrm>
            <a:off x="5426771" y="2540001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00010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563" name="Rectangle 139"/>
          <p:cNvSpPr>
            <a:spLocks noChangeArrowheads="1"/>
          </p:cNvSpPr>
          <p:nvPr/>
        </p:nvSpPr>
        <p:spPr bwMode="auto">
          <a:xfrm>
            <a:off x="6649046" y="2540001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02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564" name="Rectangle 140"/>
          <p:cNvSpPr>
            <a:spLocks noChangeArrowheads="1"/>
          </p:cNvSpPr>
          <p:nvPr/>
        </p:nvSpPr>
        <p:spPr bwMode="auto">
          <a:xfrm>
            <a:off x="6851402" y="2540001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565" name="Rectangle 141"/>
          <p:cNvSpPr>
            <a:spLocks noChangeArrowheads="1"/>
          </p:cNvSpPr>
          <p:nvPr/>
        </p:nvSpPr>
        <p:spPr bwMode="auto">
          <a:xfrm>
            <a:off x="7780933" y="2540001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02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566" name="Rectangle 142"/>
          <p:cNvSpPr>
            <a:spLocks noChangeArrowheads="1"/>
          </p:cNvSpPr>
          <p:nvPr/>
        </p:nvSpPr>
        <p:spPr bwMode="auto">
          <a:xfrm>
            <a:off x="7984877" y="2540001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598" name="Rectangle 174"/>
          <p:cNvSpPr>
            <a:spLocks noChangeArrowheads="1"/>
          </p:cNvSpPr>
          <p:nvPr/>
        </p:nvSpPr>
        <p:spPr bwMode="auto">
          <a:xfrm>
            <a:off x="4426546" y="2781301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03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599" name="Rectangle 175"/>
          <p:cNvSpPr>
            <a:spLocks noChangeArrowheads="1"/>
          </p:cNvSpPr>
          <p:nvPr/>
        </p:nvSpPr>
        <p:spPr bwMode="auto">
          <a:xfrm>
            <a:off x="4628902" y="2781301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600" name="Rectangle 176"/>
          <p:cNvSpPr>
            <a:spLocks noChangeArrowheads="1"/>
          </p:cNvSpPr>
          <p:nvPr/>
        </p:nvSpPr>
        <p:spPr bwMode="auto">
          <a:xfrm>
            <a:off x="5430586" y="2781301"/>
            <a:ext cx="505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00011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602" name="Rectangle 178"/>
          <p:cNvSpPr>
            <a:spLocks noChangeArrowheads="1"/>
          </p:cNvSpPr>
          <p:nvPr/>
        </p:nvSpPr>
        <p:spPr bwMode="auto">
          <a:xfrm>
            <a:off x="6649046" y="2781301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03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604" name="Rectangle 180"/>
          <p:cNvSpPr>
            <a:spLocks noChangeArrowheads="1"/>
          </p:cNvSpPr>
          <p:nvPr/>
        </p:nvSpPr>
        <p:spPr bwMode="auto">
          <a:xfrm>
            <a:off x="7780933" y="2781301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03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605" name="Rectangle 181"/>
          <p:cNvSpPr>
            <a:spLocks noChangeArrowheads="1"/>
          </p:cNvSpPr>
          <p:nvPr/>
        </p:nvSpPr>
        <p:spPr bwMode="auto">
          <a:xfrm>
            <a:off x="7984877" y="2781301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638" name="Rectangle 214"/>
          <p:cNvSpPr>
            <a:spLocks noChangeArrowheads="1"/>
          </p:cNvSpPr>
          <p:nvPr/>
        </p:nvSpPr>
        <p:spPr bwMode="auto">
          <a:xfrm>
            <a:off x="4426546" y="3021013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04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639" name="Rectangle 215"/>
          <p:cNvSpPr>
            <a:spLocks noChangeArrowheads="1"/>
          </p:cNvSpPr>
          <p:nvPr/>
        </p:nvSpPr>
        <p:spPr bwMode="auto">
          <a:xfrm>
            <a:off x="4628902" y="3021013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640" name="Rectangle 216"/>
          <p:cNvSpPr>
            <a:spLocks noChangeArrowheads="1"/>
          </p:cNvSpPr>
          <p:nvPr/>
        </p:nvSpPr>
        <p:spPr bwMode="auto">
          <a:xfrm>
            <a:off x="5426771" y="3021013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00100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642" name="Rectangle 218"/>
          <p:cNvSpPr>
            <a:spLocks noChangeArrowheads="1"/>
          </p:cNvSpPr>
          <p:nvPr/>
        </p:nvSpPr>
        <p:spPr bwMode="auto">
          <a:xfrm>
            <a:off x="6649046" y="3021013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04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644" name="Rectangle 220"/>
          <p:cNvSpPr>
            <a:spLocks noChangeArrowheads="1"/>
          </p:cNvSpPr>
          <p:nvPr/>
        </p:nvSpPr>
        <p:spPr bwMode="auto">
          <a:xfrm>
            <a:off x="7780933" y="3021013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04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645" name="Rectangle 221"/>
          <p:cNvSpPr>
            <a:spLocks noChangeArrowheads="1"/>
          </p:cNvSpPr>
          <p:nvPr/>
        </p:nvSpPr>
        <p:spPr bwMode="auto">
          <a:xfrm>
            <a:off x="7984877" y="3021013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677" name="Rectangle 253"/>
          <p:cNvSpPr>
            <a:spLocks noChangeArrowheads="1"/>
          </p:cNvSpPr>
          <p:nvPr/>
        </p:nvSpPr>
        <p:spPr bwMode="auto">
          <a:xfrm>
            <a:off x="4426546" y="3262313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05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678" name="Rectangle 254"/>
          <p:cNvSpPr>
            <a:spLocks noChangeArrowheads="1"/>
          </p:cNvSpPr>
          <p:nvPr/>
        </p:nvSpPr>
        <p:spPr bwMode="auto">
          <a:xfrm>
            <a:off x="4628902" y="3262313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679" name="Rectangle 255"/>
          <p:cNvSpPr>
            <a:spLocks noChangeArrowheads="1"/>
          </p:cNvSpPr>
          <p:nvPr/>
        </p:nvSpPr>
        <p:spPr bwMode="auto">
          <a:xfrm>
            <a:off x="5426771" y="3262313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00101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681" name="Rectangle 257"/>
          <p:cNvSpPr>
            <a:spLocks noChangeArrowheads="1"/>
          </p:cNvSpPr>
          <p:nvPr/>
        </p:nvSpPr>
        <p:spPr bwMode="auto">
          <a:xfrm>
            <a:off x="6649046" y="3262313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05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682" name="Rectangle 258"/>
          <p:cNvSpPr>
            <a:spLocks noChangeArrowheads="1"/>
          </p:cNvSpPr>
          <p:nvPr/>
        </p:nvSpPr>
        <p:spPr bwMode="auto">
          <a:xfrm>
            <a:off x="6851402" y="3262313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683" name="Rectangle 259"/>
          <p:cNvSpPr>
            <a:spLocks noChangeArrowheads="1"/>
          </p:cNvSpPr>
          <p:nvPr/>
        </p:nvSpPr>
        <p:spPr bwMode="auto">
          <a:xfrm>
            <a:off x="7780933" y="3262313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05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684" name="Rectangle 260"/>
          <p:cNvSpPr>
            <a:spLocks noChangeArrowheads="1"/>
          </p:cNvSpPr>
          <p:nvPr/>
        </p:nvSpPr>
        <p:spPr bwMode="auto">
          <a:xfrm>
            <a:off x="7984877" y="3262313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16" name="Rectangle 292"/>
          <p:cNvSpPr>
            <a:spLocks noChangeArrowheads="1"/>
          </p:cNvSpPr>
          <p:nvPr/>
        </p:nvSpPr>
        <p:spPr bwMode="auto">
          <a:xfrm>
            <a:off x="4426546" y="3502026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06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17" name="Rectangle 293"/>
          <p:cNvSpPr>
            <a:spLocks noChangeArrowheads="1"/>
          </p:cNvSpPr>
          <p:nvPr/>
        </p:nvSpPr>
        <p:spPr bwMode="auto">
          <a:xfrm>
            <a:off x="4628902" y="3502026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18" name="Rectangle 294"/>
          <p:cNvSpPr>
            <a:spLocks noChangeArrowheads="1"/>
          </p:cNvSpPr>
          <p:nvPr/>
        </p:nvSpPr>
        <p:spPr bwMode="auto">
          <a:xfrm>
            <a:off x="5430586" y="3502026"/>
            <a:ext cx="505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00110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20" name="Rectangle 296"/>
          <p:cNvSpPr>
            <a:spLocks noChangeArrowheads="1"/>
          </p:cNvSpPr>
          <p:nvPr/>
        </p:nvSpPr>
        <p:spPr bwMode="auto">
          <a:xfrm>
            <a:off x="6649046" y="3502026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06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21" name="Rectangle 297"/>
          <p:cNvSpPr>
            <a:spLocks noChangeArrowheads="1"/>
          </p:cNvSpPr>
          <p:nvPr/>
        </p:nvSpPr>
        <p:spPr bwMode="auto">
          <a:xfrm>
            <a:off x="6851402" y="3502026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22" name="Rectangle 298"/>
          <p:cNvSpPr>
            <a:spLocks noChangeArrowheads="1"/>
          </p:cNvSpPr>
          <p:nvPr/>
        </p:nvSpPr>
        <p:spPr bwMode="auto">
          <a:xfrm>
            <a:off x="7780933" y="3502026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06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23" name="Rectangle 299"/>
          <p:cNvSpPr>
            <a:spLocks noChangeArrowheads="1"/>
          </p:cNvSpPr>
          <p:nvPr/>
        </p:nvSpPr>
        <p:spPr bwMode="auto">
          <a:xfrm>
            <a:off x="7984877" y="3502026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55" name="Rectangle 331"/>
          <p:cNvSpPr>
            <a:spLocks noChangeArrowheads="1"/>
          </p:cNvSpPr>
          <p:nvPr/>
        </p:nvSpPr>
        <p:spPr bwMode="auto">
          <a:xfrm>
            <a:off x="4426546" y="3743326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07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56" name="Rectangle 332"/>
          <p:cNvSpPr>
            <a:spLocks noChangeArrowheads="1"/>
          </p:cNvSpPr>
          <p:nvPr/>
        </p:nvSpPr>
        <p:spPr bwMode="auto">
          <a:xfrm>
            <a:off x="4628902" y="3743326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57" name="Rectangle 333"/>
          <p:cNvSpPr>
            <a:spLocks noChangeArrowheads="1"/>
          </p:cNvSpPr>
          <p:nvPr/>
        </p:nvSpPr>
        <p:spPr bwMode="auto">
          <a:xfrm>
            <a:off x="5434401" y="3743326"/>
            <a:ext cx="49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00111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59" name="Rectangle 335"/>
          <p:cNvSpPr>
            <a:spLocks noChangeArrowheads="1"/>
          </p:cNvSpPr>
          <p:nvPr/>
        </p:nvSpPr>
        <p:spPr bwMode="auto">
          <a:xfrm>
            <a:off x="6649046" y="3743326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07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60" name="Rectangle 336"/>
          <p:cNvSpPr>
            <a:spLocks noChangeArrowheads="1"/>
          </p:cNvSpPr>
          <p:nvPr/>
        </p:nvSpPr>
        <p:spPr bwMode="auto">
          <a:xfrm>
            <a:off x="6851402" y="3743326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61" name="Rectangle 337"/>
          <p:cNvSpPr>
            <a:spLocks noChangeArrowheads="1"/>
          </p:cNvSpPr>
          <p:nvPr/>
        </p:nvSpPr>
        <p:spPr bwMode="auto">
          <a:xfrm>
            <a:off x="7780933" y="3743326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07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62" name="Rectangle 338"/>
          <p:cNvSpPr>
            <a:spLocks noChangeArrowheads="1"/>
          </p:cNvSpPr>
          <p:nvPr/>
        </p:nvSpPr>
        <p:spPr bwMode="auto">
          <a:xfrm>
            <a:off x="7984877" y="3743326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94" name="Rectangle 370"/>
          <p:cNvSpPr>
            <a:spLocks noChangeArrowheads="1"/>
          </p:cNvSpPr>
          <p:nvPr/>
        </p:nvSpPr>
        <p:spPr bwMode="auto">
          <a:xfrm>
            <a:off x="4426546" y="3984626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08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95" name="Rectangle 371"/>
          <p:cNvSpPr>
            <a:spLocks noChangeArrowheads="1"/>
          </p:cNvSpPr>
          <p:nvPr/>
        </p:nvSpPr>
        <p:spPr bwMode="auto">
          <a:xfrm>
            <a:off x="4628902" y="3984626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96" name="Rectangle 372"/>
          <p:cNvSpPr>
            <a:spLocks noChangeArrowheads="1"/>
          </p:cNvSpPr>
          <p:nvPr/>
        </p:nvSpPr>
        <p:spPr bwMode="auto">
          <a:xfrm>
            <a:off x="5426771" y="3984626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01000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98" name="Rectangle 374"/>
          <p:cNvSpPr>
            <a:spLocks noChangeArrowheads="1"/>
          </p:cNvSpPr>
          <p:nvPr/>
        </p:nvSpPr>
        <p:spPr bwMode="auto">
          <a:xfrm>
            <a:off x="6649046" y="3984626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799" name="Rectangle 375"/>
          <p:cNvSpPr>
            <a:spLocks noChangeArrowheads="1"/>
          </p:cNvSpPr>
          <p:nvPr/>
        </p:nvSpPr>
        <p:spPr bwMode="auto">
          <a:xfrm>
            <a:off x="6851402" y="3984626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800" name="Rectangle 376"/>
          <p:cNvSpPr>
            <a:spLocks noChangeArrowheads="1"/>
          </p:cNvSpPr>
          <p:nvPr/>
        </p:nvSpPr>
        <p:spPr bwMode="auto">
          <a:xfrm>
            <a:off x="7780933" y="3984626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08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801" name="Rectangle 377"/>
          <p:cNvSpPr>
            <a:spLocks noChangeArrowheads="1"/>
          </p:cNvSpPr>
          <p:nvPr/>
        </p:nvSpPr>
        <p:spPr bwMode="auto">
          <a:xfrm>
            <a:off x="7984877" y="3984626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834" name="Rectangle 410"/>
          <p:cNvSpPr>
            <a:spLocks noChangeArrowheads="1"/>
          </p:cNvSpPr>
          <p:nvPr/>
        </p:nvSpPr>
        <p:spPr bwMode="auto">
          <a:xfrm>
            <a:off x="4426546" y="4224338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09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835" name="Rectangle 411"/>
          <p:cNvSpPr>
            <a:spLocks noChangeArrowheads="1"/>
          </p:cNvSpPr>
          <p:nvPr/>
        </p:nvSpPr>
        <p:spPr bwMode="auto">
          <a:xfrm>
            <a:off x="4628902" y="4224338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836" name="Rectangle 412"/>
          <p:cNvSpPr>
            <a:spLocks noChangeArrowheads="1"/>
          </p:cNvSpPr>
          <p:nvPr/>
        </p:nvSpPr>
        <p:spPr bwMode="auto">
          <a:xfrm>
            <a:off x="5426771" y="4224338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01001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838" name="Rectangle 414"/>
          <p:cNvSpPr>
            <a:spLocks noChangeArrowheads="1"/>
          </p:cNvSpPr>
          <p:nvPr/>
        </p:nvSpPr>
        <p:spPr bwMode="auto">
          <a:xfrm>
            <a:off x="6652860" y="4224338"/>
            <a:ext cx="1975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839" name="Rectangle 415"/>
          <p:cNvSpPr>
            <a:spLocks noChangeArrowheads="1"/>
          </p:cNvSpPr>
          <p:nvPr/>
        </p:nvSpPr>
        <p:spPr bwMode="auto">
          <a:xfrm>
            <a:off x="6851402" y="4224338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840" name="Rectangle 416"/>
          <p:cNvSpPr>
            <a:spLocks noChangeArrowheads="1"/>
          </p:cNvSpPr>
          <p:nvPr/>
        </p:nvSpPr>
        <p:spPr bwMode="auto">
          <a:xfrm>
            <a:off x="7780933" y="4224338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09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841" name="Rectangle 417"/>
          <p:cNvSpPr>
            <a:spLocks noChangeArrowheads="1"/>
          </p:cNvSpPr>
          <p:nvPr/>
        </p:nvSpPr>
        <p:spPr bwMode="auto">
          <a:xfrm>
            <a:off x="7984877" y="4224338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873" name="Rectangle 449"/>
          <p:cNvSpPr>
            <a:spLocks noChangeArrowheads="1"/>
          </p:cNvSpPr>
          <p:nvPr/>
        </p:nvSpPr>
        <p:spPr bwMode="auto">
          <a:xfrm>
            <a:off x="4426546" y="4465638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874" name="Rectangle 450"/>
          <p:cNvSpPr>
            <a:spLocks noChangeArrowheads="1"/>
          </p:cNvSpPr>
          <p:nvPr/>
        </p:nvSpPr>
        <p:spPr bwMode="auto">
          <a:xfrm>
            <a:off x="4628902" y="4465638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875" name="Rectangle 451"/>
          <p:cNvSpPr>
            <a:spLocks noChangeArrowheads="1"/>
          </p:cNvSpPr>
          <p:nvPr/>
        </p:nvSpPr>
        <p:spPr bwMode="auto">
          <a:xfrm>
            <a:off x="5426771" y="4465638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01010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877" name="Rectangle 453"/>
          <p:cNvSpPr>
            <a:spLocks noChangeArrowheads="1"/>
          </p:cNvSpPr>
          <p:nvPr/>
        </p:nvSpPr>
        <p:spPr bwMode="auto">
          <a:xfrm>
            <a:off x="6649046" y="4465638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878" name="Rectangle 454"/>
          <p:cNvSpPr>
            <a:spLocks noChangeArrowheads="1"/>
          </p:cNvSpPr>
          <p:nvPr/>
        </p:nvSpPr>
        <p:spPr bwMode="auto">
          <a:xfrm>
            <a:off x="6851402" y="4465638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879" name="Rectangle 455"/>
          <p:cNvSpPr>
            <a:spLocks noChangeArrowheads="1"/>
          </p:cNvSpPr>
          <p:nvPr/>
        </p:nvSpPr>
        <p:spPr bwMode="auto">
          <a:xfrm>
            <a:off x="7760079" y="4465638"/>
            <a:ext cx="2500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0A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880" name="Rectangle 456"/>
          <p:cNvSpPr>
            <a:spLocks noChangeArrowheads="1"/>
          </p:cNvSpPr>
          <p:nvPr/>
        </p:nvSpPr>
        <p:spPr bwMode="auto">
          <a:xfrm>
            <a:off x="8007102" y="4465638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12" name="Rectangle 488"/>
          <p:cNvSpPr>
            <a:spLocks noChangeArrowheads="1"/>
          </p:cNvSpPr>
          <p:nvPr/>
        </p:nvSpPr>
        <p:spPr bwMode="auto">
          <a:xfrm>
            <a:off x="4430360" y="4706938"/>
            <a:ext cx="1975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13" name="Rectangle 489"/>
          <p:cNvSpPr>
            <a:spLocks noChangeArrowheads="1"/>
          </p:cNvSpPr>
          <p:nvPr/>
        </p:nvSpPr>
        <p:spPr bwMode="auto">
          <a:xfrm>
            <a:off x="4628902" y="4706938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14" name="Rectangle 490"/>
          <p:cNvSpPr>
            <a:spLocks noChangeArrowheads="1"/>
          </p:cNvSpPr>
          <p:nvPr/>
        </p:nvSpPr>
        <p:spPr bwMode="auto">
          <a:xfrm>
            <a:off x="5427267" y="4706938"/>
            <a:ext cx="4103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0101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15" name="Rectangle 491"/>
          <p:cNvSpPr>
            <a:spLocks noChangeArrowheads="1"/>
          </p:cNvSpPr>
          <p:nvPr/>
        </p:nvSpPr>
        <p:spPr bwMode="auto">
          <a:xfrm>
            <a:off x="5831979" y="4706938"/>
            <a:ext cx="1025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17" name="Rectangle 493"/>
          <p:cNvSpPr>
            <a:spLocks noChangeArrowheads="1"/>
          </p:cNvSpPr>
          <p:nvPr/>
        </p:nvSpPr>
        <p:spPr bwMode="auto">
          <a:xfrm>
            <a:off x="6649046" y="4706938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13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18" name="Rectangle 494"/>
          <p:cNvSpPr>
            <a:spLocks noChangeArrowheads="1"/>
          </p:cNvSpPr>
          <p:nvPr/>
        </p:nvSpPr>
        <p:spPr bwMode="auto">
          <a:xfrm>
            <a:off x="6851402" y="4706938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19" name="Rectangle 495"/>
          <p:cNvSpPr>
            <a:spLocks noChangeArrowheads="1"/>
          </p:cNvSpPr>
          <p:nvPr/>
        </p:nvSpPr>
        <p:spPr bwMode="auto">
          <a:xfrm>
            <a:off x="7766484" y="4706938"/>
            <a:ext cx="2388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0B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20" name="Rectangle 496"/>
          <p:cNvSpPr>
            <a:spLocks noChangeArrowheads="1"/>
          </p:cNvSpPr>
          <p:nvPr/>
        </p:nvSpPr>
        <p:spPr bwMode="auto">
          <a:xfrm>
            <a:off x="8002340" y="4706938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52" name="Rectangle 528"/>
          <p:cNvSpPr>
            <a:spLocks noChangeArrowheads="1"/>
          </p:cNvSpPr>
          <p:nvPr/>
        </p:nvSpPr>
        <p:spPr bwMode="auto">
          <a:xfrm>
            <a:off x="4426546" y="4946651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53" name="Rectangle 529"/>
          <p:cNvSpPr>
            <a:spLocks noChangeArrowheads="1"/>
          </p:cNvSpPr>
          <p:nvPr/>
        </p:nvSpPr>
        <p:spPr bwMode="auto">
          <a:xfrm>
            <a:off x="4628902" y="4946651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54" name="Rectangle 530"/>
          <p:cNvSpPr>
            <a:spLocks noChangeArrowheads="1"/>
          </p:cNvSpPr>
          <p:nvPr/>
        </p:nvSpPr>
        <p:spPr bwMode="auto">
          <a:xfrm>
            <a:off x="5430586" y="4946651"/>
            <a:ext cx="505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01100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56" name="Rectangle 532"/>
          <p:cNvSpPr>
            <a:spLocks noChangeArrowheads="1"/>
          </p:cNvSpPr>
          <p:nvPr/>
        </p:nvSpPr>
        <p:spPr bwMode="auto">
          <a:xfrm>
            <a:off x="6649046" y="4946651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57" name="Rectangle 533"/>
          <p:cNvSpPr>
            <a:spLocks noChangeArrowheads="1"/>
          </p:cNvSpPr>
          <p:nvPr/>
        </p:nvSpPr>
        <p:spPr bwMode="auto">
          <a:xfrm>
            <a:off x="6851402" y="4946651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58" name="Rectangle 534"/>
          <p:cNvSpPr>
            <a:spLocks noChangeArrowheads="1"/>
          </p:cNvSpPr>
          <p:nvPr/>
        </p:nvSpPr>
        <p:spPr bwMode="auto">
          <a:xfrm>
            <a:off x="7765689" y="4946651"/>
            <a:ext cx="2388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0C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59" name="Rectangle 535"/>
          <p:cNvSpPr>
            <a:spLocks noChangeArrowheads="1"/>
          </p:cNvSpPr>
          <p:nvPr/>
        </p:nvSpPr>
        <p:spPr bwMode="auto">
          <a:xfrm>
            <a:off x="8007102" y="4946651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91" name="Rectangle 567"/>
          <p:cNvSpPr>
            <a:spLocks noChangeArrowheads="1"/>
          </p:cNvSpPr>
          <p:nvPr/>
        </p:nvSpPr>
        <p:spPr bwMode="auto">
          <a:xfrm>
            <a:off x="4426546" y="5187951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13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92" name="Rectangle 568"/>
          <p:cNvSpPr>
            <a:spLocks noChangeArrowheads="1"/>
          </p:cNvSpPr>
          <p:nvPr/>
        </p:nvSpPr>
        <p:spPr bwMode="auto">
          <a:xfrm>
            <a:off x="4628902" y="5187951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93" name="Rectangle 569"/>
          <p:cNvSpPr>
            <a:spLocks noChangeArrowheads="1"/>
          </p:cNvSpPr>
          <p:nvPr/>
        </p:nvSpPr>
        <p:spPr bwMode="auto">
          <a:xfrm>
            <a:off x="5430586" y="5187951"/>
            <a:ext cx="505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01101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95" name="Rectangle 571"/>
          <p:cNvSpPr>
            <a:spLocks noChangeArrowheads="1"/>
          </p:cNvSpPr>
          <p:nvPr/>
        </p:nvSpPr>
        <p:spPr bwMode="auto">
          <a:xfrm>
            <a:off x="6649046" y="5187951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15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96" name="Rectangle 572"/>
          <p:cNvSpPr>
            <a:spLocks noChangeArrowheads="1"/>
          </p:cNvSpPr>
          <p:nvPr/>
        </p:nvSpPr>
        <p:spPr bwMode="auto">
          <a:xfrm>
            <a:off x="6851402" y="5187951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97" name="Rectangle 573"/>
          <p:cNvSpPr>
            <a:spLocks noChangeArrowheads="1"/>
          </p:cNvSpPr>
          <p:nvPr/>
        </p:nvSpPr>
        <p:spPr bwMode="auto">
          <a:xfrm>
            <a:off x="7761288" y="5187951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0D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998" name="Rectangle 574"/>
          <p:cNvSpPr>
            <a:spLocks noChangeArrowheads="1"/>
          </p:cNvSpPr>
          <p:nvPr/>
        </p:nvSpPr>
        <p:spPr bwMode="auto">
          <a:xfrm>
            <a:off x="8007102" y="5187951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031" name="Rectangle 607"/>
          <p:cNvSpPr>
            <a:spLocks noChangeArrowheads="1"/>
          </p:cNvSpPr>
          <p:nvPr/>
        </p:nvSpPr>
        <p:spPr bwMode="auto">
          <a:xfrm>
            <a:off x="4426546" y="5427663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032" name="Rectangle 608"/>
          <p:cNvSpPr>
            <a:spLocks noChangeArrowheads="1"/>
          </p:cNvSpPr>
          <p:nvPr/>
        </p:nvSpPr>
        <p:spPr bwMode="auto">
          <a:xfrm>
            <a:off x="4628902" y="5427663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033" name="Rectangle 609"/>
          <p:cNvSpPr>
            <a:spLocks noChangeArrowheads="1"/>
          </p:cNvSpPr>
          <p:nvPr/>
        </p:nvSpPr>
        <p:spPr bwMode="auto">
          <a:xfrm>
            <a:off x="5434401" y="5427663"/>
            <a:ext cx="49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01110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035" name="Rectangle 611"/>
          <p:cNvSpPr>
            <a:spLocks noChangeArrowheads="1"/>
          </p:cNvSpPr>
          <p:nvPr/>
        </p:nvSpPr>
        <p:spPr bwMode="auto">
          <a:xfrm>
            <a:off x="6649046" y="5427663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036" name="Rectangle 612"/>
          <p:cNvSpPr>
            <a:spLocks noChangeArrowheads="1"/>
          </p:cNvSpPr>
          <p:nvPr/>
        </p:nvSpPr>
        <p:spPr bwMode="auto">
          <a:xfrm>
            <a:off x="6851402" y="5427663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037" name="Rectangle 613"/>
          <p:cNvSpPr>
            <a:spLocks noChangeArrowheads="1"/>
          </p:cNvSpPr>
          <p:nvPr/>
        </p:nvSpPr>
        <p:spPr bwMode="auto">
          <a:xfrm>
            <a:off x="7772093" y="5427663"/>
            <a:ext cx="2276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0E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038" name="Rectangle 614"/>
          <p:cNvSpPr>
            <a:spLocks noChangeArrowheads="1"/>
          </p:cNvSpPr>
          <p:nvPr/>
        </p:nvSpPr>
        <p:spPr bwMode="auto">
          <a:xfrm>
            <a:off x="8002340" y="5427663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070" name="Rectangle 646"/>
          <p:cNvSpPr>
            <a:spLocks noChangeArrowheads="1"/>
          </p:cNvSpPr>
          <p:nvPr/>
        </p:nvSpPr>
        <p:spPr bwMode="auto">
          <a:xfrm>
            <a:off x="4426546" y="5668963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15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071" name="Rectangle 647"/>
          <p:cNvSpPr>
            <a:spLocks noChangeArrowheads="1"/>
          </p:cNvSpPr>
          <p:nvPr/>
        </p:nvSpPr>
        <p:spPr bwMode="auto">
          <a:xfrm>
            <a:off x="4628902" y="5668963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072" name="Rectangle 648"/>
          <p:cNvSpPr>
            <a:spLocks noChangeArrowheads="1"/>
          </p:cNvSpPr>
          <p:nvPr/>
        </p:nvSpPr>
        <p:spPr bwMode="auto">
          <a:xfrm>
            <a:off x="5438216" y="5668963"/>
            <a:ext cx="490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01111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074" name="Rectangle 650"/>
          <p:cNvSpPr>
            <a:spLocks noChangeArrowheads="1"/>
          </p:cNvSpPr>
          <p:nvPr/>
        </p:nvSpPr>
        <p:spPr bwMode="auto">
          <a:xfrm>
            <a:off x="6649046" y="5668963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17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075" name="Rectangle 651"/>
          <p:cNvSpPr>
            <a:spLocks noChangeArrowheads="1"/>
          </p:cNvSpPr>
          <p:nvPr/>
        </p:nvSpPr>
        <p:spPr bwMode="auto">
          <a:xfrm>
            <a:off x="6851402" y="5668963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076" name="Rectangle 652"/>
          <p:cNvSpPr>
            <a:spLocks noChangeArrowheads="1"/>
          </p:cNvSpPr>
          <p:nvPr/>
        </p:nvSpPr>
        <p:spPr bwMode="auto">
          <a:xfrm>
            <a:off x="7776911" y="5668963"/>
            <a:ext cx="2164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0F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077" name="Rectangle 653"/>
          <p:cNvSpPr>
            <a:spLocks noChangeArrowheads="1"/>
          </p:cNvSpPr>
          <p:nvPr/>
        </p:nvSpPr>
        <p:spPr bwMode="auto">
          <a:xfrm>
            <a:off x="7994402" y="5668963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109" name="Rectangle 685"/>
          <p:cNvSpPr>
            <a:spLocks noChangeArrowheads="1"/>
          </p:cNvSpPr>
          <p:nvPr/>
        </p:nvSpPr>
        <p:spPr bwMode="auto">
          <a:xfrm>
            <a:off x="4426546" y="5910263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110" name="Rectangle 686"/>
          <p:cNvSpPr>
            <a:spLocks noChangeArrowheads="1"/>
          </p:cNvSpPr>
          <p:nvPr/>
        </p:nvSpPr>
        <p:spPr bwMode="auto">
          <a:xfrm>
            <a:off x="4628902" y="5910263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111" name="Rectangle 687"/>
          <p:cNvSpPr>
            <a:spLocks noChangeArrowheads="1"/>
          </p:cNvSpPr>
          <p:nvPr/>
        </p:nvSpPr>
        <p:spPr bwMode="auto">
          <a:xfrm>
            <a:off x="5426771" y="5910263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10000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113" name="Rectangle 689"/>
          <p:cNvSpPr>
            <a:spLocks noChangeArrowheads="1"/>
          </p:cNvSpPr>
          <p:nvPr/>
        </p:nvSpPr>
        <p:spPr bwMode="auto">
          <a:xfrm>
            <a:off x="6649046" y="5910263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20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114" name="Rectangle 690"/>
          <p:cNvSpPr>
            <a:spLocks noChangeArrowheads="1"/>
          </p:cNvSpPr>
          <p:nvPr/>
        </p:nvSpPr>
        <p:spPr bwMode="auto">
          <a:xfrm>
            <a:off x="6851402" y="5910263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115" name="Rectangle 691"/>
          <p:cNvSpPr>
            <a:spLocks noChangeArrowheads="1"/>
          </p:cNvSpPr>
          <p:nvPr/>
        </p:nvSpPr>
        <p:spPr bwMode="auto">
          <a:xfrm>
            <a:off x="7780933" y="5910263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116" name="Rectangle 692"/>
          <p:cNvSpPr>
            <a:spLocks noChangeArrowheads="1"/>
          </p:cNvSpPr>
          <p:nvPr/>
        </p:nvSpPr>
        <p:spPr bwMode="auto">
          <a:xfrm>
            <a:off x="7984877" y="5910263"/>
            <a:ext cx="51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503" name="Rectangle 79"/>
          <p:cNvSpPr>
            <a:spLocks noChangeArrowheads="1"/>
          </p:cNvSpPr>
          <p:nvPr/>
        </p:nvSpPr>
        <p:spPr bwMode="auto">
          <a:xfrm>
            <a:off x="6935788" y="1600200"/>
            <a:ext cx="635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03508" name="Rectangle 84"/>
          <p:cNvSpPr>
            <a:spLocks noChangeArrowheads="1"/>
          </p:cNvSpPr>
          <p:nvPr/>
        </p:nvSpPr>
        <p:spPr bwMode="auto">
          <a:xfrm>
            <a:off x="8229601" y="1600200"/>
            <a:ext cx="1111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8880" name="Group 1312"/>
          <p:cNvGraphicFramePr>
            <a:graphicFrameLocks noGrp="1"/>
          </p:cNvGraphicFramePr>
          <p:nvPr/>
        </p:nvGraphicFramePr>
        <p:xfrm>
          <a:off x="3787775" y="1576388"/>
          <a:ext cx="4781550" cy="4595813"/>
        </p:xfrm>
        <a:graphic>
          <a:graphicData uri="http://schemas.openxmlformats.org/drawingml/2006/table">
            <a:tbl>
              <a:tblPr/>
              <a:tblGrid>
                <a:gridCol w="135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38884" name="Rectangle 1316"/>
          <p:cNvSpPr>
            <a:spLocks noGrp="1" noChangeArrowheads="1"/>
          </p:cNvSpPr>
          <p:nvPr>
            <p:ph type="body" idx="1"/>
          </p:nvPr>
        </p:nvSpPr>
        <p:spPr>
          <a:xfrm>
            <a:off x="2763838" y="991715"/>
            <a:ext cx="7523162" cy="578323"/>
          </a:xfrm>
        </p:spPr>
        <p:txBody>
          <a:bodyPr/>
          <a:lstStyle/>
          <a:p>
            <a:r>
              <a:rPr lang="en-US" b="1" dirty="0"/>
              <a:t>Good idea to memorize!</a:t>
            </a:r>
          </a:p>
        </p:txBody>
      </p:sp>
      <p:sp>
        <p:nvSpPr>
          <p:cNvPr id="238885" name="Rectangle 1317"/>
          <p:cNvSpPr>
            <a:spLocks noGrp="1" noChangeArrowheads="1"/>
          </p:cNvSpPr>
          <p:nvPr>
            <p:ph type="title"/>
          </p:nvPr>
        </p:nvSpPr>
        <p:spPr>
          <a:xfrm>
            <a:off x="1479898" y="320834"/>
            <a:ext cx="7328848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Numbers in Different Bases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3813" y="409019"/>
            <a:ext cx="7772400" cy="838200"/>
          </a:xfrm>
        </p:spPr>
        <p:txBody>
          <a:bodyPr/>
          <a:lstStyle/>
          <a:p>
            <a:r>
              <a:rPr lang="en-US" dirty="0"/>
              <a:t>Conversion Between Bases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118212" y="1947232"/>
            <a:ext cx="45374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chemeClr val="hlink"/>
              </a:buClr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convert from one base to another: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1785851" y="2575882"/>
            <a:ext cx="32957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1) Convert the Integer Part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1790613" y="3126745"/>
            <a:ext cx="3449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2) Convert the Fraction Part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1714138" y="3650620"/>
            <a:ext cx="5152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3) Join the two results with a radix point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1055" y="252208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Continuous vs Discrete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8255" y="1250772"/>
            <a:ext cx="6003659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Continuous Variable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Continuous in time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Continuous in value</a:t>
            </a:r>
          </a:p>
          <a:p>
            <a:pPr marL="0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Discrete Variable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Discrete in time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Discrete in value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60DF871-486C-D796-BEE2-4007D48C6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35" y="4420352"/>
            <a:ext cx="7620774" cy="172899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F3750C-397E-D625-D506-DED901E030E2}"/>
              </a:ext>
            </a:extLst>
          </p:cNvPr>
          <p:cNvCxnSpPr>
            <a:cxnSpLocks/>
          </p:cNvCxnSpPr>
          <p:nvPr/>
        </p:nvCxnSpPr>
        <p:spPr>
          <a:xfrm>
            <a:off x="4365171" y="1915886"/>
            <a:ext cx="146095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D798ED-E907-1FFA-DB87-75D0A2590C3F}"/>
              </a:ext>
            </a:extLst>
          </p:cNvPr>
          <p:cNvCxnSpPr/>
          <p:nvPr/>
        </p:nvCxnSpPr>
        <p:spPr>
          <a:xfrm>
            <a:off x="3997322" y="3233057"/>
            <a:ext cx="18288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324FB2-EC09-9522-D726-D9ED7D2E78F1}"/>
              </a:ext>
            </a:extLst>
          </p:cNvPr>
          <p:cNvCxnSpPr>
            <a:cxnSpLocks/>
          </p:cNvCxnSpPr>
          <p:nvPr/>
        </p:nvCxnSpPr>
        <p:spPr>
          <a:xfrm flipV="1">
            <a:off x="5817501" y="1915886"/>
            <a:ext cx="0" cy="13171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34D153-CAD3-2860-F353-C7FC0A7A5766}"/>
              </a:ext>
            </a:extLst>
          </p:cNvPr>
          <p:cNvCxnSpPr>
            <a:cxnSpLocks/>
          </p:cNvCxnSpPr>
          <p:nvPr/>
        </p:nvCxnSpPr>
        <p:spPr>
          <a:xfrm>
            <a:off x="4452257" y="2307772"/>
            <a:ext cx="16764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C2D1F3-76EB-076A-27B2-690ABA9D9CA5}"/>
              </a:ext>
            </a:extLst>
          </p:cNvPr>
          <p:cNvCxnSpPr>
            <a:cxnSpLocks/>
          </p:cNvCxnSpPr>
          <p:nvPr/>
        </p:nvCxnSpPr>
        <p:spPr>
          <a:xfrm>
            <a:off x="4150084" y="3624943"/>
            <a:ext cx="197857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F7273B-8A47-78C2-5916-066E09EA39A4}"/>
              </a:ext>
            </a:extLst>
          </p:cNvPr>
          <p:cNvCxnSpPr>
            <a:cxnSpLocks/>
          </p:cNvCxnSpPr>
          <p:nvPr/>
        </p:nvCxnSpPr>
        <p:spPr>
          <a:xfrm flipV="1">
            <a:off x="6120036" y="2307772"/>
            <a:ext cx="0" cy="13171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0ABE76-09D1-A94C-E811-3A6EC718395E}"/>
              </a:ext>
            </a:extLst>
          </p:cNvPr>
          <p:cNvSpPr txBox="1"/>
          <p:nvPr/>
        </p:nvSpPr>
        <p:spPr>
          <a:xfrm>
            <a:off x="4708406" y="1524001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692DE3-2D0C-D1A8-944E-B77DE1373A3B}"/>
              </a:ext>
            </a:extLst>
          </p:cNvPr>
          <p:cNvSpPr txBox="1"/>
          <p:nvPr/>
        </p:nvSpPr>
        <p:spPr>
          <a:xfrm>
            <a:off x="4636957" y="3622021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</a:t>
            </a:r>
          </a:p>
        </p:txBody>
      </p:sp>
    </p:spTree>
    <p:extLst>
      <p:ext uri="{BB962C8B-B14F-4D97-AF65-F5344CB8AC3E}">
        <p14:creationId xmlns:p14="http://schemas.microsoft.com/office/powerpoint/2010/main" val="10914859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552" y="453513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Systems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552" y="1743150"/>
            <a:ext cx="72390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types of number systems:</a:t>
            </a:r>
          </a:p>
          <a:p>
            <a:pPr marL="514350" indent="-514350">
              <a:buAutoNum type="arabicPeriod"/>
            </a:pPr>
            <a:r>
              <a:rPr lang="en-US" dirty="0"/>
              <a:t>Non-positional number system</a:t>
            </a:r>
          </a:p>
          <a:p>
            <a:pPr marL="514350" indent="-514350">
              <a:buAutoNum type="arabicPeriod"/>
            </a:pPr>
            <a:r>
              <a:rPr lang="en-US" dirty="0"/>
              <a:t>Positional number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356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4117" y="294289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Positional Number Systems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0656" y="1375287"/>
            <a:ext cx="9595944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Characteristics:</a:t>
            </a:r>
          </a:p>
          <a:p>
            <a:r>
              <a:rPr lang="en-US" dirty="0"/>
              <a:t>Use only a few symbols called digits</a:t>
            </a:r>
          </a:p>
          <a:p>
            <a:r>
              <a:rPr lang="en-US" dirty="0"/>
              <a:t>These symbols represent different values depending on the position they occupy in the number</a:t>
            </a:r>
          </a:p>
          <a:p>
            <a:r>
              <a:rPr lang="en-US" b="1" dirty="0"/>
              <a:t>The value of each digit is determined by:</a:t>
            </a:r>
          </a:p>
          <a:p>
            <a:pPr marL="0" indent="0">
              <a:buNone/>
            </a:pPr>
            <a:r>
              <a:rPr lang="en-US" dirty="0"/>
              <a:t>    1. The digit itself</a:t>
            </a:r>
          </a:p>
          <a:p>
            <a:pPr marL="0" indent="0">
              <a:buNone/>
            </a:pPr>
            <a:r>
              <a:rPr lang="en-US" dirty="0"/>
              <a:t>    2. The position of the digit in the number</a:t>
            </a:r>
          </a:p>
          <a:p>
            <a:pPr marL="0" indent="0">
              <a:buNone/>
            </a:pPr>
            <a:r>
              <a:rPr lang="en-US" dirty="0"/>
              <a:t>    3. The radix/base of the number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381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5138" y="325821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Positional Number Systems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737" y="1502979"/>
            <a:ext cx="10063655" cy="5029200"/>
          </a:xfrm>
        </p:spPr>
        <p:txBody>
          <a:bodyPr/>
          <a:lstStyle/>
          <a:p>
            <a:r>
              <a:rPr lang="en-US" b="1" dirty="0"/>
              <a:t>Base:</a:t>
            </a:r>
            <a:r>
              <a:rPr lang="en-US" dirty="0"/>
              <a:t> Total number of digits in the number system</a:t>
            </a:r>
          </a:p>
          <a:p>
            <a:r>
              <a:rPr lang="en-US" dirty="0"/>
              <a:t>The maximum value of a single digit is always equal to one less than the value of the base</a:t>
            </a:r>
          </a:p>
          <a:p>
            <a:r>
              <a:rPr lang="en-US" b="1" dirty="0"/>
              <a:t>Commonly Occurring Bases: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E75F594-F3D1-BFB2-8BCA-8C5901640591}"/>
              </a:ext>
            </a:extLst>
          </p:cNvPr>
          <p:cNvSpPr txBox="1">
            <a:spLocks noChangeArrowheads="1"/>
          </p:cNvSpPr>
          <p:nvPr/>
        </p:nvSpPr>
        <p:spPr>
          <a:xfrm>
            <a:off x="4951900" y="2863202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F868D3-9BA4-8B4E-08B7-2036A2CC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150" y="3786743"/>
            <a:ext cx="734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Name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042E00-14C3-7B24-F14C-9BE369F8E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262" y="3786743"/>
            <a:ext cx="76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59B67A-C472-65EE-D233-6C755A879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907" y="3786743"/>
            <a:ext cx="5979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Base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8E1923D-84C6-143F-E451-DF8309651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712" y="3786743"/>
            <a:ext cx="76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FFD4923-F30F-CB7D-0FB6-BA10F3BF9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379" y="3786743"/>
            <a:ext cx="7710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Digits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72A2D14-A299-121E-D313-2C76812F7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100" y="3786743"/>
            <a:ext cx="76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1540413-0AC9-1475-C3AC-748D127AF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725" y="4359831"/>
            <a:ext cx="839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Binary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3C47B34C-31DE-D516-1631-E0BA6C0BA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362" y="4359831"/>
            <a:ext cx="76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389D8307-E64C-6418-622B-DE28EA935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945" y="4359831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1B16C83F-9F54-63E7-35D3-7BC4F328F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350" y="4359831"/>
            <a:ext cx="76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3FF12E87-9A26-B555-1CC2-1F88FEE54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0093" y="4359831"/>
            <a:ext cx="384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0,1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690C5548-344D-817C-1BE1-F3C248DA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025" y="4359831"/>
            <a:ext cx="76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AC31913A-B1AA-AB3F-75B0-0CAABD64A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515" y="4932918"/>
            <a:ext cx="6652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Octal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2A9EFC7-0006-D5BD-2713-1E773698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462" y="4932918"/>
            <a:ext cx="76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CF2548BF-B99C-977E-6C8F-3DA78AA72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945" y="4932918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C49F7CA6-B9C7-20C1-AA9B-65D8EF225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350" y="4932918"/>
            <a:ext cx="76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C09F8C6B-8C52-5380-612C-93CA5268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927" y="4932918"/>
            <a:ext cx="17697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0,1,2,3,4,5,6,7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BEED75FB-71AF-2263-8997-80879C963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1187" y="4932918"/>
            <a:ext cx="76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75FCB64C-3F57-227B-C2EE-AA2C1056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85" y="5504418"/>
            <a:ext cx="10403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Decimal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A560AA91-1423-E15A-9C82-91058B174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275" y="5504418"/>
            <a:ext cx="76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FC4C7C37-E96A-DCE6-ED31-5F15BE884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449" y="5504418"/>
            <a:ext cx="3077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CD46D994-A116-5BEC-EC7F-147EA6ADE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662" y="5504418"/>
            <a:ext cx="76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6079B123-7361-A50C-F480-714518F74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99" y="5504418"/>
            <a:ext cx="2231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0,1,2,3,4,5,6,7,8,9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EA087FA2-3A84-0CF9-2334-035C6404C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4712" y="5504418"/>
            <a:ext cx="76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F7DC0FA9-FC9F-454A-EFCE-81273F222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894" y="6077506"/>
            <a:ext cx="16206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Hexadecimal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869B9D35-E958-269C-2F43-CA2372324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350" y="6077506"/>
            <a:ext cx="76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0D2311D9-4754-8ADF-95AB-7F75471C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449" y="6077506"/>
            <a:ext cx="3077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id="{602674C4-0C96-3939-7F14-497505FD9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662" y="6077506"/>
            <a:ext cx="76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8CA1DE6E-D4CD-4502-EEBB-C33D7DDF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002" y="6077506"/>
            <a:ext cx="39081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0,1,2,3,4,5,6,7,8,9,A,B,C,D,E,F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2" name="Rectangle 33">
            <a:extLst>
              <a:ext uri="{FF2B5EF4-FFF2-40B4-BE49-F238E27FC236}">
                <a16:creationId xmlns:a16="http://schemas.microsoft.com/office/drawing/2014/main" id="{91494785-F7BC-3C3E-340E-FF33CE6E8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1628" y="6077507"/>
            <a:ext cx="577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3" name="Rectangle 34">
            <a:extLst>
              <a:ext uri="{FF2B5EF4-FFF2-40B4-BE49-F238E27FC236}">
                <a16:creationId xmlns:a16="http://schemas.microsoft.com/office/drawing/2014/main" id="{7BECE199-3403-275E-6414-8F11CF620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519" y="6642657"/>
            <a:ext cx="3526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650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848711" y="346841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Decimal Number System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7311" y="1144059"/>
            <a:ext cx="9979572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Characteristics:</a:t>
            </a:r>
          </a:p>
          <a:p>
            <a:r>
              <a:rPr lang="en-US" dirty="0"/>
              <a:t>A positional number system</a:t>
            </a:r>
          </a:p>
          <a:p>
            <a:r>
              <a:rPr lang="en-US" dirty="0"/>
              <a:t>Has total 10 symbols or digits (0, 1, 2, 3, 4, 5, 6, 7, 8, 9). Hence, its base = 10</a:t>
            </a:r>
          </a:p>
          <a:p>
            <a:r>
              <a:rPr lang="en-US" dirty="0"/>
              <a:t>The maximum value of a single digit is 9 (one less than the value of the base)</a:t>
            </a:r>
          </a:p>
          <a:p>
            <a:r>
              <a:rPr lang="en-US" dirty="0"/>
              <a:t>Each position of a digit represents a specific power of the base (10)</a:t>
            </a:r>
          </a:p>
          <a:p>
            <a:r>
              <a:rPr lang="en-US" dirty="0"/>
              <a:t>We use this number system in our day-to-day life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079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22283" y="412775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Decimal Number System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4254" y="1092908"/>
            <a:ext cx="72390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ABB600D-CF19-59D2-C77E-7FB218959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83" y="1723760"/>
            <a:ext cx="7595946" cy="1500288"/>
          </a:xfrm>
          <a:prstGeom prst="rect">
            <a:avLst/>
          </a:prstGeom>
        </p:spPr>
      </p:pic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DC904386-A030-9253-C464-98CC9E94E3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r="4167"/>
          <a:stretch/>
        </p:blipFill>
        <p:spPr>
          <a:xfrm>
            <a:off x="4495801" y="3429001"/>
            <a:ext cx="4469727" cy="274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196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12076" y="367862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Number System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0676" y="1228143"/>
            <a:ext cx="9979572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Characteristics:</a:t>
            </a:r>
          </a:p>
          <a:p>
            <a:r>
              <a:rPr lang="en-US" dirty="0"/>
              <a:t>A positional number system</a:t>
            </a:r>
          </a:p>
          <a:p>
            <a:r>
              <a:rPr lang="en-US" dirty="0"/>
              <a:t>Has only 2 symbols or digits (0 and 1). Hence, its base = 2</a:t>
            </a:r>
          </a:p>
          <a:p>
            <a:r>
              <a:rPr lang="en-US" dirty="0"/>
              <a:t>The maximum value of a single digit is 1 (one less than the value of the base)</a:t>
            </a:r>
          </a:p>
          <a:p>
            <a:r>
              <a:rPr lang="en-US" dirty="0"/>
              <a:t>Each position of a digit represents a specific power of the base (2)</a:t>
            </a:r>
          </a:p>
          <a:p>
            <a:r>
              <a:rPr lang="en-US" dirty="0"/>
              <a:t>This number system is used in computers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929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1262" y="424631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Number System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8462" y="1219201"/>
            <a:ext cx="72390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8C10AF37-B2DB-E09E-11C5-2F4AFAF55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18" y="2057400"/>
            <a:ext cx="739077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136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789</Words>
  <Application>Microsoft Macintosh PowerPoint</Application>
  <PresentationFormat>Widescreen</PresentationFormat>
  <Paragraphs>242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Georgia</vt:lpstr>
      <vt:lpstr>Times New Roman</vt:lpstr>
      <vt:lpstr>Wingdings</vt:lpstr>
      <vt:lpstr>Office Theme</vt:lpstr>
      <vt:lpstr>PowerPoint Presentation</vt:lpstr>
      <vt:lpstr>Continuous vs Discrete</vt:lpstr>
      <vt:lpstr>Number Systems</vt:lpstr>
      <vt:lpstr>Positional Number Systems</vt:lpstr>
      <vt:lpstr>Positional Number Systems</vt:lpstr>
      <vt:lpstr>Decimal Number System</vt:lpstr>
      <vt:lpstr>Decimal Number System</vt:lpstr>
      <vt:lpstr>Binary Number System</vt:lpstr>
      <vt:lpstr>Binary Number System</vt:lpstr>
      <vt:lpstr>Octal Number System</vt:lpstr>
      <vt:lpstr>Octal Number System</vt:lpstr>
      <vt:lpstr>Hexadecimal Number System</vt:lpstr>
      <vt:lpstr>Hexadecimal Number System</vt:lpstr>
      <vt:lpstr>Hexadecimal Number System</vt:lpstr>
      <vt:lpstr>Numbers in Different Bases</vt:lpstr>
      <vt:lpstr>Conversion Between 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Rifat Bin Rashid</dc:creator>
  <cp:lastModifiedBy>Rifat Bin Rashid</cp:lastModifiedBy>
  <cp:revision>6</cp:revision>
  <dcterms:created xsi:type="dcterms:W3CDTF">2025-10-22T16:00:35Z</dcterms:created>
  <dcterms:modified xsi:type="dcterms:W3CDTF">2025-10-29T05:06:30Z</dcterms:modified>
</cp:coreProperties>
</file>