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76" r:id="rId3"/>
    <p:sldId id="473" r:id="rId4"/>
    <p:sldId id="475" r:id="rId5"/>
    <p:sldId id="257" r:id="rId6"/>
    <p:sldId id="477" r:id="rId7"/>
    <p:sldId id="259" r:id="rId8"/>
    <p:sldId id="263" r:id="rId9"/>
    <p:sldId id="264" r:id="rId10"/>
    <p:sldId id="258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6"/>
    <p:restoredTop sz="94694"/>
  </p:normalViewPr>
  <p:slideViewPr>
    <p:cSldViewPr snapToGrid="0">
      <p:cViewPr varScale="1">
        <p:scale>
          <a:sx n="118" d="100"/>
          <a:sy n="118" d="100"/>
        </p:scale>
        <p:origin x="2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4A2F-D776-E373-6AE5-DCAA0D3D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83568-9AAA-E409-26D2-D20AB48FD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2D3CE-B450-8547-FD7E-2A0EC9A2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BCD-003F-1642-8C60-F467A21DB7A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7DC27-8B00-6020-9E10-A628D451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96595-1078-1D60-8ED9-52C01ED2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084-9B4D-1F48-A21D-DFD468EE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5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A91B-441B-E793-51F3-3A390F15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7302E-8E10-FF76-142D-42363E763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A4042-345F-2CFD-6BC0-7E6B532D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BCD-003F-1642-8C60-F467A21DB7A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AA16F-A690-518A-7BFB-C75D32C6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3A729-4BA5-FB97-DA95-642000A2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084-9B4D-1F48-A21D-DFD468EE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2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B8C0F-BCE2-773E-2EF4-CEFC4B1E5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59E36-C203-17E4-94AE-1AE4777EF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C74F-4935-64D3-1025-DAED73A5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BCD-003F-1642-8C60-F467A21DB7A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8D09-2FA7-8651-1C7B-B32C9BAF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E38A8-36CA-5E8B-7532-835F5B5E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084-9B4D-1F48-A21D-DFD468EE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61D1-4EB7-2EC2-D3D4-9E2AEF35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2679-9AAC-C747-A01A-17E9E754D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4E43B-D4F4-E1A7-1F68-519AFCD3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BCD-003F-1642-8C60-F467A21DB7A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3D5BB-CB7E-E6A2-9904-80134C2B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9F155-B687-1851-EA70-2E77DE29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084-9B4D-1F48-A21D-DFD468EE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4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325-BB1D-3966-3CF7-2AC1D57B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DE4A7-CBAE-5DE1-14C1-E2AFDDF5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37EDB-170D-FA5C-01BE-E5D3271E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BCD-003F-1642-8C60-F467A21DB7A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F3B7-18BE-F238-09DE-10DAB724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F27D2-9C8B-8748-4FDC-58203CB6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084-9B4D-1F48-A21D-DFD468EE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D082-2868-692F-5ADD-B9AB2AC9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98C5-E8AD-BAFB-03A9-175C8B748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7E35A-6F90-6395-D326-F491437BD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CE96B-7317-6996-E4C6-1054E871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BCD-003F-1642-8C60-F467A21DB7A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D13D0-1FB4-1EF7-E0A9-AF7247E6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C5C46-DF55-6820-8D52-F8D49067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084-9B4D-1F48-A21D-DFD468EE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A0F0-583B-57F6-6745-6249A888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8BD45-475C-736E-7589-68F6EF1FD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7E662-79CC-E85C-8294-AAB7B3B44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5AF37-2C82-4363-83D6-900FB553E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44032-A5BC-50FB-0032-F678ABF23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41DED-8CB9-FA4C-1181-A7D053B1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BCD-003F-1642-8C60-F467A21DB7A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4DEC0-37E1-7F20-29EA-2A7C3055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C887B-9089-83B2-8A6B-FC109C4F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084-9B4D-1F48-A21D-DFD468EE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4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29E6-9344-AC51-B797-EB9826D7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0C5DF-BD73-B093-D1A6-637A60EB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BCD-003F-1642-8C60-F467A21DB7A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461AF-52E4-E7D6-BACE-D7E4495B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4CC1D-17AA-9223-C8B7-4EA5FA99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084-9B4D-1F48-A21D-DFD468EE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84346-FD4C-8937-198B-3B8CFF32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BCD-003F-1642-8C60-F467A21DB7A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01F96-04E5-997D-99F1-1BFFFD2B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574E7-D74B-DF94-3357-7320A02D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084-9B4D-1F48-A21D-DFD468EE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2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816C-CCF0-D1A6-132F-64456CD1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A386-DE4A-F61E-037B-9214321AB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A15BC-78EE-2665-7D5F-78A42F846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7A4E5-11BC-03BB-B121-4562B375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BCD-003F-1642-8C60-F467A21DB7A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779F0-6D3B-E685-3941-78519048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55A5A-B652-B567-3C94-3168F055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084-9B4D-1F48-A21D-DFD468EE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2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CCF0-102C-76E0-5F4B-51FEF21D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04FFE-E4EB-DE63-71EE-D23766DC3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2CE6-7D9E-9314-D792-609914FF5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DA941-23B6-BD13-603E-4A2D6395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BCD-003F-1642-8C60-F467A21DB7A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8A0F9-710E-206B-FBEC-6EAC1D7B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A3C7D-D9D5-EA85-0D1F-98AC107D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084-9B4D-1F48-A21D-DFD468EE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9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4FEEC-8E95-637B-4C85-DD65CBBF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C76BD-994D-048E-49A3-236C7DD5A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0E9E-E543-A19B-EEDF-06A4E6F73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32755BCD-003F-1642-8C60-F467A21DB7A3}" type="datetimeFigureOut">
              <a:rPr lang="en-US" smtClean="0"/>
              <a:pPr/>
              <a:t>10/10/25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9C331-A45F-234C-F5DD-DE1FF981B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EA953-7EC6-56D2-A3E5-7D6B3F59E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FE2D084-9B4D-1F48-A21D-DFD468EE7D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9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6D30850-2BAC-10AD-65F4-33560F356983}"/>
              </a:ext>
            </a:extLst>
          </p:cNvPr>
          <p:cNvSpPr txBox="1">
            <a:spLocks/>
          </p:cNvSpPr>
          <p:nvPr/>
        </p:nvSpPr>
        <p:spPr>
          <a:xfrm>
            <a:off x="369399" y="1972886"/>
            <a:ext cx="10820400" cy="458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r>
              <a:rPr lang="en-US" sz="4000" spc="-10" dirty="0"/>
              <a:t>Week 5 Recitation </a:t>
            </a:r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r>
              <a:rPr lang="en-US" sz="4000" dirty="0">
                <a:cs typeface="Times New Roman" panose="02020603050405020304" pitchFamily="18" charset="0"/>
              </a:rPr>
              <a:t>Verilog &amp; K Map</a:t>
            </a:r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endParaRPr lang="en-US" sz="4000" dirty="0">
              <a:cs typeface="Times New Roman" panose="02020603050405020304" pitchFamily="18" charset="0"/>
            </a:endParaRPr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endParaRPr lang="en-US" spc="-10" dirty="0"/>
          </a:p>
          <a:p>
            <a:pPr marL="1597660" marR="1589405" indent="783590">
              <a:lnSpc>
                <a:spcPct val="124600"/>
              </a:lnSpc>
            </a:pPr>
            <a:r>
              <a:rPr lang="en-US" spc="-10" dirty="0">
                <a:solidFill>
                  <a:srgbClr val="006FC0"/>
                </a:solidFill>
                <a:latin typeface="Georgia"/>
                <a:cs typeface="Georgia"/>
              </a:rPr>
              <a:t>Rifat Bin Rashid </a:t>
            </a:r>
          </a:p>
          <a:p>
            <a:pPr marL="1597660" marR="1589405" indent="783590">
              <a:lnSpc>
                <a:spcPct val="124600"/>
              </a:lnSpc>
            </a:pPr>
            <a:r>
              <a:rPr lang="en-US" spc="-10" dirty="0">
                <a:solidFill>
                  <a:srgbClr val="006FC0"/>
                </a:solidFill>
                <a:latin typeface="Georgia"/>
                <a:cs typeface="Georgia"/>
              </a:rPr>
              <a:t>Teaching Assistant</a:t>
            </a:r>
          </a:p>
          <a:p>
            <a:pPr marL="1597660" marR="1589405" indent="783590">
              <a:lnSpc>
                <a:spcPct val="124600"/>
              </a:lnSpc>
            </a:pPr>
            <a:r>
              <a:rPr lang="en-US" dirty="0">
                <a:solidFill>
                  <a:srgbClr val="006FC0"/>
                </a:solidFill>
                <a:latin typeface="Georgia"/>
                <a:cs typeface="Georgia"/>
              </a:rPr>
              <a:t>Dept.</a:t>
            </a:r>
            <a:r>
              <a:rPr lang="en-US" spc="-3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lang="en-US" dirty="0">
                <a:solidFill>
                  <a:srgbClr val="006FC0"/>
                </a:solidFill>
                <a:latin typeface="Georgia"/>
                <a:cs typeface="Georgia"/>
              </a:rPr>
              <a:t>of</a:t>
            </a:r>
            <a:r>
              <a:rPr lang="en-US" spc="-4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lang="en-US" dirty="0">
                <a:solidFill>
                  <a:srgbClr val="006FC0"/>
                </a:solidFill>
                <a:latin typeface="Georgia"/>
                <a:cs typeface="Georgia"/>
              </a:rPr>
              <a:t>ECE,</a:t>
            </a:r>
            <a:r>
              <a:rPr lang="en-US" spc="-6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lang="en-US" spc="-20" dirty="0">
                <a:solidFill>
                  <a:srgbClr val="006FC0"/>
                </a:solidFill>
                <a:latin typeface="Georgia"/>
                <a:cs typeface="Georgia"/>
              </a:rPr>
              <a:t>Rutgers University</a:t>
            </a:r>
            <a:endParaRPr lang="en-US" dirty="0">
              <a:latin typeface="Georgia"/>
              <a:cs typeface="Georgia"/>
            </a:endParaRPr>
          </a:p>
          <a:p>
            <a:pPr marL="1597660" marR="1589405" indent="783590">
              <a:lnSpc>
                <a:spcPct val="124600"/>
              </a:lnSpc>
            </a:pPr>
            <a:endParaRPr lang="en-US" spc="-10" dirty="0">
              <a:solidFill>
                <a:srgbClr val="006FC0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7056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C7DE5-F3E5-176A-8A0A-A17D6CEA6467}"/>
              </a:ext>
            </a:extLst>
          </p:cNvPr>
          <p:cNvSpPr txBox="1"/>
          <p:nvPr/>
        </p:nvSpPr>
        <p:spPr>
          <a:xfrm>
            <a:off x="1719941" y="363915"/>
            <a:ext cx="942702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/>
            <a:r>
              <a:rPr lang="en-US" sz="16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Complete the following system Verilog program. The timescale should be 2ns, splitting each delay in 100 parts to look for timing hazards.</a:t>
            </a:r>
          </a:p>
          <a:p>
            <a:pPr rtl="0" fontAlgn="base"/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`timescale ________________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_________ ALU_8bit_tb;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_____ [7:0] a;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_____ [7:0] b;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initial _______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a = 15;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b = 23;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reg[7:0] c = a &amp; b; // c = __________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reg[7:0] d = a | b; // d = __________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reg[7:0] e = a ^ b; // e = __________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reg[7:0] f = a &lt;&lt; 2; // f = _________ 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reg[7:0] g = b &gt;&gt; 1; // g = _________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reg[7:0] h = {a[0],a[7:1]};// h = _________ 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_____      // set a delay so this program ends after 1</a:t>
            </a:r>
            <a:r>
              <a:rPr lang="el-GR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μ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 (1000ns)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$finish;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end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forever begin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________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  </a:t>
            </a:r>
            <a:r>
              <a:rPr lang="en-US" sz="16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clk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_________</a:t>
            </a:r>
            <a:r>
              <a:rPr lang="en-US" sz="16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clk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 // set timing so clock has period of 4ns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end    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_________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0C5A3-5F7C-7C80-6EF7-AD1B9BB7AE1A}"/>
              </a:ext>
            </a:extLst>
          </p:cNvPr>
          <p:cNvSpPr txBox="1"/>
          <p:nvPr/>
        </p:nvSpPr>
        <p:spPr>
          <a:xfrm>
            <a:off x="413657" y="0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2: </a:t>
            </a:r>
          </a:p>
        </p:txBody>
      </p:sp>
    </p:spTree>
    <p:extLst>
      <p:ext uri="{BB962C8B-B14F-4D97-AF65-F5344CB8AC3E}">
        <p14:creationId xmlns:p14="http://schemas.microsoft.com/office/powerpoint/2010/main" val="282331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1BAC0-854D-B3C2-914C-D49805A3C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CC083F-6CB9-A0CE-57D9-958E13B0BBE1}"/>
              </a:ext>
            </a:extLst>
          </p:cNvPr>
          <p:cNvSpPr txBox="1"/>
          <p:nvPr/>
        </p:nvSpPr>
        <p:spPr>
          <a:xfrm>
            <a:off x="2928257" y="181957"/>
            <a:ext cx="60960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`timescale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2ns/20ps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module ALU_8bit_tb;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reg</a:t>
            </a:r>
            <a:r>
              <a:rPr lang="en-US" sz="1600" dirty="0">
                <a:latin typeface="Times New Roman" panose="02020603050405020304" pitchFamily="18" charset="0"/>
              </a:rPr>
              <a:t> [7:0] a;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reg</a:t>
            </a:r>
            <a:r>
              <a:rPr lang="en-US" sz="1600" dirty="0">
                <a:latin typeface="Times New Roman" panose="02020603050405020304" pitchFamily="18" charset="0"/>
              </a:rPr>
              <a:t> [7:0] b;</a:t>
            </a: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</a:rPr>
              <a:t>  initial begin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  a = 8'd15;  // 0000_1111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  b = 8'd23;  // 0001_0111</a:t>
            </a: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</a:rPr>
              <a:t>    reg [7:0] c = a &amp; b;         //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c = 8'b00000111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  reg [7:0] d = a | b;         //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d = 8'b00011111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  reg [7:0] e = a ^ b;         //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e = 8'b00011000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  reg [7:0] f = a &lt;&lt; 2;        //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f = 8'b00111100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  reg [7:0] g = b &gt;&gt; 1;        //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g = 8'b00001011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  reg [7:0] h = {a[0], a[7:1]};//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h = 8'b10000111</a:t>
            </a: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#500;                        </a:t>
            </a:r>
            <a:r>
              <a:rPr lang="en-US" sz="1600" dirty="0">
                <a:latin typeface="Times New Roman" panose="02020603050405020304" pitchFamily="18" charset="0"/>
              </a:rPr>
              <a:t>// stop after 1 </a:t>
            </a:r>
            <a:r>
              <a:rPr lang="en-US" sz="1600" dirty="0" err="1">
                <a:latin typeface="Times New Roman" panose="02020603050405020304" pitchFamily="18" charset="0"/>
              </a:rPr>
              <a:t>μs</a:t>
            </a:r>
            <a:r>
              <a:rPr lang="en-US" sz="1600" dirty="0">
                <a:latin typeface="Times New Roman" panose="02020603050405020304" pitchFamily="18" charset="0"/>
              </a:rPr>
              <a:t> (1000 ns)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  $finish;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end</a:t>
            </a: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</a:rPr>
              <a:t>  // Clock with 4 ns period (2 ns high + 2 ns low)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forever begin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   #1;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clk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= ~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clk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;                  </a:t>
            </a:r>
            <a:r>
              <a:rPr lang="en-US" sz="1600" dirty="0">
                <a:latin typeface="Times New Roman" panose="02020603050405020304" pitchFamily="18" charset="0"/>
              </a:rPr>
              <a:t>// toggle every 2 ns (timescale unit)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end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endmodule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871534-8F60-B3A1-89C3-97BFE5B66E97}"/>
              </a:ext>
            </a:extLst>
          </p:cNvPr>
          <p:cNvSpPr txBox="1"/>
          <p:nvPr/>
        </p:nvSpPr>
        <p:spPr>
          <a:xfrm>
            <a:off x="631371" y="181957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2: </a:t>
            </a:r>
          </a:p>
        </p:txBody>
      </p:sp>
    </p:spTree>
    <p:extLst>
      <p:ext uri="{BB962C8B-B14F-4D97-AF65-F5344CB8AC3E}">
        <p14:creationId xmlns:p14="http://schemas.microsoft.com/office/powerpoint/2010/main" val="23681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13AE0-F320-5F56-9F32-6EBCF2D24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D58B93-FA54-6B81-D7F7-5896D621DC5A}"/>
              </a:ext>
            </a:extLst>
          </p:cNvPr>
          <p:cNvSpPr txBox="1"/>
          <p:nvPr/>
        </p:nvSpPr>
        <p:spPr>
          <a:xfrm>
            <a:off x="3383106" y="2090058"/>
            <a:ext cx="52082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1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Wednesday – October 15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 12:10 Pm -1:30 Pm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Place: SEC-209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Recitation section 0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481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F8BB-56CD-35E2-C071-7B1584A2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BD81-CE14-9FD3-49C3-AD2657D57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Minterms</a:t>
            </a:r>
            <a:r>
              <a:rPr lang="en-US" dirty="0"/>
              <a:t> ---  SOP --- Collect/Place 1</a:t>
            </a:r>
          </a:p>
          <a:p>
            <a:r>
              <a:rPr lang="en-US" dirty="0"/>
              <a:t>Maxterms --- POS --- Collect/Place 0</a:t>
            </a:r>
          </a:p>
        </p:txBody>
      </p:sp>
    </p:spTree>
    <p:extLst>
      <p:ext uri="{BB962C8B-B14F-4D97-AF65-F5344CB8AC3E}">
        <p14:creationId xmlns:p14="http://schemas.microsoft.com/office/powerpoint/2010/main" val="2959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6658-9BCD-680E-46EE-D3D875C8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982" y="1196608"/>
            <a:ext cx="13011617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F</a:t>
            </a:r>
            <a:r>
              <a:rPr lang="pt-BR" dirty="0"/>
              <a:t>(A, B, C, D) = (A’ + B’ + D’)(A + B’ + C’)(A’ + B + D’) (B + C’ + D’)</a:t>
            </a:r>
            <a:endParaRPr lang="en-US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3DEE9282-F0EC-3F5A-B0B7-80E0E068E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138773"/>
              </p:ext>
            </p:extLst>
          </p:nvPr>
        </p:nvGraphicFramePr>
        <p:xfrm>
          <a:off x="4724400" y="2889381"/>
          <a:ext cx="3581400" cy="33587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3685415449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363627788"/>
                    </a:ext>
                  </a:extLst>
                </a:gridCol>
              </a:tblGrid>
              <a:tr h="671747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671747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671747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  <a:tr h="671747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66069"/>
                  </a:ext>
                </a:extLst>
              </a:tr>
              <a:tr h="671747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917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B1EAFF-CED7-4022-ACA9-53428FA02F64}"/>
              </a:ext>
            </a:extLst>
          </p:cNvPr>
          <p:cNvSpPr txBox="1">
            <a:spLocks/>
          </p:cNvSpPr>
          <p:nvPr/>
        </p:nvSpPr>
        <p:spPr>
          <a:xfrm>
            <a:off x="4724400" y="3259965"/>
            <a:ext cx="72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BA7718-0A71-7C9A-12B1-349D9846C73D}"/>
              </a:ext>
            </a:extLst>
          </p:cNvPr>
          <p:cNvSpPr txBox="1">
            <a:spLocks/>
          </p:cNvSpPr>
          <p:nvPr/>
        </p:nvSpPr>
        <p:spPr>
          <a:xfrm>
            <a:off x="4945568" y="2867174"/>
            <a:ext cx="8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1803E5-91E1-06B2-9FE4-D8B3AE49752D}"/>
              </a:ext>
            </a:extLst>
          </p:cNvPr>
          <p:cNvCxnSpPr/>
          <p:nvPr/>
        </p:nvCxnSpPr>
        <p:spPr bwMode="auto">
          <a:xfrm>
            <a:off x="4724400" y="2889380"/>
            <a:ext cx="717722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BDC57B-2774-DDEB-9C0C-5FD61AAC5E5E}"/>
              </a:ext>
            </a:extLst>
          </p:cNvPr>
          <p:cNvSpPr txBox="1"/>
          <p:nvPr/>
        </p:nvSpPr>
        <p:spPr>
          <a:xfrm>
            <a:off x="3810001" y="364792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A+B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9CF7C-3DFD-08E0-F12C-D06340641888}"/>
              </a:ext>
            </a:extLst>
          </p:cNvPr>
          <p:cNvSpPr txBox="1"/>
          <p:nvPr/>
        </p:nvSpPr>
        <p:spPr>
          <a:xfrm>
            <a:off x="3810001" y="430392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A+B’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3FB0F-442A-5BCF-2135-B75E8DC6F1D5}"/>
              </a:ext>
            </a:extLst>
          </p:cNvPr>
          <p:cNvSpPr txBox="1"/>
          <p:nvPr/>
        </p:nvSpPr>
        <p:spPr>
          <a:xfrm>
            <a:off x="3810001" y="4981694"/>
            <a:ext cx="7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A’+B’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CD336F-2DFC-FB56-8109-40C8F10BE683}"/>
              </a:ext>
            </a:extLst>
          </p:cNvPr>
          <p:cNvSpPr txBox="1"/>
          <p:nvPr/>
        </p:nvSpPr>
        <p:spPr>
          <a:xfrm>
            <a:off x="3810001" y="5659463"/>
            <a:ext cx="68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A’+B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A3095B-CC80-654D-9E77-DE47BA0785C2}"/>
              </a:ext>
            </a:extLst>
          </p:cNvPr>
          <p:cNvSpPr txBox="1"/>
          <p:nvPr/>
        </p:nvSpPr>
        <p:spPr>
          <a:xfrm>
            <a:off x="5472123" y="24701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C+D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52F841-2D67-2E11-51D8-3DFC09DCF5B5}"/>
              </a:ext>
            </a:extLst>
          </p:cNvPr>
          <p:cNvSpPr txBox="1"/>
          <p:nvPr/>
        </p:nvSpPr>
        <p:spPr>
          <a:xfrm>
            <a:off x="6106886" y="247015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C+D’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931318-E42C-8B44-CB7F-F04F6C5F1031}"/>
              </a:ext>
            </a:extLst>
          </p:cNvPr>
          <p:cNvSpPr txBox="1"/>
          <p:nvPr/>
        </p:nvSpPr>
        <p:spPr>
          <a:xfrm>
            <a:off x="6847709" y="247015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C’+D’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29415-6B35-9DD2-801F-7A05B0C402D4}"/>
              </a:ext>
            </a:extLst>
          </p:cNvPr>
          <p:cNvSpPr txBox="1"/>
          <p:nvPr/>
        </p:nvSpPr>
        <p:spPr>
          <a:xfrm>
            <a:off x="7651049" y="247015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C’+D</a:t>
            </a:r>
          </a:p>
        </p:txBody>
      </p:sp>
    </p:spTree>
    <p:extLst>
      <p:ext uri="{BB962C8B-B14F-4D97-AF65-F5344CB8AC3E}">
        <p14:creationId xmlns:p14="http://schemas.microsoft.com/office/powerpoint/2010/main" val="288805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9C86D-4B51-52E6-B786-230CAB2C1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7610-D187-05FF-BCCF-17BA3C58B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982" y="1196608"/>
            <a:ext cx="13011617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F</a:t>
            </a:r>
            <a:r>
              <a:rPr lang="pt-BR" dirty="0"/>
              <a:t>(A, B, C, D) = </a:t>
            </a:r>
            <a:r>
              <a:rPr lang="pt-BR" dirty="0">
                <a:solidFill>
                  <a:srgbClr val="FF0000"/>
                </a:solidFill>
              </a:rPr>
              <a:t>(A’ + B’ + D’)</a:t>
            </a:r>
            <a:r>
              <a:rPr lang="pt-BR" dirty="0">
                <a:solidFill>
                  <a:srgbClr val="00B050"/>
                </a:solidFill>
              </a:rPr>
              <a:t>(A + B’ + C’)</a:t>
            </a:r>
            <a:r>
              <a:rPr lang="pt-BR" dirty="0">
                <a:solidFill>
                  <a:srgbClr val="00B0F0"/>
                </a:solidFill>
              </a:rPr>
              <a:t>(A’ + B + D’)</a:t>
            </a:r>
            <a:r>
              <a:rPr lang="pt-BR" dirty="0"/>
              <a:t>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(B + C’ + D’)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E03F8CD-C272-E93B-FCA7-FCAF5842C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979956"/>
              </p:ext>
            </p:extLst>
          </p:nvPr>
        </p:nvGraphicFramePr>
        <p:xfrm>
          <a:off x="4724400" y="2889381"/>
          <a:ext cx="3581400" cy="33587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3685415449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363627788"/>
                    </a:ext>
                  </a:extLst>
                </a:gridCol>
              </a:tblGrid>
              <a:tr h="671747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671747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671747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  <a:tr h="671747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66069"/>
                  </a:ext>
                </a:extLst>
              </a:tr>
              <a:tr h="671747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917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A83E9FA-28FD-0215-6483-8A61B8368373}"/>
              </a:ext>
            </a:extLst>
          </p:cNvPr>
          <p:cNvSpPr txBox="1">
            <a:spLocks/>
          </p:cNvSpPr>
          <p:nvPr/>
        </p:nvSpPr>
        <p:spPr>
          <a:xfrm>
            <a:off x="4724400" y="3259965"/>
            <a:ext cx="72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414D5-E916-3AA2-ACF9-DC9A88BA2C67}"/>
              </a:ext>
            </a:extLst>
          </p:cNvPr>
          <p:cNvSpPr txBox="1">
            <a:spLocks/>
          </p:cNvSpPr>
          <p:nvPr/>
        </p:nvSpPr>
        <p:spPr>
          <a:xfrm>
            <a:off x="4945568" y="2867174"/>
            <a:ext cx="8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AD0B2E-D487-94F4-8661-85280143BB29}"/>
              </a:ext>
            </a:extLst>
          </p:cNvPr>
          <p:cNvCxnSpPr/>
          <p:nvPr/>
        </p:nvCxnSpPr>
        <p:spPr bwMode="auto">
          <a:xfrm>
            <a:off x="4724400" y="2889380"/>
            <a:ext cx="717722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CC335A-5FAC-7970-2226-36602BF5BA23}"/>
              </a:ext>
            </a:extLst>
          </p:cNvPr>
          <p:cNvSpPr txBox="1"/>
          <p:nvPr/>
        </p:nvSpPr>
        <p:spPr>
          <a:xfrm>
            <a:off x="3810001" y="364792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A+B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229DC-67AC-B4F5-D318-50640427D7BB}"/>
              </a:ext>
            </a:extLst>
          </p:cNvPr>
          <p:cNvSpPr txBox="1"/>
          <p:nvPr/>
        </p:nvSpPr>
        <p:spPr>
          <a:xfrm>
            <a:off x="3810001" y="430392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A+B’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FA4947-D7F0-36F2-F553-1449B149ED2F}"/>
              </a:ext>
            </a:extLst>
          </p:cNvPr>
          <p:cNvSpPr txBox="1"/>
          <p:nvPr/>
        </p:nvSpPr>
        <p:spPr>
          <a:xfrm>
            <a:off x="3810001" y="4981694"/>
            <a:ext cx="7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A’+B’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12B47-06D8-49E0-BBD3-600326865400}"/>
              </a:ext>
            </a:extLst>
          </p:cNvPr>
          <p:cNvSpPr txBox="1"/>
          <p:nvPr/>
        </p:nvSpPr>
        <p:spPr>
          <a:xfrm>
            <a:off x="3814329" y="5659463"/>
            <a:ext cx="68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A’+B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B6A27-36BE-9264-9DFD-4554C384FC5A}"/>
              </a:ext>
            </a:extLst>
          </p:cNvPr>
          <p:cNvSpPr txBox="1"/>
          <p:nvPr/>
        </p:nvSpPr>
        <p:spPr>
          <a:xfrm>
            <a:off x="5472123" y="24701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C+D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6A216E-D8EF-5B7F-ADF9-9079C8218A2A}"/>
              </a:ext>
            </a:extLst>
          </p:cNvPr>
          <p:cNvSpPr txBox="1"/>
          <p:nvPr/>
        </p:nvSpPr>
        <p:spPr>
          <a:xfrm>
            <a:off x="6106886" y="247015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C+D’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954AE0-ACDB-2D92-088D-5FE615177E51}"/>
              </a:ext>
            </a:extLst>
          </p:cNvPr>
          <p:cNvSpPr txBox="1"/>
          <p:nvPr/>
        </p:nvSpPr>
        <p:spPr>
          <a:xfrm>
            <a:off x="6847709" y="247015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C’+D’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4AC29-CDF2-0D1C-0C72-34B04D42273C}"/>
              </a:ext>
            </a:extLst>
          </p:cNvPr>
          <p:cNvSpPr txBox="1"/>
          <p:nvPr/>
        </p:nvSpPr>
        <p:spPr>
          <a:xfrm>
            <a:off x="7651049" y="247015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C’+D</a:t>
            </a:r>
          </a:p>
        </p:txBody>
      </p:sp>
    </p:spTree>
    <p:extLst>
      <p:ext uri="{BB962C8B-B14F-4D97-AF65-F5344CB8AC3E}">
        <p14:creationId xmlns:p14="http://schemas.microsoft.com/office/powerpoint/2010/main" val="429073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BD04-FAF8-35DD-0283-D774FE12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4-state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93A8-50DE-8144-4649-3A8AB40A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Verilog/</a:t>
            </a:r>
            <a:r>
              <a:rPr lang="en-US" dirty="0" err="1"/>
              <a:t>SystemVerilog</a:t>
            </a:r>
            <a:r>
              <a:rPr lang="en-US" dirty="0"/>
              <a:t> </a:t>
            </a:r>
            <a:r>
              <a:rPr lang="en-US" b="1" dirty="0"/>
              <a:t>simulation</a:t>
            </a:r>
            <a:r>
              <a:rPr lang="en-US" dirty="0"/>
              <a:t>, signals use </a:t>
            </a:r>
            <a:r>
              <a:rPr lang="en-US" b="1" dirty="0"/>
              <a:t>4-state logic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2"/>
            <a:r>
              <a:rPr lang="en-US" sz="2800" dirty="0"/>
              <a:t>0 = logic low</a:t>
            </a:r>
          </a:p>
          <a:p>
            <a:pPr lvl="2"/>
            <a:r>
              <a:rPr lang="en-US" sz="2800" dirty="0"/>
              <a:t>1 = logic high</a:t>
            </a:r>
          </a:p>
          <a:p>
            <a:pPr lvl="2"/>
            <a:r>
              <a:rPr lang="en-US" sz="2800" dirty="0"/>
              <a:t>x = </a:t>
            </a:r>
            <a:r>
              <a:rPr lang="en-US" sz="2800" b="1" dirty="0"/>
              <a:t>unknown</a:t>
            </a:r>
            <a:r>
              <a:rPr lang="en-US" sz="2800" dirty="0"/>
              <a:t> (value can’t be determined)</a:t>
            </a:r>
          </a:p>
          <a:p>
            <a:pPr lvl="2"/>
            <a:r>
              <a:rPr lang="en-US" sz="2800" dirty="0"/>
              <a:t>z = </a:t>
            </a:r>
            <a:r>
              <a:rPr lang="en-US" sz="2800" b="1" dirty="0"/>
              <a:t>high-impedance</a:t>
            </a:r>
            <a:r>
              <a:rPr lang="en-US" sz="2800" dirty="0"/>
              <a:t> (not being driven)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B168-A6ED-F01D-9B8D-E95A29B0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1838"/>
            <a:ext cx="10515600" cy="1325563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Verilog Procedural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ABE3-6AC7-85CB-26EB-72C8B81C0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401"/>
            <a:ext cx="10515600" cy="51673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Two types. 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cs typeface="Times New Roman" panose="02020603050405020304" pitchFamily="18" charset="0"/>
              </a:rPr>
              <a:t>initial block: </a:t>
            </a:r>
          </a:p>
          <a:p>
            <a:pPr marL="0" indent="0">
              <a:buNone/>
            </a:pPr>
            <a:endParaRPr lang="en-US" b="1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cs typeface="Times New Roman" panose="02020603050405020304" pitchFamily="18" charset="0"/>
              </a:rPr>
              <a:t>This block executes only once at the beginning of a simulation (time 0) and is non-synthesizable, meaning it cannot be converted into actual hardware. It is typically used in testbenches for initial value setup. </a:t>
            </a:r>
          </a:p>
          <a:p>
            <a:pPr marL="2743200" lvl="6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begin</a:t>
            </a:r>
          </a:p>
          <a:p>
            <a:pPr marL="2743200" lvl="6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 statements</a:t>
            </a:r>
          </a:p>
          <a:p>
            <a:pPr marL="2743200" lvl="6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</a:p>
          <a:p>
            <a:pPr marL="914400" lvl="2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cs typeface="Times New Roman" panose="02020603050405020304" pitchFamily="18" charset="0"/>
              </a:rPr>
              <a:t>always block: </a:t>
            </a:r>
          </a:p>
          <a:p>
            <a:pPr marL="0" indent="0">
              <a:buNone/>
            </a:pPr>
            <a:endParaRPr lang="en-US" b="1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cs typeface="Times New Roman" panose="02020603050405020304" pitchFamily="18" charset="0"/>
              </a:rPr>
              <a:t>This block continuously executes statements based on a sensitivity list. </a:t>
            </a:r>
          </a:p>
          <a:p>
            <a:pPr marL="2743200" lvl="6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begin</a:t>
            </a:r>
          </a:p>
          <a:p>
            <a:pPr marL="2743200" lvl="6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 statements</a:t>
            </a:r>
          </a:p>
          <a:p>
            <a:pPr marL="2743200" lvl="6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230484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08F400-AEB8-B251-199A-1D9A5883F2B3}"/>
              </a:ext>
            </a:extLst>
          </p:cNvPr>
          <p:cNvSpPr txBox="1"/>
          <p:nvPr/>
        </p:nvSpPr>
        <p:spPr>
          <a:xfrm>
            <a:off x="2906485" y="305068"/>
            <a:ext cx="6096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`timescale 1ns/1ns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logic [3:0] a = 4'b1001;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logic [3:0] b;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initial begin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logic [3:0] result = a &amp; b;   // a AND 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$display("%b", result);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 = a | b;               // a OR 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$display("%b", result);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 = a ^ b;               // a XOR 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$display("%b", result);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= { ~a[3:2], a[1:0] };      // b = 01_01 when a=1001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 = ~(a &amp; b);            // a NAND 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$display("%b", result);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end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D7F39F-E697-38EC-8A2F-4257C5DE68AE}"/>
              </a:ext>
            </a:extLst>
          </p:cNvPr>
          <p:cNvSpPr txBox="1"/>
          <p:nvPr/>
        </p:nvSpPr>
        <p:spPr>
          <a:xfrm>
            <a:off x="925286" y="174439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1: </a:t>
            </a:r>
          </a:p>
        </p:txBody>
      </p:sp>
    </p:spTree>
    <p:extLst>
      <p:ext uri="{BB962C8B-B14F-4D97-AF65-F5344CB8AC3E}">
        <p14:creationId xmlns:p14="http://schemas.microsoft.com/office/powerpoint/2010/main" val="37536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315D3-54E0-4DD0-56AF-025CF60D0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D21275-5F3C-1A70-496D-0DF965539846}"/>
              </a:ext>
            </a:extLst>
          </p:cNvPr>
          <p:cNvSpPr txBox="1"/>
          <p:nvPr/>
        </p:nvSpPr>
        <p:spPr>
          <a:xfrm>
            <a:off x="2906485" y="305068"/>
            <a:ext cx="6096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`timescale 1ns/1ns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logic [3:0] a = 4'b1001;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logic [3:0] b;  //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is not assigned , so b=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xxxx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initial begin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logic [3:0] result = a &amp; b;   // a AND 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$display("%b", result);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 = a | b;               // a OR 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$display("%b", result);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 = a ^ b;               // a XOR 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$display("%b", result);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= { ~a[3:2], a[1:0] };      // b = 01_01 when a=1001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 = ~(a &amp; b);            // a NAND 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$display("%b", result);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end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93A39-8FFE-83F6-3C4F-DB8178E55174}"/>
              </a:ext>
            </a:extLst>
          </p:cNvPr>
          <p:cNvSpPr txBox="1"/>
          <p:nvPr/>
        </p:nvSpPr>
        <p:spPr>
          <a:xfrm>
            <a:off x="9467970" y="2767280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Result: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x00x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1xx1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xxxx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1110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2EEF5-1568-C333-C4AD-46FE9A16E792}"/>
              </a:ext>
            </a:extLst>
          </p:cNvPr>
          <p:cNvSpPr txBox="1"/>
          <p:nvPr/>
        </p:nvSpPr>
        <p:spPr>
          <a:xfrm>
            <a:off x="751114" y="305068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1: </a:t>
            </a:r>
          </a:p>
        </p:txBody>
      </p:sp>
    </p:spTree>
    <p:extLst>
      <p:ext uri="{BB962C8B-B14F-4D97-AF65-F5344CB8AC3E}">
        <p14:creationId xmlns:p14="http://schemas.microsoft.com/office/powerpoint/2010/main" val="324768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C658-5C7E-E8E4-6AB7-F2063AD8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Timescale 1ns/1ns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A38C7-5E6A-B7CB-6DF5-0612758C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timeunit</a:t>
            </a:r>
            <a:r>
              <a:rPr lang="en-US" dirty="0"/>
              <a:t> 1ns;</a:t>
            </a:r>
          </a:p>
          <a:p>
            <a:r>
              <a:rPr lang="en-US" dirty="0" err="1"/>
              <a:t>timeprecision</a:t>
            </a:r>
            <a:r>
              <a:rPr lang="en-US" dirty="0"/>
              <a:t> 1ns;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7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1070</Words>
  <Application>Microsoft Macintosh PowerPoint</Application>
  <PresentationFormat>Widescreen</PresentationFormat>
  <Paragraphs>164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Georgia</vt:lpstr>
      <vt:lpstr>Times New Roman</vt:lpstr>
      <vt:lpstr>Office Theme</vt:lpstr>
      <vt:lpstr>PowerPoint Presentation</vt:lpstr>
      <vt:lpstr>K Map</vt:lpstr>
      <vt:lpstr>PowerPoint Presentation</vt:lpstr>
      <vt:lpstr>PowerPoint Presentation</vt:lpstr>
      <vt:lpstr>4-state logic</vt:lpstr>
      <vt:lpstr>Verilog Procedural blocks</vt:lpstr>
      <vt:lpstr>PowerPoint Presentation</vt:lpstr>
      <vt:lpstr>PowerPoint Presentation</vt:lpstr>
      <vt:lpstr>Timescale 1ns/1ns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Rifat Bin Rashid</dc:creator>
  <cp:lastModifiedBy>Rifat Bin Rashid</cp:lastModifiedBy>
  <cp:revision>12</cp:revision>
  <dcterms:created xsi:type="dcterms:W3CDTF">2025-10-08T09:26:26Z</dcterms:created>
  <dcterms:modified xsi:type="dcterms:W3CDTF">2025-10-11T00:18:50Z</dcterms:modified>
</cp:coreProperties>
</file>