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429" r:id="rId4"/>
    <p:sldId id="440" r:id="rId5"/>
    <p:sldId id="441" r:id="rId6"/>
    <p:sldId id="435" r:id="rId7"/>
    <p:sldId id="436" r:id="rId8"/>
    <p:sldId id="432" r:id="rId9"/>
    <p:sldId id="437" r:id="rId10"/>
    <p:sldId id="455" r:id="rId11"/>
    <p:sldId id="433" r:id="rId12"/>
    <p:sldId id="434" r:id="rId13"/>
    <p:sldId id="456" r:id="rId14"/>
    <p:sldId id="442" r:id="rId15"/>
    <p:sldId id="457" r:id="rId16"/>
    <p:sldId id="443" r:id="rId17"/>
    <p:sldId id="444" r:id="rId18"/>
    <p:sldId id="445" r:id="rId19"/>
    <p:sldId id="446" r:id="rId20"/>
    <p:sldId id="458" r:id="rId21"/>
    <p:sldId id="454" r:id="rId22"/>
    <p:sldId id="43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717"/>
  </p:normalViewPr>
  <p:slideViewPr>
    <p:cSldViewPr snapToGrid="0">
      <p:cViewPr varScale="1">
        <p:scale>
          <a:sx n="85" d="100"/>
          <a:sy n="85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imes New Roman" panose="02020603050405020304" pitchFamily="18" charset="0"/>
              </a:defRPr>
            </a:lvl1pPr>
          </a:lstStyle>
          <a:p>
            <a:fld id="{D5629009-FDAA-524B-8185-329436522319}" type="datetimeFigureOut">
              <a:rPr lang="en-US" smtClean="0"/>
              <a:pPr/>
              <a:t>10/10/25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imes New Roman" panose="02020603050405020304" pitchFamily="18" charset="0"/>
              </a:defRPr>
            </a:lvl1pPr>
          </a:lstStyle>
          <a:p>
            <a:fld id="{BA290136-A8BE-5B43-84E1-6AA044C7BF9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75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1A8-01E1-4B2F-A01B-20725BE00515}" type="slidenum">
              <a:rPr lang="en-US"/>
              <a:pPr/>
              <a:t>3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3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86955-6A7D-F87A-7366-CB896F876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8B8D73B-3394-8A85-D0E0-71C09D75EA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1A8-01E1-4B2F-A01B-20725BE00515}" type="slidenum">
              <a:rPr lang="en-US"/>
              <a:pPr/>
              <a:t>15</a:t>
            </a:fld>
            <a:endParaRPr lang="en-US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20DECA0E-C6F7-A133-3D79-8D43598B9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2F9A7F2B-536C-D03D-857D-90C669FD8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9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1A8-01E1-4B2F-A01B-20725BE00515}" type="slidenum">
              <a:rPr lang="en-US"/>
              <a:pPr/>
              <a:t>16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91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1A8-01E1-4B2F-A01B-20725BE00515}" type="slidenum">
              <a:rPr lang="en-US"/>
              <a:pPr/>
              <a:t>17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35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1A8-01E1-4B2F-A01B-20725BE00515}" type="slidenum">
              <a:rPr lang="en-US"/>
              <a:pPr/>
              <a:t>18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3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1A8-01E1-4B2F-A01B-20725BE00515}" type="slidenum">
              <a:rPr lang="en-US"/>
              <a:pPr/>
              <a:t>19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803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09A8A-F3DE-2B31-B5A1-A53E53610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04D8862-7FD2-3CAD-4A57-8A68493379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1A8-01E1-4B2F-A01B-20725BE00515}" type="slidenum">
              <a:rPr lang="en-US"/>
              <a:pPr/>
              <a:t>20</a:t>
            </a:fld>
            <a:endParaRPr lang="en-US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07D871E3-4B3D-FAE3-D8C8-AF7D62A0A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DADE30D5-67CC-8BCB-20A5-2B92CB0B0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07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1A8-01E1-4B2F-A01B-20725BE00515}" type="slidenum">
              <a:rPr lang="en-US"/>
              <a:pPr/>
              <a:t>21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67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1A8-01E1-4B2F-A01B-20725BE00515}" type="slidenum">
              <a:rPr lang="en-US"/>
              <a:pPr/>
              <a:t>4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0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1A8-01E1-4B2F-A01B-20725BE00515}" type="slidenum">
              <a:rPr lang="en-US"/>
              <a:pPr/>
              <a:t>8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56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1A8-01E1-4B2F-A01B-20725BE00515}" type="slidenum">
              <a:rPr lang="en-US"/>
              <a:pPr/>
              <a:t>9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2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B7AD2-4C2F-F9B2-63BD-BA6FD0DBB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9D3040-C3A4-BE3A-F2AD-E087667567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1A8-01E1-4B2F-A01B-20725BE00515}" type="slidenum">
              <a:rPr lang="en-US"/>
              <a:pPr/>
              <a:t>10</a:t>
            </a:fld>
            <a:endParaRPr lang="en-US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3D69A8E9-F0C4-87FD-5B80-E85010B071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1A89F220-4D83-80AB-6D88-F6599598E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7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1A8-01E1-4B2F-A01B-20725BE00515}" type="slidenum">
              <a:rPr lang="en-US"/>
              <a:pPr/>
              <a:t>11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8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1A8-01E1-4B2F-A01B-20725BE00515}" type="slidenum">
              <a:rPr lang="en-US"/>
              <a:pPr/>
              <a:t>12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6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42B6-A319-21A7-0EAF-D87CEAD6F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764FBC-DE3C-1A99-B72C-D2FB85A6BC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1A8-01E1-4B2F-A01B-20725BE00515}" type="slidenum">
              <a:rPr lang="en-US"/>
              <a:pPr/>
              <a:t>13</a:t>
            </a:fld>
            <a:endParaRPr lang="en-US"/>
          </a:p>
        </p:txBody>
      </p:sp>
      <p:sp>
        <p:nvSpPr>
          <p:cNvPr id="343042" name="Rectangle 2">
            <a:extLst>
              <a:ext uri="{FF2B5EF4-FFF2-40B4-BE49-F238E27FC236}">
                <a16:creationId xmlns:a16="http://schemas.microsoft.com/office/drawing/2014/main" id="{C68EF93A-02BD-B2BA-7599-05FE863AAB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>
            <a:extLst>
              <a:ext uri="{FF2B5EF4-FFF2-40B4-BE49-F238E27FC236}">
                <a16:creationId xmlns:a16="http://schemas.microsoft.com/office/drawing/2014/main" id="{ABAE34F8-19B3-ACAE-4C53-B85AABF79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07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4E01A8-01E1-4B2F-A01B-20725BE00515}" type="slidenum">
              <a:rPr lang="en-US"/>
              <a:pPr/>
              <a:t>14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4413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805" y="4339166"/>
            <a:ext cx="5030391" cy="411842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0156" tIns="45078" rIns="90156" bIns="4507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8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3FE9-CFE8-98C7-3B6E-A7F9022C6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86D4F-DCDC-F4D3-C68E-1E864499F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88499-526B-B985-3CC8-BFE448579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A5F36-611E-4C04-0E3A-D0EC163E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8D44F-A69B-636E-0C69-5BAE307F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149E-2137-844A-A47B-EB44AC55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52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0946-B9F9-C027-7928-E367C517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D7BBD-916D-3F80-E9C6-896412BB0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DAB29-23F3-3E8E-B349-BCABE7FD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BF2F-740A-FC29-8BDC-550890B7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315A7-C128-C667-8DC6-1D6BF7DD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149E-2137-844A-A47B-EB44AC55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0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00CB61-659D-BC16-F579-CD7AC70B9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06487-2E45-D7C5-4FFC-EA537C8EA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37FA3-4375-E35B-FC52-D70A9777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DE423-ACD0-EB85-CA18-989299B6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1C22-DE24-BBE8-6534-D1ED1878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149E-2137-844A-A47B-EB44AC55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2E86-611E-0091-0330-672806A2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5E28-B8F3-14E6-5279-70C9BC21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62560-0C70-4F91-765F-FD590F04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6FFC-9C3F-1A3D-9CE4-4ABB2DC1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2CB6-9220-56E8-ABB9-18CB775BE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149E-2137-844A-A47B-EB44AC55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54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F609-F690-9352-97CB-FE688BA9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7B4D7-9CE2-6179-0ABE-7B752BC5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D976C-8502-E15E-5700-6433639BA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D29FA-E0D1-756D-E067-0A3564120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E3CE-4BBE-BF41-918B-BC4A93C3E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149E-2137-844A-A47B-EB44AC55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1B272-18D1-C8BC-891D-006FAAD1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98DBF-484A-07EC-CA10-AD04DC516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94E2B-EDB7-DDD7-A8C2-749DC6FB3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BE2B-BF9C-5416-490F-668C5FAB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98C15-1235-5352-98E6-11D03212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B7971-78F5-CCFF-B1DC-F993C3EAC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149E-2137-844A-A47B-EB44AC55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2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956A-8D5E-03E3-3D16-7ECC8BCC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2B09-6046-B2AA-4984-3B8007D3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261F0-8DC9-80D9-CAAA-FABCB0BAA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52867-FA55-1500-2F00-949494153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B5601-8241-9536-E960-CD5B39664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34F3D-CDC5-AECD-6F2F-F073C6F6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DF83E-397A-FA4D-3E1C-91C39595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1F421-AF6A-BAB3-2D67-A2D5DF180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149E-2137-844A-A47B-EB44AC55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8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A2AA-2C3F-B464-924A-9D33165A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3C327-872A-A278-41A8-17F6A6E7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4FEA5-6739-42F2-FB60-E0639636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2181C-3EAF-54CD-82D1-CE162477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149E-2137-844A-A47B-EB44AC55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BF442-09D4-F0C5-7302-6F9FAEB0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5CD50-1716-DD50-7B58-C1B052EB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A610A-B7E1-245A-FC75-7439471D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149E-2137-844A-A47B-EB44AC55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6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9C57-38E2-93E4-FDCB-84E685F7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DB9C6-CBFA-08E5-EF61-3DBD4CAFA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02547-E290-7C66-F9CC-3835ECE10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1A6EF-B4F2-0911-3E3A-A308CC41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4ABDE-3364-629E-03DE-74216706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87E55-CC05-C444-519D-EAF903D6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149E-2137-844A-A47B-EB44AC55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2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53A3-082A-1E1F-828C-91376CF33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5218D-67EF-D6EA-F645-A7B45FD5C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02788-58E2-4B2B-BB9A-9A8BD14C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796FE-35C3-029A-2236-E290C8AB1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C1E38-1688-8B71-C6EE-39B45AEE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2B84-7054-1B91-24E4-2368BB64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149E-2137-844A-A47B-EB44AC550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34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730AA4-50D1-6BDF-39F8-36975CE9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62219-C4BF-1BBD-C572-BB91EFCFE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3E7D-86E0-7A2D-BF88-BF579192B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/>
              <a:t>1-Oct-25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5362-4B04-DACE-CA65-9B08E8EF9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CSE 225: Digital Logic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6C02A-87E5-1702-8E0C-690CCE15E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E202149E-2137-844A-A47B-EB44AC5501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2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24E46-E18E-CAE8-53E6-27CA657B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51D4B-6DA9-A5EF-7E88-E53DF715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149E-2137-844A-A47B-EB44AC550183}" type="slidenum">
              <a:rPr lang="en-US" smtClean="0"/>
              <a:t>1</a:t>
            </a:fld>
            <a:endParaRPr lang="en-US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82B5420-23BE-67EC-A1DE-0E5CEB50B0C1}"/>
              </a:ext>
            </a:extLst>
          </p:cNvPr>
          <p:cNvSpPr txBox="1">
            <a:spLocks/>
          </p:cNvSpPr>
          <p:nvPr/>
        </p:nvSpPr>
        <p:spPr>
          <a:xfrm>
            <a:off x="358514" y="2266799"/>
            <a:ext cx="10820400" cy="416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lang="en-US" sz="4000" spc="-10" dirty="0"/>
              <a:t>Week 4 Recitation</a:t>
            </a:r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lang="en-US" sz="4000" dirty="0">
                <a:cs typeface="Times New Roman" panose="02020603050405020304" pitchFamily="18" charset="0"/>
              </a:rPr>
              <a:t>K Map</a:t>
            </a:r>
          </a:p>
          <a:p>
            <a:pPr marL="1597660" marR="1589405" indent="783590">
              <a:lnSpc>
                <a:spcPct val="124600"/>
              </a:lnSpc>
            </a:pPr>
            <a:endParaRPr lang="en-US" spc="-10" dirty="0"/>
          </a:p>
          <a:p>
            <a:pPr marL="1597660" marR="1589405" indent="783590">
              <a:lnSpc>
                <a:spcPct val="124600"/>
              </a:lnSpc>
            </a:pPr>
            <a:r>
              <a:rPr lang="en-US" spc="-10">
                <a:solidFill>
                  <a:srgbClr val="006FC0"/>
                </a:solidFill>
                <a:latin typeface="Georgia"/>
                <a:cs typeface="Georgia"/>
              </a:rPr>
              <a:t>Rifat </a:t>
            </a:r>
            <a:r>
              <a:rPr lang="en-US" spc="-10" dirty="0">
                <a:solidFill>
                  <a:srgbClr val="006FC0"/>
                </a:solidFill>
                <a:latin typeface="Georgia"/>
                <a:cs typeface="Georgia"/>
              </a:rPr>
              <a:t>Bin Rashid </a:t>
            </a:r>
          </a:p>
          <a:p>
            <a:pPr marL="1597660" marR="1589405" indent="783590">
              <a:lnSpc>
                <a:spcPct val="124600"/>
              </a:lnSpc>
            </a:pPr>
            <a:r>
              <a:rPr lang="en-US" spc="-10" dirty="0">
                <a:solidFill>
                  <a:srgbClr val="006FC0"/>
                </a:solidFill>
                <a:latin typeface="Georgia"/>
                <a:cs typeface="Georgia"/>
              </a:rPr>
              <a:t>Teaching Assistant</a:t>
            </a:r>
          </a:p>
          <a:p>
            <a:pPr marL="1597660" marR="1589405" indent="783590">
              <a:lnSpc>
                <a:spcPct val="124600"/>
              </a:lnSpc>
            </a:pPr>
            <a:r>
              <a:rPr lang="en-US" dirty="0">
                <a:solidFill>
                  <a:srgbClr val="006FC0"/>
                </a:solidFill>
                <a:latin typeface="Georgia"/>
                <a:cs typeface="Georgia"/>
              </a:rPr>
              <a:t>Dept.</a:t>
            </a:r>
            <a:r>
              <a:rPr lang="en-US" spc="-3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lang="en-US" dirty="0">
                <a:solidFill>
                  <a:srgbClr val="006FC0"/>
                </a:solidFill>
                <a:latin typeface="Georgia"/>
                <a:cs typeface="Georgia"/>
              </a:rPr>
              <a:t>of</a:t>
            </a:r>
            <a:r>
              <a:rPr lang="en-US" spc="-4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lang="en-US" dirty="0">
                <a:solidFill>
                  <a:srgbClr val="006FC0"/>
                </a:solidFill>
                <a:latin typeface="Georgia"/>
                <a:cs typeface="Georgia"/>
              </a:rPr>
              <a:t>ECE,</a:t>
            </a:r>
            <a:r>
              <a:rPr lang="en-US" spc="-6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lang="en-US" spc="-20" dirty="0">
                <a:solidFill>
                  <a:srgbClr val="006FC0"/>
                </a:solidFill>
                <a:latin typeface="Georgia"/>
                <a:cs typeface="Georgia"/>
              </a:rPr>
              <a:t>Rutgers University</a:t>
            </a:r>
            <a:endParaRPr lang="en-US" dirty="0">
              <a:latin typeface="Georgia"/>
              <a:cs typeface="Georgia"/>
            </a:endParaRPr>
          </a:p>
          <a:p>
            <a:pPr marL="1597660" marR="1589405" indent="783590">
              <a:lnSpc>
                <a:spcPct val="124600"/>
              </a:lnSpc>
            </a:pPr>
            <a:endParaRPr lang="en-US" spc="-10" dirty="0">
              <a:solidFill>
                <a:srgbClr val="006FC0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273229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C0F33-191F-E972-DE43-E90888147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4F6515FA-51DD-D64F-0895-F104B6929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Three Variable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2798C-EEB6-3F26-7C1B-63BB16DA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E2AA6-C655-F564-2479-2548CAC6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19C71F-9A06-6E13-DD32-2E1AF1A557CE}"/>
              </a:ext>
            </a:extLst>
          </p:cNvPr>
          <p:cNvGraphicFramePr>
            <a:graphicFrameLocks noGrp="1"/>
          </p:cNvGraphicFramePr>
          <p:nvPr/>
        </p:nvGraphicFramePr>
        <p:xfrm>
          <a:off x="2822396" y="1618250"/>
          <a:ext cx="2968804" cy="440154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42201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742201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742201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742201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48906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A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B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C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330524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275476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519396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971621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143712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159594"/>
                  </a:ext>
                </a:extLst>
              </a:tr>
            </a:tbl>
          </a:graphicData>
        </a:graphic>
      </p:graphicFrame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639EE8EE-242C-5D3F-210B-97BEC0C61B84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2286001"/>
          <a:ext cx="3518850" cy="200646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03770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703770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703770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703770">
                  <a:extLst>
                    <a:ext uri="{9D8B030D-6E8A-4147-A177-3AD203B41FA5}">
                      <a16:colId xmlns:a16="http://schemas.microsoft.com/office/drawing/2014/main" val="3685415449"/>
                    </a:ext>
                  </a:extLst>
                </a:gridCol>
                <a:gridCol w="703770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668821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66882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66882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316675-E8AC-1462-6127-4367F99D2D23}"/>
              </a:ext>
            </a:extLst>
          </p:cNvPr>
          <p:cNvCxnSpPr>
            <a:cxnSpLocks/>
          </p:cNvCxnSpPr>
          <p:nvPr/>
        </p:nvCxnSpPr>
        <p:spPr bwMode="auto">
          <a:xfrm>
            <a:off x="6705601" y="2286000"/>
            <a:ext cx="645433" cy="662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4953B9-9468-C1A4-09A6-A1A8B97E70D6}"/>
              </a:ext>
            </a:extLst>
          </p:cNvPr>
          <p:cNvSpPr txBox="1"/>
          <p:nvPr/>
        </p:nvSpPr>
        <p:spPr>
          <a:xfrm>
            <a:off x="6672908" y="2587217"/>
            <a:ext cx="588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10FFBB-4AE5-4519-D838-D7B71A52341B}"/>
              </a:ext>
            </a:extLst>
          </p:cNvPr>
          <p:cNvSpPr txBox="1"/>
          <p:nvPr/>
        </p:nvSpPr>
        <p:spPr>
          <a:xfrm>
            <a:off x="6868054" y="2247169"/>
            <a:ext cx="850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BC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968B0ABB-F51B-7B4F-D76F-85044376F546}"/>
                  </a:ext>
                </a:extLst>
              </p:cNvPr>
              <p:cNvSpPr txBox="1"/>
              <p:nvPr/>
            </p:nvSpPr>
            <p:spPr bwMode="auto">
              <a:xfrm>
                <a:off x="5134090" y="779657"/>
                <a:ext cx="4433888" cy="4143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(1,4,5,6)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968B0ABB-F51B-7B4F-D76F-85044376F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4090" y="779657"/>
                <a:ext cx="4433888" cy="414337"/>
              </a:xfrm>
              <a:prstGeom prst="rect">
                <a:avLst/>
              </a:prstGeom>
              <a:blipFill>
                <a:blip r:embed="rId3"/>
                <a:stretch>
                  <a:fillRect l="-85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2177C64-B419-D1F0-68F5-03D04746EF85}"/>
              </a:ext>
            </a:extLst>
          </p:cNvPr>
          <p:cNvSpPr txBox="1"/>
          <p:nvPr/>
        </p:nvSpPr>
        <p:spPr>
          <a:xfrm>
            <a:off x="7718138" y="49550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AC'+B'C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08280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Four Variable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B6E7E9-3DA5-D1DA-D0CE-3B22C16EA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057567"/>
              </p:ext>
            </p:extLst>
          </p:nvPr>
        </p:nvGraphicFramePr>
        <p:xfrm>
          <a:off x="4155440" y="1690688"/>
          <a:ext cx="4100510" cy="3824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20102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85415449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764992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66069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9179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CA721-1223-1765-A364-EC4AB98C4E1C}"/>
              </a:ext>
            </a:extLst>
          </p:cNvPr>
          <p:cNvCxnSpPr/>
          <p:nvPr/>
        </p:nvCxnSpPr>
        <p:spPr bwMode="auto">
          <a:xfrm flipH="1" flipV="1">
            <a:off x="4155441" y="1681888"/>
            <a:ext cx="821753" cy="757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E2FB2E-D976-0D7D-6196-EC81EA7E4F31}"/>
              </a:ext>
            </a:extLst>
          </p:cNvPr>
          <p:cNvSpPr txBox="1">
            <a:spLocks/>
          </p:cNvSpPr>
          <p:nvPr/>
        </p:nvSpPr>
        <p:spPr>
          <a:xfrm>
            <a:off x="4217352" y="2060767"/>
            <a:ext cx="82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9CC64-A835-3A09-E17C-C90637BB530A}"/>
              </a:ext>
            </a:extLst>
          </p:cNvPr>
          <p:cNvSpPr txBox="1">
            <a:spLocks/>
          </p:cNvSpPr>
          <p:nvPr/>
        </p:nvSpPr>
        <p:spPr>
          <a:xfrm>
            <a:off x="4410392" y="1671986"/>
            <a:ext cx="990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19577103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Four Variable Example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B6E7E9-3DA5-D1DA-D0CE-3B22C16EA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66408"/>
              </p:ext>
            </p:extLst>
          </p:nvPr>
        </p:nvGraphicFramePr>
        <p:xfrm>
          <a:off x="4165600" y="1910080"/>
          <a:ext cx="4100510" cy="3824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20102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85415449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764992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66069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9179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CA721-1223-1765-A364-EC4AB98C4E1C}"/>
              </a:ext>
            </a:extLst>
          </p:cNvPr>
          <p:cNvCxnSpPr/>
          <p:nvPr/>
        </p:nvCxnSpPr>
        <p:spPr bwMode="auto">
          <a:xfrm flipH="1" flipV="1">
            <a:off x="4165601" y="1901280"/>
            <a:ext cx="821753" cy="757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E2FB2E-D976-0D7D-6196-EC81EA7E4F31}"/>
              </a:ext>
            </a:extLst>
          </p:cNvPr>
          <p:cNvSpPr txBox="1">
            <a:spLocks/>
          </p:cNvSpPr>
          <p:nvPr/>
        </p:nvSpPr>
        <p:spPr>
          <a:xfrm>
            <a:off x="4165601" y="2289231"/>
            <a:ext cx="82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</a:rPr>
              <a:t>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9CC64-A835-3A09-E17C-C90637BB530A}"/>
              </a:ext>
            </a:extLst>
          </p:cNvPr>
          <p:cNvSpPr txBox="1">
            <a:spLocks/>
          </p:cNvSpPr>
          <p:nvPr/>
        </p:nvSpPr>
        <p:spPr>
          <a:xfrm>
            <a:off x="4379912" y="1880049"/>
            <a:ext cx="990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</a:rPr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35069620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E15C5-46E0-A1CC-53E5-AB19EFE0C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D94076E1-68B8-048F-23B3-06E7FB9D5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Four Variable Example 1 (continued)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20B8-BC26-B6FD-3337-AE6B5DFB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5BDA3-EB91-E3A1-7E2F-18C353E2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33B770D-878F-02B0-152A-46917B2A8581}"/>
              </a:ext>
            </a:extLst>
          </p:cNvPr>
          <p:cNvGraphicFramePr>
            <a:graphicFrameLocks noGrp="1"/>
          </p:cNvGraphicFramePr>
          <p:nvPr/>
        </p:nvGraphicFramePr>
        <p:xfrm>
          <a:off x="4165600" y="1910080"/>
          <a:ext cx="4100510" cy="3824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20102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85415449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764992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66069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9179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4CF786-0B9D-3D0A-0653-1A8D904347F6}"/>
              </a:ext>
            </a:extLst>
          </p:cNvPr>
          <p:cNvCxnSpPr/>
          <p:nvPr/>
        </p:nvCxnSpPr>
        <p:spPr bwMode="auto">
          <a:xfrm flipH="1" flipV="1">
            <a:off x="4165601" y="1901280"/>
            <a:ext cx="821753" cy="757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B40986-1138-B5FC-169B-96F1FFE4DBEE}"/>
              </a:ext>
            </a:extLst>
          </p:cNvPr>
          <p:cNvSpPr txBox="1">
            <a:spLocks/>
          </p:cNvSpPr>
          <p:nvPr/>
        </p:nvSpPr>
        <p:spPr>
          <a:xfrm>
            <a:off x="4165601" y="2289231"/>
            <a:ext cx="82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</a:rPr>
              <a:t>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2821E4-29EB-DBC6-B3A8-F2A040E3A2F6}"/>
              </a:ext>
            </a:extLst>
          </p:cNvPr>
          <p:cNvSpPr txBox="1">
            <a:spLocks/>
          </p:cNvSpPr>
          <p:nvPr/>
        </p:nvSpPr>
        <p:spPr>
          <a:xfrm>
            <a:off x="4379912" y="1880049"/>
            <a:ext cx="990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</a:rPr>
              <a:t>CD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0EE2D-BAF1-28F5-D5AE-5F582C63AC3D}"/>
              </a:ext>
            </a:extLst>
          </p:cNvPr>
          <p:cNvSpPr txBox="1"/>
          <p:nvPr/>
        </p:nvSpPr>
        <p:spPr>
          <a:xfrm>
            <a:off x="9217572" y="473943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A'BC+AD'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4733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Four Variable Example 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B6E7E9-3DA5-D1DA-D0CE-3B22C16EA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46871"/>
              </p:ext>
            </p:extLst>
          </p:nvPr>
        </p:nvGraphicFramePr>
        <p:xfrm>
          <a:off x="4198883" y="1750751"/>
          <a:ext cx="4100510" cy="3824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20102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85415449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764992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66069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9179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CA721-1223-1765-A364-EC4AB98C4E1C}"/>
              </a:ext>
            </a:extLst>
          </p:cNvPr>
          <p:cNvCxnSpPr/>
          <p:nvPr/>
        </p:nvCxnSpPr>
        <p:spPr bwMode="auto">
          <a:xfrm flipH="1" flipV="1">
            <a:off x="4198884" y="1741951"/>
            <a:ext cx="821753" cy="757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E2FB2E-D976-0D7D-6196-EC81EA7E4F31}"/>
              </a:ext>
            </a:extLst>
          </p:cNvPr>
          <p:cNvSpPr txBox="1">
            <a:spLocks/>
          </p:cNvSpPr>
          <p:nvPr/>
        </p:nvSpPr>
        <p:spPr>
          <a:xfrm>
            <a:off x="4198882" y="2150861"/>
            <a:ext cx="82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9CC64-A835-3A09-E17C-C90637BB530A}"/>
              </a:ext>
            </a:extLst>
          </p:cNvPr>
          <p:cNvSpPr txBox="1">
            <a:spLocks/>
          </p:cNvSpPr>
          <p:nvPr/>
        </p:nvSpPr>
        <p:spPr>
          <a:xfrm>
            <a:off x="4449981" y="1741951"/>
            <a:ext cx="990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291948363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63E30-DDF9-C43A-AFB8-1C508F743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0ABCF449-C490-54BA-5FF0-1854FD400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Four Variable Example </a:t>
            </a:r>
            <a:r>
              <a:rPr lang="en-US" dirty="0"/>
              <a:t>2 (continued)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82042-B440-35C2-C0FD-1E40B016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C0B5-2447-FFF2-D864-C9EF9E5E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7E89311-AC46-35BB-B9F8-CDEA7F90214B}"/>
              </a:ext>
            </a:extLst>
          </p:cNvPr>
          <p:cNvGraphicFramePr>
            <a:graphicFrameLocks noGrp="1"/>
          </p:cNvGraphicFramePr>
          <p:nvPr/>
        </p:nvGraphicFramePr>
        <p:xfrm>
          <a:off x="4198883" y="1750751"/>
          <a:ext cx="4100510" cy="3824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20102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85415449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764992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66069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9179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494EBC-8DD8-2B65-A1F2-E29763B12D0C}"/>
              </a:ext>
            </a:extLst>
          </p:cNvPr>
          <p:cNvCxnSpPr/>
          <p:nvPr/>
        </p:nvCxnSpPr>
        <p:spPr bwMode="auto">
          <a:xfrm flipH="1" flipV="1">
            <a:off x="4198884" y="1741951"/>
            <a:ext cx="821753" cy="757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9EA4F2-0E16-FDDA-22CA-5F7FFA472410}"/>
              </a:ext>
            </a:extLst>
          </p:cNvPr>
          <p:cNvSpPr txBox="1">
            <a:spLocks/>
          </p:cNvSpPr>
          <p:nvPr/>
        </p:nvSpPr>
        <p:spPr>
          <a:xfrm>
            <a:off x="4198882" y="2150861"/>
            <a:ext cx="82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531DE3-D798-5A7F-E55C-5231DC65D413}"/>
              </a:ext>
            </a:extLst>
          </p:cNvPr>
          <p:cNvSpPr txBox="1">
            <a:spLocks/>
          </p:cNvSpPr>
          <p:nvPr/>
        </p:nvSpPr>
        <p:spPr>
          <a:xfrm>
            <a:off x="4449981" y="1741951"/>
            <a:ext cx="990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ED199-4818-1A01-B3C0-FEDA9E7B3B3A}"/>
              </a:ext>
            </a:extLst>
          </p:cNvPr>
          <p:cNvSpPr txBox="1"/>
          <p:nvPr/>
        </p:nvSpPr>
        <p:spPr>
          <a:xfrm>
            <a:off x="9291145" y="379268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A+BC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76168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Four Variable Example 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B6E7E9-3DA5-D1DA-D0CE-3B22C16EA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24746"/>
              </p:ext>
            </p:extLst>
          </p:nvPr>
        </p:nvGraphicFramePr>
        <p:xfrm>
          <a:off x="4409090" y="1690688"/>
          <a:ext cx="4100510" cy="3824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20102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85415449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764992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66069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9179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CA721-1223-1765-A364-EC4AB98C4E1C}"/>
              </a:ext>
            </a:extLst>
          </p:cNvPr>
          <p:cNvCxnSpPr/>
          <p:nvPr/>
        </p:nvCxnSpPr>
        <p:spPr bwMode="auto">
          <a:xfrm flipH="1" flipV="1">
            <a:off x="4409091" y="1681888"/>
            <a:ext cx="821753" cy="757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E2FB2E-D976-0D7D-6196-EC81EA7E4F31}"/>
              </a:ext>
            </a:extLst>
          </p:cNvPr>
          <p:cNvSpPr txBox="1">
            <a:spLocks/>
          </p:cNvSpPr>
          <p:nvPr/>
        </p:nvSpPr>
        <p:spPr>
          <a:xfrm>
            <a:off x="4409091" y="2039535"/>
            <a:ext cx="82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9CC64-A835-3A09-E17C-C90637BB530A}"/>
              </a:ext>
            </a:extLst>
          </p:cNvPr>
          <p:cNvSpPr txBox="1">
            <a:spLocks/>
          </p:cNvSpPr>
          <p:nvPr/>
        </p:nvSpPr>
        <p:spPr>
          <a:xfrm>
            <a:off x="4639168" y="1660657"/>
            <a:ext cx="990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339612672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Four Variable Example 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B6E7E9-3DA5-D1DA-D0CE-3B22C16EA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592610"/>
              </p:ext>
            </p:extLst>
          </p:nvPr>
        </p:nvGraphicFramePr>
        <p:xfrm>
          <a:off x="4158964" y="1516520"/>
          <a:ext cx="4100510" cy="3824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20102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85415449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764992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66069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9179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CA721-1223-1765-A364-EC4AB98C4E1C}"/>
              </a:ext>
            </a:extLst>
          </p:cNvPr>
          <p:cNvCxnSpPr/>
          <p:nvPr/>
        </p:nvCxnSpPr>
        <p:spPr bwMode="auto">
          <a:xfrm flipH="1" flipV="1">
            <a:off x="4158965" y="1507720"/>
            <a:ext cx="821753" cy="757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E2FB2E-D976-0D7D-6196-EC81EA7E4F31}"/>
              </a:ext>
            </a:extLst>
          </p:cNvPr>
          <p:cNvSpPr txBox="1">
            <a:spLocks/>
          </p:cNvSpPr>
          <p:nvPr/>
        </p:nvSpPr>
        <p:spPr>
          <a:xfrm>
            <a:off x="4220876" y="1886599"/>
            <a:ext cx="82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9CC64-A835-3A09-E17C-C90637BB530A}"/>
              </a:ext>
            </a:extLst>
          </p:cNvPr>
          <p:cNvSpPr txBox="1">
            <a:spLocks/>
          </p:cNvSpPr>
          <p:nvPr/>
        </p:nvSpPr>
        <p:spPr>
          <a:xfrm>
            <a:off x="4485417" y="1499433"/>
            <a:ext cx="990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123948539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Four Variable Example 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981200" y="6381750"/>
            <a:ext cx="2133600" cy="476250"/>
          </a:xfrm>
        </p:spPr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B6E7E9-3DA5-D1DA-D0CE-3B22C16EA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704042"/>
              </p:ext>
            </p:extLst>
          </p:nvPr>
        </p:nvGraphicFramePr>
        <p:xfrm>
          <a:off x="4293475" y="1690688"/>
          <a:ext cx="4100510" cy="3824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20102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85415449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764992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66069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9179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CA721-1223-1765-A364-EC4AB98C4E1C}"/>
              </a:ext>
            </a:extLst>
          </p:cNvPr>
          <p:cNvCxnSpPr/>
          <p:nvPr/>
        </p:nvCxnSpPr>
        <p:spPr bwMode="auto">
          <a:xfrm flipH="1" flipV="1">
            <a:off x="4293476" y="1681888"/>
            <a:ext cx="821753" cy="757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E2FB2E-D976-0D7D-6196-EC81EA7E4F31}"/>
              </a:ext>
            </a:extLst>
          </p:cNvPr>
          <p:cNvSpPr txBox="1">
            <a:spLocks/>
          </p:cNvSpPr>
          <p:nvPr/>
        </p:nvSpPr>
        <p:spPr>
          <a:xfrm>
            <a:off x="4355387" y="2069839"/>
            <a:ext cx="82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9CC64-A835-3A09-E17C-C90637BB530A}"/>
              </a:ext>
            </a:extLst>
          </p:cNvPr>
          <p:cNvSpPr txBox="1">
            <a:spLocks/>
          </p:cNvSpPr>
          <p:nvPr/>
        </p:nvSpPr>
        <p:spPr>
          <a:xfrm>
            <a:off x="4502531" y="1639698"/>
            <a:ext cx="990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232485505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Four Variable Example 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B6E7E9-3DA5-D1DA-D0CE-3B22C16EA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270577"/>
              </p:ext>
            </p:extLst>
          </p:nvPr>
        </p:nvGraphicFramePr>
        <p:xfrm>
          <a:off x="4261945" y="1690688"/>
          <a:ext cx="4100510" cy="3824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20102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85415449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764992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66069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9179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CA721-1223-1765-A364-EC4AB98C4E1C}"/>
              </a:ext>
            </a:extLst>
          </p:cNvPr>
          <p:cNvCxnSpPr/>
          <p:nvPr/>
        </p:nvCxnSpPr>
        <p:spPr bwMode="auto">
          <a:xfrm flipH="1" flipV="1">
            <a:off x="4261946" y="1681888"/>
            <a:ext cx="821753" cy="757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E2FB2E-D976-0D7D-6196-EC81EA7E4F31}"/>
              </a:ext>
            </a:extLst>
          </p:cNvPr>
          <p:cNvSpPr txBox="1">
            <a:spLocks/>
          </p:cNvSpPr>
          <p:nvPr/>
        </p:nvSpPr>
        <p:spPr>
          <a:xfrm>
            <a:off x="4341278" y="2039536"/>
            <a:ext cx="82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9CC64-A835-3A09-E17C-C90637BB530A}"/>
              </a:ext>
            </a:extLst>
          </p:cNvPr>
          <p:cNvSpPr txBox="1">
            <a:spLocks/>
          </p:cNvSpPr>
          <p:nvPr/>
        </p:nvSpPr>
        <p:spPr>
          <a:xfrm>
            <a:off x="4585091" y="1692631"/>
            <a:ext cx="990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39924096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C52B7B-BCD4-53B5-4C9A-DFA546D9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1219200"/>
            <a:ext cx="25908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MAP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2D634E-21D2-EC0B-1707-79462B35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428" y="2107351"/>
            <a:ext cx="9579491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❖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systematic way of producing a minimum-cost logic expression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kumimoji="0" lang="en-US" sz="28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K-map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minimized SOP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POS version </a:t>
            </a:r>
            <a:r>
              <a:rPr kumimoji="0" lang="en-US" sz="28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80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most minimized</a:t>
            </a:r>
            <a:r>
              <a:rPr kumimoji="0" lang="en-US" sz="2800" b="0" i="0" u="none" strike="noStrike" kern="1200" cap="none" spc="-1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kumimoji="0" lang="en-US" sz="2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endParaRPr kumimoji="0" lang="en-US" sz="2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64EBBE-4449-1827-648D-618AC762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81775-E772-AAF3-8ADA-DB820C98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2149E-2137-844A-A47B-EB44AC5501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64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0C18A-7EE1-F2E6-E834-F1589BAE1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F360B525-2271-33CA-53BB-E50245D49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Four Variable Example </a:t>
            </a:r>
            <a:r>
              <a:rPr lang="en-US" dirty="0"/>
              <a:t>6 (continued)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09399-25EF-63A9-11BD-6BAFFDEF1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0D359-7029-AD71-DB91-A360F4C2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65A3E52-5927-91D8-C4A0-8CA3689C3391}"/>
              </a:ext>
            </a:extLst>
          </p:cNvPr>
          <p:cNvGraphicFramePr>
            <a:graphicFrameLocks noGrp="1"/>
          </p:cNvGraphicFramePr>
          <p:nvPr/>
        </p:nvGraphicFramePr>
        <p:xfrm>
          <a:off x="4261945" y="1690688"/>
          <a:ext cx="4100510" cy="3824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20102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85415449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764992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66069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9179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703EC8-7936-266F-B479-0354F680B25A}"/>
              </a:ext>
            </a:extLst>
          </p:cNvPr>
          <p:cNvCxnSpPr/>
          <p:nvPr/>
        </p:nvCxnSpPr>
        <p:spPr bwMode="auto">
          <a:xfrm flipH="1" flipV="1">
            <a:off x="4261946" y="1681888"/>
            <a:ext cx="821753" cy="757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3FD462-8D55-FD11-5014-D32BFC813CCD}"/>
              </a:ext>
            </a:extLst>
          </p:cNvPr>
          <p:cNvSpPr txBox="1">
            <a:spLocks/>
          </p:cNvSpPr>
          <p:nvPr/>
        </p:nvSpPr>
        <p:spPr>
          <a:xfrm>
            <a:off x="4341278" y="2039536"/>
            <a:ext cx="82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5A8EE-86D4-A1D9-2535-D6021CEB70FB}"/>
              </a:ext>
            </a:extLst>
          </p:cNvPr>
          <p:cNvSpPr txBox="1">
            <a:spLocks/>
          </p:cNvSpPr>
          <p:nvPr/>
        </p:nvSpPr>
        <p:spPr>
          <a:xfrm>
            <a:off x="4585091" y="1692631"/>
            <a:ext cx="990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E4D5E-C394-9AE1-F385-10DDCE4ADF54}"/>
              </a:ext>
            </a:extLst>
          </p:cNvPr>
          <p:cNvSpPr txBox="1"/>
          <p:nvPr/>
        </p:nvSpPr>
        <p:spPr>
          <a:xfrm>
            <a:off x="8755117" y="38388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F973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A'BD</a:t>
            </a:r>
            <a:r>
              <a:rPr lang="en-US" sz="2400" b="0" i="0" dirty="0">
                <a:solidFill>
                  <a:srgbClr val="6B72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0" i="0" dirty="0">
                <a:solidFill>
                  <a:srgbClr val="7C3AE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AB'</a:t>
            </a:r>
            <a:r>
              <a:rPr lang="en-US" sz="2400" b="0" i="0" dirty="0">
                <a:solidFill>
                  <a:srgbClr val="6B72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400" b="0" i="0" dirty="0">
                <a:solidFill>
                  <a:srgbClr val="10B98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AD’ + AC’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43025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Four Variable Example 7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794D-B596-4DD8-BD48-24130AA0819C}" type="datetime5">
              <a:rPr lang="en-US" smtClean="0"/>
              <a:pPr/>
              <a:t>10-Oct-25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225: Digital Logic Design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B6E7E9-3DA5-D1DA-D0CE-3B22C16EA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50659"/>
              </p:ext>
            </p:extLst>
          </p:nvPr>
        </p:nvGraphicFramePr>
        <p:xfrm>
          <a:off x="4510090" y="1897117"/>
          <a:ext cx="4100510" cy="382496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20102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85415449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764992"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66069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9179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CA721-1223-1765-A364-EC4AB98C4E1C}"/>
              </a:ext>
            </a:extLst>
          </p:cNvPr>
          <p:cNvCxnSpPr/>
          <p:nvPr/>
        </p:nvCxnSpPr>
        <p:spPr bwMode="auto">
          <a:xfrm flipH="1" flipV="1">
            <a:off x="4510091" y="1888317"/>
            <a:ext cx="821753" cy="757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E2FB2E-D976-0D7D-6196-EC81EA7E4F31}"/>
              </a:ext>
            </a:extLst>
          </p:cNvPr>
          <p:cNvSpPr txBox="1">
            <a:spLocks/>
          </p:cNvSpPr>
          <p:nvPr/>
        </p:nvSpPr>
        <p:spPr>
          <a:xfrm>
            <a:off x="4510091" y="2254765"/>
            <a:ext cx="82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9CC64-A835-3A09-E17C-C90637BB530A}"/>
              </a:ext>
            </a:extLst>
          </p:cNvPr>
          <p:cNvSpPr txBox="1">
            <a:spLocks/>
          </p:cNvSpPr>
          <p:nvPr/>
        </p:nvSpPr>
        <p:spPr>
          <a:xfrm>
            <a:off x="4836543" y="1854655"/>
            <a:ext cx="990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333626963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93C2-D897-DEE3-8E9D-8F3B5ABE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4C14-8FF3-C3EA-6AFA-DED60391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25269-7B25-F9BC-B3CA-BD454F6C02A0}"/>
              </a:ext>
            </a:extLst>
          </p:cNvPr>
          <p:cNvSpPr txBox="1"/>
          <p:nvPr/>
        </p:nvSpPr>
        <p:spPr>
          <a:xfrm>
            <a:off x="1910255" y="136525"/>
            <a:ext cx="81874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bit changes, it does not matter. If it stays the same, it matters</a:t>
            </a: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91476-7812-B4DB-2BAD-5D89A5FA4A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5" t="16490" r="26639"/>
          <a:stretch/>
        </p:blipFill>
        <p:spPr>
          <a:xfrm>
            <a:off x="1824703" y="892502"/>
            <a:ext cx="3274677" cy="2720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4143A5-C4CF-FC55-C200-BCD62E6913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32" r="32968" b="-821"/>
          <a:stretch/>
        </p:blipFill>
        <p:spPr>
          <a:xfrm>
            <a:off x="6907924" y="634434"/>
            <a:ext cx="2743200" cy="3088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4143A5-C4CF-FC55-C200-BCD62E6913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032" t="2253" r="4028" b="6439"/>
          <a:stretch/>
        </p:blipFill>
        <p:spPr>
          <a:xfrm>
            <a:off x="4728508" y="3591782"/>
            <a:ext cx="2977820" cy="28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41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317" y="-1364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K-Map: Main Idea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7404" y="737552"/>
            <a:ext cx="9210039" cy="58013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bit changes, it does not matter. If it stays the same, it matters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1-Oct-25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B6E7E9-3DA5-D1DA-D0CE-3B22C16EA579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1246496"/>
          <a:ext cx="2652216" cy="2286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84072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884072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884072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41725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A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B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330524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2754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85F747B-F98B-634A-C6C8-A8C032461816}"/>
              </a:ext>
            </a:extLst>
          </p:cNvPr>
          <p:cNvSpPr txBox="1"/>
          <p:nvPr/>
        </p:nvSpPr>
        <p:spPr>
          <a:xfrm>
            <a:off x="5911138" y="3282526"/>
            <a:ext cx="4945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SOP: f = AB’ + AB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= A( B’+B)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=A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POS: f = (A+B)(A+B’)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= A+ AB’ + AB+ BB’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=A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14761CA-2A98-763C-8690-44BC21CE27FC}"/>
              </a:ext>
            </a:extLst>
          </p:cNvPr>
          <p:cNvGraphicFramePr>
            <a:graphicFrameLocks noGrp="1"/>
          </p:cNvGraphicFramePr>
          <p:nvPr/>
        </p:nvGraphicFramePr>
        <p:xfrm>
          <a:off x="5814325" y="1292716"/>
          <a:ext cx="2247306" cy="153559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49102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749102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749102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</a:tblGrid>
              <a:tr h="478298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52865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52865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6D9B8A-E9EB-C89B-63D3-9C084CE8997D}"/>
              </a:ext>
            </a:extLst>
          </p:cNvPr>
          <p:cNvCxnSpPr>
            <a:cxnSpLocks/>
          </p:cNvCxnSpPr>
          <p:nvPr/>
        </p:nvCxnSpPr>
        <p:spPr bwMode="auto">
          <a:xfrm flipV="1">
            <a:off x="7187207" y="2194810"/>
            <a:ext cx="2582" cy="107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F8BE10-C42D-34F8-2947-4B59388BAA6C}"/>
              </a:ext>
            </a:extLst>
          </p:cNvPr>
          <p:cNvSpPr txBox="1"/>
          <p:nvPr/>
        </p:nvSpPr>
        <p:spPr>
          <a:xfrm>
            <a:off x="5786545" y="1422423"/>
            <a:ext cx="54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A6623-D382-8801-949C-C6AFF8E64389}"/>
              </a:ext>
            </a:extLst>
          </p:cNvPr>
          <p:cNvSpPr txBox="1"/>
          <p:nvPr/>
        </p:nvSpPr>
        <p:spPr>
          <a:xfrm>
            <a:off x="6129127" y="1229209"/>
            <a:ext cx="78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80A1E1-7DBC-210C-BB9F-86729367DB73}"/>
              </a:ext>
            </a:extLst>
          </p:cNvPr>
          <p:cNvCxnSpPr/>
          <p:nvPr/>
        </p:nvCxnSpPr>
        <p:spPr bwMode="auto">
          <a:xfrm flipH="1" flipV="1">
            <a:off x="5814326" y="1291254"/>
            <a:ext cx="733325" cy="4697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759DBA0F-6926-56E3-A806-43E27429BC70}"/>
              </a:ext>
            </a:extLst>
          </p:cNvPr>
          <p:cNvGraphicFramePr>
            <a:graphicFrameLocks noGrp="1"/>
          </p:cNvGraphicFramePr>
          <p:nvPr/>
        </p:nvGraphicFramePr>
        <p:xfrm>
          <a:off x="8401347" y="1285909"/>
          <a:ext cx="2247306" cy="153559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49102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749102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749102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</a:tblGrid>
              <a:tr h="478298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52865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52865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21EAB9-3C40-C19B-FA4D-49C22373E5E0}"/>
              </a:ext>
            </a:extLst>
          </p:cNvPr>
          <p:cNvSpPr txBox="1"/>
          <p:nvPr/>
        </p:nvSpPr>
        <p:spPr>
          <a:xfrm>
            <a:off x="8364304" y="1429264"/>
            <a:ext cx="54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52EB14-13EA-19A6-155F-12926AC85D6E}"/>
              </a:ext>
            </a:extLst>
          </p:cNvPr>
          <p:cNvSpPr txBox="1"/>
          <p:nvPr/>
        </p:nvSpPr>
        <p:spPr>
          <a:xfrm>
            <a:off x="8749656" y="1229209"/>
            <a:ext cx="78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41B0E8-0E8E-8A95-0F03-5C61431DBC43}"/>
              </a:ext>
            </a:extLst>
          </p:cNvPr>
          <p:cNvCxnSpPr/>
          <p:nvPr/>
        </p:nvCxnSpPr>
        <p:spPr bwMode="auto">
          <a:xfrm flipH="1" flipV="1">
            <a:off x="8401348" y="1284447"/>
            <a:ext cx="733325" cy="4697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13070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745" y="3127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K-Map: Main Idea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1" y="990600"/>
            <a:ext cx="8000397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 for SOP, 0s for POS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❖Terms-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minterm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for SOP, maxterm format for POS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1-Oct-25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B6E7E9-3DA5-D1DA-D0CE-3B22C16EA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023"/>
              </p:ext>
            </p:extLst>
          </p:nvPr>
        </p:nvGraphicFramePr>
        <p:xfrm>
          <a:off x="2895600" y="1246496"/>
          <a:ext cx="2652216" cy="2286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84072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884072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884072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41725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A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B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f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330524"/>
                  </a:ext>
                </a:extLst>
              </a:tr>
              <a:tr h="41725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2754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85F747B-F98B-634A-C6C8-A8C032461816}"/>
              </a:ext>
            </a:extLst>
          </p:cNvPr>
          <p:cNvSpPr txBox="1"/>
          <p:nvPr/>
        </p:nvSpPr>
        <p:spPr>
          <a:xfrm>
            <a:off x="6408417" y="3332756"/>
            <a:ext cx="3759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SOP: f = A’ + B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POS: f = A’ + B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14761CA-2A98-763C-8690-44BC21CE27FC}"/>
              </a:ext>
            </a:extLst>
          </p:cNvPr>
          <p:cNvGraphicFramePr>
            <a:graphicFrameLocks noGrp="1"/>
          </p:cNvGraphicFramePr>
          <p:nvPr/>
        </p:nvGraphicFramePr>
        <p:xfrm>
          <a:off x="5814325" y="1292716"/>
          <a:ext cx="2247306" cy="153559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49102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749102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749102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</a:tblGrid>
              <a:tr h="478298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52865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52865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6D9B8A-E9EB-C89B-63D3-9C084CE8997D}"/>
              </a:ext>
            </a:extLst>
          </p:cNvPr>
          <p:cNvCxnSpPr>
            <a:cxnSpLocks/>
          </p:cNvCxnSpPr>
          <p:nvPr/>
        </p:nvCxnSpPr>
        <p:spPr bwMode="auto">
          <a:xfrm flipV="1">
            <a:off x="7187207" y="2194810"/>
            <a:ext cx="2582" cy="107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F8BE10-C42D-34F8-2947-4B59388BAA6C}"/>
              </a:ext>
            </a:extLst>
          </p:cNvPr>
          <p:cNvSpPr txBox="1"/>
          <p:nvPr/>
        </p:nvSpPr>
        <p:spPr>
          <a:xfrm>
            <a:off x="5786545" y="1422423"/>
            <a:ext cx="54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4A6623-D382-8801-949C-C6AFF8E64389}"/>
              </a:ext>
            </a:extLst>
          </p:cNvPr>
          <p:cNvSpPr txBox="1"/>
          <p:nvPr/>
        </p:nvSpPr>
        <p:spPr>
          <a:xfrm>
            <a:off x="6180988" y="1250783"/>
            <a:ext cx="78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80A1E1-7DBC-210C-BB9F-86729367DB73}"/>
              </a:ext>
            </a:extLst>
          </p:cNvPr>
          <p:cNvCxnSpPr/>
          <p:nvPr/>
        </p:nvCxnSpPr>
        <p:spPr bwMode="auto">
          <a:xfrm flipH="1" flipV="1">
            <a:off x="5814326" y="1291254"/>
            <a:ext cx="733325" cy="4697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759DBA0F-6926-56E3-A806-43E27429BC70}"/>
              </a:ext>
            </a:extLst>
          </p:cNvPr>
          <p:cNvGraphicFramePr>
            <a:graphicFrameLocks noGrp="1"/>
          </p:cNvGraphicFramePr>
          <p:nvPr/>
        </p:nvGraphicFramePr>
        <p:xfrm>
          <a:off x="8401347" y="1285909"/>
          <a:ext cx="2247306" cy="153559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49102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749102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749102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</a:tblGrid>
              <a:tr h="478298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52865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52865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E21EAB9-3C40-C19B-FA4D-49C22373E5E0}"/>
              </a:ext>
            </a:extLst>
          </p:cNvPr>
          <p:cNvSpPr txBox="1"/>
          <p:nvPr/>
        </p:nvSpPr>
        <p:spPr>
          <a:xfrm>
            <a:off x="8364304" y="1429264"/>
            <a:ext cx="54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52EB14-13EA-19A6-155F-12926AC85D6E}"/>
              </a:ext>
            </a:extLst>
          </p:cNvPr>
          <p:cNvSpPr txBox="1"/>
          <p:nvPr/>
        </p:nvSpPr>
        <p:spPr>
          <a:xfrm>
            <a:off x="8717565" y="1222368"/>
            <a:ext cx="7822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C41B0E8-0E8E-8A95-0F03-5C61431DBC43}"/>
              </a:ext>
            </a:extLst>
          </p:cNvPr>
          <p:cNvCxnSpPr/>
          <p:nvPr/>
        </p:nvCxnSpPr>
        <p:spPr bwMode="auto">
          <a:xfrm flipH="1" flipV="1">
            <a:off x="8401348" y="1284447"/>
            <a:ext cx="733325" cy="4697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693858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49F6-3396-2B9E-C726-6EB7FC1B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896" y="782320"/>
            <a:ext cx="7328848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73617-5604-FB9D-2955-21238106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07D37-B0B6-BDCE-24BA-941B4E36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D6C31-B524-4B53-0E34-E76DF9A35E72}"/>
              </a:ext>
            </a:extLst>
          </p:cNvPr>
          <p:cNvSpPr txBox="1"/>
          <p:nvPr/>
        </p:nvSpPr>
        <p:spPr>
          <a:xfrm>
            <a:off x="1686712" y="2350641"/>
            <a:ext cx="949103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K map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(from truth table / Boolean function/ Given)</a:t>
            </a:r>
          </a:p>
          <a:p>
            <a:pPr marL="342900" indent="-342900"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Minimize using the k map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(Minimized SOP / POS)</a:t>
            </a:r>
          </a:p>
        </p:txBody>
      </p:sp>
    </p:spTree>
    <p:extLst>
      <p:ext uri="{BB962C8B-B14F-4D97-AF65-F5344CB8AC3E}">
        <p14:creationId xmlns:p14="http://schemas.microsoft.com/office/powerpoint/2010/main" val="233687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object 3"/>
          <p:cNvSpPr txBox="1"/>
          <p:nvPr/>
        </p:nvSpPr>
        <p:spPr>
          <a:xfrm>
            <a:off x="716280" y="325121"/>
            <a:ext cx="10419080" cy="5445401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50165">
              <a:spcBef>
                <a:spcPts val="1540"/>
              </a:spcBef>
              <a:tabLst>
                <a:tab pos="337820" algn="l"/>
              </a:tabLst>
              <a:defRPr/>
            </a:pPr>
            <a:r>
              <a:rPr lang="en-US" sz="32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K Map Minimization Rules: </a:t>
            </a:r>
          </a:p>
          <a:p>
            <a:pPr marL="337185" indent="-287020">
              <a:spcBef>
                <a:spcPts val="1540"/>
              </a:spcBef>
              <a:buFont typeface="Wingdings"/>
              <a:buChar char=""/>
              <a:tabLst>
                <a:tab pos="337820" algn="l"/>
              </a:tabLst>
              <a:defRPr/>
            </a:pPr>
            <a:endParaRPr lang="en-US" sz="2400" spc="-1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0165">
              <a:spcBef>
                <a:spcPts val="1540"/>
              </a:spcBef>
              <a:tabLst>
                <a:tab pos="337820" algn="l"/>
              </a:tabLst>
              <a:defRPr/>
            </a:pPr>
            <a:endParaRPr lang="en-US" sz="2400" spc="-1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7185" indent="-287020">
              <a:spcBef>
                <a:spcPts val="1540"/>
              </a:spcBef>
              <a:buFont typeface="Wingdings"/>
              <a:buChar char=""/>
              <a:tabLst>
                <a:tab pos="337820" algn="l"/>
              </a:tabLst>
              <a:defRPr/>
            </a:pPr>
            <a:r>
              <a:rPr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K-map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provides the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minimized SOP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POS version </a:t>
            </a:r>
            <a:r>
              <a:rPr sz="2400" spc="5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most minimized</a:t>
            </a: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form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spc="-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7185" indent="-287020">
              <a:spcBef>
                <a:spcPts val="1540"/>
              </a:spcBef>
              <a:buFont typeface="Wingdings"/>
              <a:buChar char=""/>
              <a:tabLst>
                <a:tab pos="337820" algn="l"/>
              </a:tabLst>
              <a:defRPr/>
            </a:pP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7185" indent="-287020">
              <a:spcBef>
                <a:spcPts val="1440"/>
              </a:spcBef>
              <a:buFont typeface="Wingdings"/>
              <a:buChar char=""/>
              <a:tabLst>
                <a:tab pos="337820" algn="l"/>
              </a:tabLst>
              <a:defRPr/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If a bit changes, it does not </a:t>
            </a:r>
            <a:r>
              <a:rPr sz="2400" spc="-20" dirty="0">
                <a:solidFill>
                  <a:prstClr val="black"/>
                </a:solidFill>
                <a:latin typeface="Times New Roman"/>
                <a:cs typeface="Times New Roman"/>
              </a:rPr>
              <a:t>matter.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If it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stays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same,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it</a:t>
            </a:r>
            <a:r>
              <a:rPr sz="2400" spc="-9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matters</a:t>
            </a:r>
            <a:endParaRPr lang="en-US" sz="2400" spc="-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0165">
              <a:spcBef>
                <a:spcPts val="1440"/>
              </a:spcBef>
              <a:tabLst>
                <a:tab pos="337820" algn="l"/>
              </a:tabLst>
              <a:defRPr/>
            </a:pP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7185" marR="678815" indent="-287020">
              <a:lnSpc>
                <a:spcPct val="150000"/>
              </a:lnSpc>
              <a:buFont typeface="Wingdings"/>
              <a:buChar char=""/>
              <a:tabLst>
                <a:tab pos="337820" algn="l"/>
              </a:tabLst>
              <a:defRPr/>
            </a:pP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Include all </a:t>
            </a:r>
            <a:r>
              <a:rPr sz="2400" spc="-45" dirty="0">
                <a:solidFill>
                  <a:prstClr val="black"/>
                </a:solidFill>
                <a:latin typeface="Times New Roman"/>
                <a:cs typeface="Times New Roman"/>
              </a:rPr>
              <a:t>1’s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SOP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and all </a:t>
            </a:r>
            <a:r>
              <a:rPr sz="2400" spc="-45" dirty="0">
                <a:solidFill>
                  <a:prstClr val="black"/>
                </a:solidFill>
                <a:latin typeface="Times New Roman"/>
                <a:cs typeface="Times New Roman"/>
              </a:rPr>
              <a:t>0’s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POS.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Minterm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format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for </a:t>
            </a:r>
            <a:r>
              <a:rPr sz="2400" spc="-70" dirty="0">
                <a:solidFill>
                  <a:prstClr val="black"/>
                </a:solidFill>
                <a:latin typeface="Times New Roman"/>
                <a:cs typeface="Times New Roman"/>
              </a:rPr>
              <a:t>SOP,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maxterm  format </a:t>
            </a:r>
            <a:r>
              <a:rPr sz="2400" dirty="0">
                <a:solidFill>
                  <a:prstClr val="black"/>
                </a:solidFill>
                <a:latin typeface="Times New Roman"/>
                <a:cs typeface="Times New Roman"/>
              </a:rPr>
              <a:t>for</a:t>
            </a:r>
            <a:r>
              <a:rPr sz="2400" spc="1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POS</a:t>
            </a:r>
            <a:endParaRPr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6264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object 3"/>
          <p:cNvSpPr txBox="1"/>
          <p:nvPr/>
        </p:nvSpPr>
        <p:spPr>
          <a:xfrm>
            <a:off x="675640" y="262076"/>
            <a:ext cx="11109960" cy="5755422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50165">
              <a:spcBef>
                <a:spcPts val="1540"/>
              </a:spcBef>
              <a:tabLst>
                <a:tab pos="337820" algn="l"/>
              </a:tabLst>
              <a:defRPr/>
            </a:pPr>
            <a:r>
              <a:rPr lang="en-US" sz="2800" b="1" spc="-10" dirty="0">
                <a:solidFill>
                  <a:prstClr val="black"/>
                </a:solidFill>
                <a:latin typeface="Times New Roman"/>
                <a:cs typeface="Times New Roman"/>
              </a:rPr>
              <a:t>K Map Minimization Rules: </a:t>
            </a:r>
          </a:p>
          <a:p>
            <a:pPr marL="50165">
              <a:spcBef>
                <a:spcPts val="1540"/>
              </a:spcBef>
              <a:tabLst>
                <a:tab pos="337820" algn="l"/>
              </a:tabLst>
              <a:defRPr/>
            </a:pPr>
            <a:endParaRPr lang="en-US" sz="2400" spc="-1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7185" indent="-287020">
              <a:spcBef>
                <a:spcPts val="1440"/>
              </a:spcBef>
              <a:buFont typeface="Wingdings"/>
              <a:buChar char=""/>
              <a:tabLst>
                <a:tab pos="337820" algn="l"/>
              </a:tabLst>
              <a:defRPr/>
            </a:pPr>
            <a:r>
              <a:rPr lang="en-US"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Select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largest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chain (lateral or vertical) or rectangle </a:t>
            </a:r>
            <a:r>
              <a:rPr lang="en-US"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with size </a:t>
            </a:r>
            <a:r>
              <a:rPr lang="en-US" sz="2400" i="1" spc="325" dirty="0">
                <a:solidFill>
                  <a:prstClr val="black"/>
                </a:solidFill>
                <a:latin typeface="LM Roman Caps 10"/>
                <a:cs typeface="LM Roman Caps 10"/>
              </a:rPr>
              <a:t>2</a:t>
            </a:r>
            <a:r>
              <a:rPr lang="en-US" sz="2625" i="1" spc="487" baseline="28571" dirty="0">
                <a:solidFill>
                  <a:prstClr val="black"/>
                </a:solidFill>
                <a:latin typeface="LM Roman Caps 10"/>
                <a:cs typeface="LM Roman Caps 10"/>
              </a:rPr>
              <a:t>𝑛</a:t>
            </a:r>
            <a:r>
              <a:rPr lang="en-US" sz="2625" i="1" spc="-322" baseline="28571" dirty="0">
                <a:solidFill>
                  <a:prstClr val="black"/>
                </a:solidFill>
                <a:latin typeface="LM Roman Caps 10"/>
                <a:cs typeface="LM Roman Caps 10"/>
              </a:rPr>
              <a:t> </a:t>
            </a:r>
            <a:r>
              <a:rPr lang="en-US"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where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7185">
              <a:spcBef>
                <a:spcPts val="1445"/>
              </a:spcBef>
              <a:defRPr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n=0,1,2,3,… (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even if </a:t>
            </a:r>
            <a:r>
              <a:rPr lang="en-US"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some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part of the </a:t>
            </a:r>
            <a:r>
              <a:rPr lang="en-US"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largest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is already</a:t>
            </a:r>
            <a:r>
              <a:rPr lang="en-US" sz="2400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selected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  <a:p>
            <a:pPr marL="337185">
              <a:spcBef>
                <a:spcPts val="1445"/>
              </a:spcBef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variables in a term = Total number of variables – n</a:t>
            </a:r>
          </a:p>
          <a:p>
            <a:pPr marL="337185">
              <a:spcBef>
                <a:spcPts val="1445"/>
              </a:spcBef>
              <a:defRPr/>
            </a:pP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7185" indent="-287020">
              <a:spcBef>
                <a:spcPts val="1440"/>
              </a:spcBef>
              <a:buFont typeface="Wingdings"/>
              <a:buChar char=""/>
              <a:tabLst>
                <a:tab pos="337820" algn="l"/>
              </a:tabLst>
              <a:defRPr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Chains </a:t>
            </a:r>
            <a:r>
              <a:rPr lang="en-US" sz="2400" spc="-10" dirty="0">
                <a:solidFill>
                  <a:prstClr val="black"/>
                </a:solidFill>
                <a:latin typeface="Times New Roman"/>
                <a:cs typeface="Times New Roman"/>
              </a:rPr>
              <a:t>may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partially overlap (but full overlap is</a:t>
            </a:r>
            <a:r>
              <a:rPr lang="en-US" sz="2400" spc="-114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redundant)</a:t>
            </a:r>
          </a:p>
          <a:p>
            <a:pPr marL="50165">
              <a:spcBef>
                <a:spcPts val="1440"/>
              </a:spcBef>
              <a:tabLst>
                <a:tab pos="337820" algn="l"/>
              </a:tabLst>
              <a:defRPr/>
            </a:pP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37185" indent="-287020">
              <a:spcBef>
                <a:spcPts val="1440"/>
              </a:spcBef>
              <a:buFont typeface="Wingdings"/>
              <a:buChar char=""/>
              <a:tabLst>
                <a:tab pos="337820" algn="l"/>
              </a:tabLst>
              <a:defRPr/>
            </a:pPr>
            <a:r>
              <a:rPr lang="en-US"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Grey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coding is cyclic. </a:t>
            </a:r>
            <a:r>
              <a:rPr lang="en-US" sz="2400" spc="-5" dirty="0">
                <a:solidFill>
                  <a:prstClr val="black"/>
                </a:solidFill>
                <a:latin typeface="Times New Roman"/>
                <a:cs typeface="Times New Roman"/>
              </a:rPr>
              <a:t>So,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the ends are</a:t>
            </a:r>
            <a:r>
              <a:rPr lang="en-US" sz="2400" spc="-85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connected</a:t>
            </a:r>
          </a:p>
          <a:p>
            <a:pPr>
              <a:spcBef>
                <a:spcPts val="25"/>
              </a:spcBef>
              <a:defRPr/>
            </a:pPr>
            <a:endParaRPr lang="en-US" sz="23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R="113030" algn="ctr">
              <a:defRPr/>
            </a:pP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Practice! Practice!!</a:t>
            </a:r>
            <a:r>
              <a:rPr lang="en-US"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Practice!!!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175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Variable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1-Oct-25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5B6E7E9-3DA5-D1DA-D0CE-3B22C16EA579}"/>
              </a:ext>
            </a:extLst>
          </p:cNvPr>
          <p:cNvGraphicFramePr>
            <a:graphicFrameLocks noGrp="1"/>
          </p:cNvGraphicFramePr>
          <p:nvPr/>
        </p:nvGraphicFramePr>
        <p:xfrm>
          <a:off x="3976688" y="2393856"/>
          <a:ext cx="4100510" cy="229497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820102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85415449"/>
                    </a:ext>
                  </a:extLst>
                </a:gridCol>
                <a:gridCol w="820102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764992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764992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m6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0EB4347D-E96C-9C03-BFBE-62B848D87420}"/>
                  </a:ext>
                </a:extLst>
              </p:cNvPr>
              <p:cNvSpPr txBox="1"/>
              <p:nvPr/>
            </p:nvSpPr>
            <p:spPr bwMode="auto">
              <a:xfrm>
                <a:off x="3718560" y="1449349"/>
                <a:ext cx="4433888" cy="4143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(1,4,5,6)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0EB4347D-E96C-9C03-BFBE-62B848D87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8560" y="1449349"/>
                <a:ext cx="4433888" cy="414337"/>
              </a:xfrm>
              <a:prstGeom prst="rect">
                <a:avLst/>
              </a:prstGeom>
              <a:blipFill>
                <a:blip r:embed="rId3"/>
                <a:stretch>
                  <a:fillRect l="-571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ECA721-1223-1765-A364-EC4AB98C4E1C}"/>
              </a:ext>
            </a:extLst>
          </p:cNvPr>
          <p:cNvCxnSpPr/>
          <p:nvPr/>
        </p:nvCxnSpPr>
        <p:spPr bwMode="auto">
          <a:xfrm flipH="1" flipV="1">
            <a:off x="3978848" y="2393856"/>
            <a:ext cx="821753" cy="7577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E2FB2E-D976-0D7D-6196-EC81EA7E4F31}"/>
              </a:ext>
            </a:extLst>
          </p:cNvPr>
          <p:cNvSpPr txBox="1"/>
          <p:nvPr/>
        </p:nvSpPr>
        <p:spPr>
          <a:xfrm>
            <a:off x="3981452" y="2730273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B9CC64-A835-3A09-E17C-C90637BB530A}"/>
              </a:ext>
            </a:extLst>
          </p:cNvPr>
          <p:cNvSpPr txBox="1"/>
          <p:nvPr/>
        </p:nvSpPr>
        <p:spPr>
          <a:xfrm>
            <a:off x="4305300" y="2393856"/>
            <a:ext cx="990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</p:spTree>
    <p:extLst>
      <p:ext uri="{BB962C8B-B14F-4D97-AF65-F5344CB8AC3E}">
        <p14:creationId xmlns:p14="http://schemas.microsoft.com/office/powerpoint/2010/main" val="97091119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Three Variable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1-Oct-25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D6780-CDB5-4341-BE76-A36E52D8C546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0BDD65-DF3D-78DA-93F8-2C72FA842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313505"/>
              </p:ext>
            </p:extLst>
          </p:nvPr>
        </p:nvGraphicFramePr>
        <p:xfrm>
          <a:off x="2822396" y="1618250"/>
          <a:ext cx="2968804" cy="440154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42201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742201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742201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742201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48906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A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B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C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8330524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0275476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519396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5971621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143712"/>
                  </a:ext>
                </a:extLst>
              </a:tr>
              <a:tr h="48906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5159594"/>
                  </a:ext>
                </a:extLst>
              </a:tr>
            </a:tbl>
          </a:graphicData>
        </a:graphic>
      </p:graphicFrame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B3CAB2EC-8CFE-A0B3-F4C8-6CAF4CC0E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69455"/>
              </p:ext>
            </p:extLst>
          </p:nvPr>
        </p:nvGraphicFramePr>
        <p:xfrm>
          <a:off x="6705600" y="2286001"/>
          <a:ext cx="3518850" cy="200646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03770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703770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703770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703770">
                  <a:extLst>
                    <a:ext uri="{9D8B030D-6E8A-4147-A177-3AD203B41FA5}">
                      <a16:colId xmlns:a16="http://schemas.microsoft.com/office/drawing/2014/main" val="3685415449"/>
                    </a:ext>
                  </a:extLst>
                </a:gridCol>
                <a:gridCol w="703770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668821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66882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668821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486E86-07FE-3F12-215A-51CCE56E2465}"/>
              </a:ext>
            </a:extLst>
          </p:cNvPr>
          <p:cNvCxnSpPr>
            <a:cxnSpLocks/>
          </p:cNvCxnSpPr>
          <p:nvPr/>
        </p:nvCxnSpPr>
        <p:spPr bwMode="auto">
          <a:xfrm>
            <a:off x="6705601" y="2286000"/>
            <a:ext cx="645433" cy="6624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1AD9D2D-5BDA-0AD7-8887-5D1C48999178}"/>
              </a:ext>
            </a:extLst>
          </p:cNvPr>
          <p:cNvSpPr txBox="1"/>
          <p:nvPr/>
        </p:nvSpPr>
        <p:spPr>
          <a:xfrm>
            <a:off x="6672908" y="2587217"/>
            <a:ext cx="588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7BBA11-A1EA-1EC3-85B3-87FE24A80F88}"/>
              </a:ext>
            </a:extLst>
          </p:cNvPr>
          <p:cNvSpPr txBox="1"/>
          <p:nvPr/>
        </p:nvSpPr>
        <p:spPr>
          <a:xfrm>
            <a:off x="6868054" y="2247169"/>
            <a:ext cx="850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</a:rPr>
              <a:t>BC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8747BEE9-925F-E4DE-3283-3568D98DE0E4}"/>
                  </a:ext>
                </a:extLst>
              </p:cNvPr>
              <p:cNvSpPr txBox="1"/>
              <p:nvPr/>
            </p:nvSpPr>
            <p:spPr bwMode="auto">
              <a:xfrm>
                <a:off x="5134090" y="779657"/>
                <a:ext cx="4433888" cy="4143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(1,4,5,6)</m:t>
                      </m:r>
                    </m:oMath>
                  </m:oMathPara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Object 4">
                <a:extLst>
                  <a:ext uri="{FF2B5EF4-FFF2-40B4-BE49-F238E27FC236}">
                    <a16:creationId xmlns:a16="http://schemas.microsoft.com/office/drawing/2014/main" id="{8747BEE9-925F-E4DE-3283-3568D98DE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4090" y="779657"/>
                <a:ext cx="4433888" cy="414337"/>
              </a:xfrm>
              <a:prstGeom prst="rect">
                <a:avLst/>
              </a:prstGeom>
              <a:blipFill>
                <a:blip r:embed="rId3"/>
                <a:stretch>
                  <a:fillRect l="-85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6206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977</Words>
  <Application>Microsoft Macintosh PowerPoint</Application>
  <PresentationFormat>Widescreen</PresentationFormat>
  <Paragraphs>609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Cambria Math</vt:lpstr>
      <vt:lpstr>Georgia</vt:lpstr>
      <vt:lpstr>LM Roman Caps 10</vt:lpstr>
      <vt:lpstr>Times New Roman</vt:lpstr>
      <vt:lpstr>Wingdings</vt:lpstr>
      <vt:lpstr>Office Theme</vt:lpstr>
      <vt:lpstr>PowerPoint Presentation</vt:lpstr>
      <vt:lpstr>K MAP</vt:lpstr>
      <vt:lpstr>K-Map: Main Idea</vt:lpstr>
      <vt:lpstr>K-Map: Main Idea</vt:lpstr>
      <vt:lpstr>Two steps</vt:lpstr>
      <vt:lpstr>PowerPoint Presentation</vt:lpstr>
      <vt:lpstr>PowerPoint Presentation</vt:lpstr>
      <vt:lpstr>Three Variable</vt:lpstr>
      <vt:lpstr>Three Variable</vt:lpstr>
      <vt:lpstr>Three Variable</vt:lpstr>
      <vt:lpstr>Four Variable</vt:lpstr>
      <vt:lpstr>Four Variable Example 1</vt:lpstr>
      <vt:lpstr>Four Variable Example 1 (continued)</vt:lpstr>
      <vt:lpstr>Four Variable Example 2</vt:lpstr>
      <vt:lpstr>Four Variable Example 2 (continued)</vt:lpstr>
      <vt:lpstr>Four Variable Example 3</vt:lpstr>
      <vt:lpstr>Four Variable Example 4</vt:lpstr>
      <vt:lpstr>Four Variable Example 5</vt:lpstr>
      <vt:lpstr>Four Variable Example 6</vt:lpstr>
      <vt:lpstr>Four Variable Example 6 (continued)</vt:lpstr>
      <vt:lpstr>Four Variable Example 7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Rifat Bin Rashid</dc:creator>
  <cp:lastModifiedBy>Rifat Bin Rashid</cp:lastModifiedBy>
  <cp:revision>5</cp:revision>
  <dcterms:created xsi:type="dcterms:W3CDTF">2025-10-01T15:13:03Z</dcterms:created>
  <dcterms:modified xsi:type="dcterms:W3CDTF">2025-10-11T00:19:31Z</dcterms:modified>
</cp:coreProperties>
</file>