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4" r:id="rId3"/>
    <p:sldId id="258" r:id="rId4"/>
    <p:sldId id="259" r:id="rId5"/>
    <p:sldId id="275" r:id="rId6"/>
    <p:sldId id="276" r:id="rId7"/>
    <p:sldId id="277" r:id="rId8"/>
    <p:sldId id="278" r:id="rId9"/>
    <p:sldId id="279" r:id="rId10"/>
    <p:sldId id="260" r:id="rId11"/>
    <p:sldId id="280" r:id="rId12"/>
    <p:sldId id="281" r:id="rId13"/>
    <p:sldId id="282" r:id="rId14"/>
    <p:sldId id="288" r:id="rId15"/>
    <p:sldId id="261" r:id="rId16"/>
    <p:sldId id="284" r:id="rId17"/>
    <p:sldId id="263" r:id="rId18"/>
    <p:sldId id="266" r:id="rId19"/>
    <p:sldId id="264" r:id="rId20"/>
    <p:sldId id="268" r:id="rId21"/>
    <p:sldId id="265" r:id="rId22"/>
    <p:sldId id="269" r:id="rId23"/>
    <p:sldId id="270" r:id="rId24"/>
    <p:sldId id="271" r:id="rId25"/>
    <p:sldId id="272" r:id="rId26"/>
    <p:sldId id="273" r:id="rId27"/>
    <p:sldId id="267" r:id="rId28"/>
    <p:sldId id="287" r:id="rId29"/>
    <p:sldId id="262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48"/>
  </p:normalViewPr>
  <p:slideViewPr>
    <p:cSldViewPr snapToGrid="0">
      <p:cViewPr varScale="1">
        <p:scale>
          <a:sx n="117" d="100"/>
          <a:sy n="11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F7655-DEBC-42B6-888A-48DE57D1D9CD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70E3B-7E43-4393-9A0D-F86ECEE60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9E88-1FB6-4463-B968-3D6E54B6E8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9E88-1FB6-4463-B968-3D6E54B6E8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4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 of multipliers converges under far more general conditions than dual ascent, including cases when f takes on the value +∞ or is not strictly convex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39E88-1FB6-4463-B968-3D6E54B6E8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6FB5-021A-6E77-8FDB-AD85D73ED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6BABC-7977-03FB-683C-81ED9591D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26C0-5563-0468-5A05-2C91CBB4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D9D2-9ADE-4A82-A5D4-E89918B30318}" type="datetime1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E31F6-B9C0-52AE-71ED-2E0BC2EA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EC732-AC2F-225E-C746-D2919658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3D7D-6723-2A97-435C-1D02342C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C9EFB-E330-2390-EC10-1F342B387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B4C5-7D9B-2408-E2F8-3B99C094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CDCE-2F2D-455A-9ECD-4DAE53254E18}" type="datetime1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4874-5A64-5745-7A22-26D91A2B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3276-FB17-F42D-660E-F982BB76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7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8767B-E652-BB93-5F9E-A202BAFD4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D2955-01B9-3EB5-E0ED-D179F83F6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82A4F-10A7-5C13-77EC-4F4B135D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E49BA-4F5D-43F6-95B8-DD365A4F3476}" type="datetime1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2E4C-96E7-4430-334B-CF64A66D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3F6E-30A1-E5E9-E508-50645060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0BB0-7461-63F9-D8C1-009D4DD4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6C55-4AC3-72FC-216A-A23FC00C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20B93-C8B6-6949-C139-375577A3A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79F-E5B3-49B4-AF4C-3287E9234E21}" type="datetime1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2DA8D-2CC0-7FA2-9C03-D9CC7355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CD70-5925-7877-6042-7A21B151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E53E-05BC-B434-134E-0A4F400D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9BEA4-34E0-9558-99C1-89F2B33F0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8237-F5C8-9A7C-3166-33FE16826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4917-2508-49B5-8960-1522DC50A9F3}" type="datetime1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7026-267E-329D-C594-FFA4C8F1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BDCD-4894-21FD-7572-6C2A3FF83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B403-BB29-B00D-EF8D-F6108754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9C82-DF89-5AA0-6924-06BC6AA61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8BCA5-BEBB-70B6-EF7B-BC45B4A4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5B77D-B76A-210E-735B-3FF3BB3C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9833-0259-4C7A-A631-BF1ADDB17EFB}" type="datetime1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C8F09-E354-E3B5-32E8-21275F6B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AE2B-5C08-DBD1-FD1D-76B5CAD1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B64D-1281-89E7-801B-A8DFF52B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5FAB7-466B-C550-F56D-552A44F8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6180B-BCEC-C1E2-E5BA-62C01991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FEC11-40F0-AAA8-84B6-B79B329D0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C291F-0594-E7BD-826F-EEFEC86ED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AA8931-3537-75A0-06FB-D4449DED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709C-5895-4C2E-96A8-4773B6FA3492}" type="datetime1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C7DF8-F764-91EC-DE4D-5D181E95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47FA26-6EA8-4ECA-EA35-7FD5AB83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5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272F-ECAB-D632-6FBA-4FC629B6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6D707-1AC0-A76A-66D3-FA0AFFC8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C4D9-0D9C-48E6-8FEB-843EA9709D71}" type="datetime1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C7B94-347F-7F16-B610-EB24C8EE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A3B98-6440-FC14-AEE5-B57E5480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0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B1C1C-C205-2DD2-48F3-727C5A65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F7793-3250-4D15-9658-B962BB9A716F}" type="datetime1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7B9DC-E99C-9385-4C36-C8CB18AE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FBCBB-1420-8F2C-E803-3125DC14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7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6465-42F0-E979-3BBC-FAF31699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D42B-D2CD-03A3-03B7-F8592598F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AA6E-4A82-8076-61CF-5B45601A8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71D7E-86DF-0769-BB36-1B2B2C35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F8EE-F350-470F-92DB-3BC1B309A597}" type="datetime1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0C827-8F7E-00E4-A1D0-D35771F8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D3B62-77C7-D447-742A-E5569772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6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A7E5-F696-4E82-9174-40C32A16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5A2F8-1250-EDF3-7A71-22F74224D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13D3-2B8D-9A23-C492-556DDBB7E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248EA-7DB6-0B03-E69C-D5702A29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9F205-5F90-4203-9056-2CAEA1FB79C7}" type="datetime1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4CAB4-BD2B-6DC5-F70B-3D87EE3D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D034A-FA2E-E589-9465-377871DB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8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48C32-7563-7A6A-E983-72B1EA5C9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0C2F8-8394-DF5C-2A51-8F793DE4E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572F1-8D03-5941-ABA7-75C1D8414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E321-121D-41AB-9587-038BF7EA0733}" type="datetime1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E607F-9170-5336-4AA6-A644B05CA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D09F8-2098-9D81-D114-830B19C7D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63CC2-98A2-4947-A8CF-819060AEE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96AF-14E6-BA41-803E-F3DC23C08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39" y="1122363"/>
            <a:ext cx="1175546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Optimization </a:t>
            </a:r>
            <a:br>
              <a:rPr lang="en-US" dirty="0"/>
            </a:br>
            <a:r>
              <a:rPr lang="en-US" dirty="0"/>
              <a:t>Alternate Direction Method of Multipliers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70095-FFF5-8BC9-ADD9-2D1C211F2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Swapnil Saha, Brian B Cheng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820F-22EA-254F-A75A-196EB0AA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09B4-81B9-CFE9-670C-AFCE6E64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D14154-E2BD-BABA-0E2D-10C334383CE0}"/>
              </a:ext>
            </a:extLst>
          </p:cNvPr>
          <p:cNvSpPr txBox="1"/>
          <p:nvPr/>
        </p:nvSpPr>
        <p:spPr>
          <a:xfrm>
            <a:off x="4331775" y="4240659"/>
            <a:ext cx="441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ECE 509: Convex Optimization </a:t>
            </a:r>
          </a:p>
        </p:txBody>
      </p:sp>
    </p:spTree>
    <p:extLst>
      <p:ext uri="{BB962C8B-B14F-4D97-AF65-F5344CB8AC3E}">
        <p14:creationId xmlns:p14="http://schemas.microsoft.com/office/powerpoint/2010/main" val="65411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BF7A-4735-DA1D-6C91-11E6D712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" y="289487"/>
            <a:ext cx="2938272" cy="76873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dirty="0"/>
              <a:t>ADMM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1A8E31-6EA9-FDBE-BA5F-E736F1FA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771BB-4063-05FD-FD84-E8D1487A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8F4C0C-1B0E-1E81-CC3B-1F81A50B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06" y="1239478"/>
            <a:ext cx="4086795" cy="1152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87FDB-0839-2333-A5C1-F02392400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55" y="5123077"/>
            <a:ext cx="9284208" cy="7173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D2280A-E7F6-4A38-FB66-D93EA58A4EE9}"/>
              </a:ext>
            </a:extLst>
          </p:cNvPr>
          <p:cNvSpPr txBox="1"/>
          <p:nvPr/>
        </p:nvSpPr>
        <p:spPr>
          <a:xfrm>
            <a:off x="1298448" y="4190888"/>
            <a:ext cx="400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Augmented Lagrangian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BEBF8D-5BAA-2AEC-798D-51551BE4015A}"/>
                  </a:ext>
                </a:extLst>
              </p:cNvPr>
              <p:cNvSpPr txBox="1"/>
              <p:nvPr/>
            </p:nvSpPr>
            <p:spPr>
              <a:xfrm>
                <a:off x="1298448" y="3008376"/>
                <a:ext cx="84489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Variable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makes the Augmented Lagrangian separable.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BEBF8D-5BAA-2AEC-798D-51551BE40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48" y="3008376"/>
                <a:ext cx="8448916" cy="523220"/>
              </a:xfrm>
              <a:prstGeom prst="rect">
                <a:avLst/>
              </a:prstGeom>
              <a:blipFill>
                <a:blip r:embed="rId4"/>
                <a:stretch>
                  <a:fillRect l="-1299" t="-11765" r="-137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0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DE2D-D228-0214-98D3-5C480CA4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5345625" cy="85655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ADMM : Variable Update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FB856-BE1C-5945-DC8E-0B99D232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43419-F02A-B335-C0C1-D506A6E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0BC938-99D4-EC29-0B34-52030A5D4F99}"/>
                  </a:ext>
                </a:extLst>
              </p:cNvPr>
              <p:cNvSpPr txBox="1"/>
              <p:nvPr/>
            </p:nvSpPr>
            <p:spPr>
              <a:xfrm>
                <a:off x="914400" y="4251325"/>
                <a:ext cx="852220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Alternatingly update primal variable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Variable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makes it decomposable for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works like a global variable.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0BC938-99D4-EC29-0B34-52030A5D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51325"/>
                <a:ext cx="8522208" cy="1384995"/>
              </a:xfrm>
              <a:prstGeom prst="rect">
                <a:avLst/>
              </a:prstGeom>
              <a:blipFill>
                <a:blip r:embed="rId3"/>
                <a:stretch>
                  <a:fillRect l="-1288" t="-3947" b="-1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A3D8FFD-8919-0531-02D8-7E9946E6D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749" y="1758999"/>
            <a:ext cx="9644147" cy="221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5906-231B-BC28-4244-58B1B6A6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2276" cy="121678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ADMM : Decomposability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B3472-EA25-4E1F-E2A3-56B48B508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D0B92-2E5F-9457-D09E-B678E25B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3BE2D-D3A1-3833-5818-8B2C39A3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58" y="2491323"/>
            <a:ext cx="4109642" cy="1206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463293-A5F3-C750-D884-0C44522DC938}"/>
              </a:ext>
            </a:extLst>
          </p:cNvPr>
          <p:cNvSpPr txBox="1"/>
          <p:nvPr/>
        </p:nvSpPr>
        <p:spPr>
          <a:xfrm>
            <a:off x="191516" y="1772134"/>
            <a:ext cx="11518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Consensus Optimization: Objective function is distributed through N nodes.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979C26-0999-5395-1DFD-A2D16B81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92" y="4878562"/>
            <a:ext cx="3612099" cy="1365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4C4A5-19DA-DD1B-B11E-B5A278865031}"/>
              </a:ext>
            </a:extLst>
          </p:cNvPr>
          <p:cNvSpPr txBox="1"/>
          <p:nvPr/>
        </p:nvSpPr>
        <p:spPr>
          <a:xfrm>
            <a:off x="393573" y="4562647"/>
            <a:ext cx="8974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ADMM Format: Distributed the variable x to each nodes.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6961-6FCB-76B8-F041-52AE0DDFCF56}"/>
                  </a:ext>
                </a:extLst>
              </p:cNvPr>
              <p:cNvSpPr txBox="1"/>
              <p:nvPr/>
            </p:nvSpPr>
            <p:spPr>
              <a:xfrm>
                <a:off x="488659" y="3680873"/>
                <a:ext cx="100238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One “single”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collaboratively decrease overall objective function.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2D6961-6FCB-76B8-F041-52AE0DDF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59" y="3680873"/>
                <a:ext cx="10023834" cy="523220"/>
              </a:xfrm>
              <a:prstGeom prst="rect">
                <a:avLst/>
              </a:prstGeom>
              <a:blipFill>
                <a:blip r:embed="rId4"/>
                <a:stretch>
                  <a:fillRect l="-1095" t="-11628" r="-12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42754527-8C08-2037-6B06-392F084F03E7}"/>
              </a:ext>
            </a:extLst>
          </p:cNvPr>
          <p:cNvSpPr/>
          <p:nvPr/>
        </p:nvSpPr>
        <p:spPr>
          <a:xfrm>
            <a:off x="5157503" y="5458530"/>
            <a:ext cx="740664" cy="4126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D5A1A4-90A8-EA54-9455-941D7872DA4E}"/>
              </a:ext>
            </a:extLst>
          </p:cNvPr>
          <p:cNvSpPr txBox="1"/>
          <p:nvPr/>
        </p:nvSpPr>
        <p:spPr>
          <a:xfrm>
            <a:off x="6174779" y="5316201"/>
            <a:ext cx="6017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Creating Local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Constraint makes them agree to each other </a:t>
            </a:r>
          </a:p>
        </p:txBody>
      </p:sp>
    </p:spTree>
    <p:extLst>
      <p:ext uri="{BB962C8B-B14F-4D97-AF65-F5344CB8AC3E}">
        <p14:creationId xmlns:p14="http://schemas.microsoft.com/office/powerpoint/2010/main" val="34115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532B-1254-DBAC-DABE-E9790953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401701"/>
            <a:ext cx="7162800" cy="942467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Consensus Problem with ADMM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76AB8-7779-75E7-1EA0-5D8FD08A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A5B65-79AE-0257-F775-CD08F89B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05F95-18E4-97D5-D427-7E1A5E879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76" y="1964852"/>
            <a:ext cx="8717280" cy="113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0ACC7-BD26-F1B2-FBD3-B8651A66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343" y="3757299"/>
            <a:ext cx="7891169" cy="2617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227C95-8CBB-3C12-7208-87CFC90C5288}"/>
              </a:ext>
            </a:extLst>
          </p:cNvPr>
          <p:cNvSpPr txBox="1"/>
          <p:nvPr/>
        </p:nvSpPr>
        <p:spPr>
          <a:xfrm>
            <a:off x="501709" y="1599727"/>
            <a:ext cx="4007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Augmented Lagrangian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40A16-3831-36A3-6B15-DD0E18ADE34C}"/>
              </a:ext>
            </a:extLst>
          </p:cNvPr>
          <p:cNvSpPr txBox="1"/>
          <p:nvPr/>
        </p:nvSpPr>
        <p:spPr>
          <a:xfrm>
            <a:off x="501709" y="3234330"/>
            <a:ext cx="8202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ADMM Update: Subscript </a:t>
            </a:r>
            <a:r>
              <a:rPr lang="en-US" sz="2800" dirty="0" err="1"/>
              <a:t>i</a:t>
            </a:r>
            <a:r>
              <a:rPr lang="en-US" sz="2800" dirty="0"/>
              <a:t> indicating </a:t>
            </a:r>
            <a:r>
              <a:rPr lang="en-US" sz="2800" dirty="0" err="1"/>
              <a:t>i-th</a:t>
            </a:r>
            <a:r>
              <a:rPr lang="en-US" sz="2800" dirty="0"/>
              <a:t> local node</a:t>
            </a:r>
          </a:p>
        </p:txBody>
      </p:sp>
    </p:spTree>
    <p:extLst>
      <p:ext uri="{BB962C8B-B14F-4D97-AF65-F5344CB8AC3E}">
        <p14:creationId xmlns:p14="http://schemas.microsoft.com/office/powerpoint/2010/main" val="15885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3D6D-7341-784E-3A1E-D3CFBA10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62" y="368509"/>
            <a:ext cx="6382407" cy="96706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Intuition of ADMM Update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43875-201D-2F1E-4E28-9E207374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AF9304-03A7-D7B9-C487-25F3702A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10" y="2827380"/>
            <a:ext cx="8476771" cy="1377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80BEEF-A7C4-D131-F251-286939A6B2B9}"/>
              </a:ext>
            </a:extLst>
          </p:cNvPr>
          <p:cNvSpPr txBox="1"/>
          <p:nvPr/>
        </p:nvSpPr>
        <p:spPr>
          <a:xfrm>
            <a:off x="575442" y="1661977"/>
            <a:ext cx="6796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ADMM update can be rewritten as follows</a:t>
            </a:r>
          </a:p>
        </p:txBody>
      </p:sp>
      <p:pic>
        <p:nvPicPr>
          <p:cNvPr id="13" name="Picture 12" descr="A diagram of a network&#10;&#10;Description automatically generated">
            <a:extLst>
              <a:ext uri="{FF2B5EF4-FFF2-40B4-BE49-F238E27FC236}">
                <a16:creationId xmlns:a16="http://schemas.microsoft.com/office/drawing/2014/main" id="{59234BAC-B781-7D29-D40F-482CB0B86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213" y="2616666"/>
            <a:ext cx="2482904" cy="24829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11B328-0588-10D7-0C75-2060069921E2}"/>
              </a:ext>
            </a:extLst>
          </p:cNvPr>
          <p:cNvSpPr txBox="1"/>
          <p:nvPr/>
        </p:nvSpPr>
        <p:spPr>
          <a:xfrm>
            <a:off x="9365703" y="5303427"/>
            <a:ext cx="326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Consensus 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AE09FB-1ACE-E771-58F6-9E8A0170AC50}"/>
              </a:ext>
            </a:extLst>
          </p:cNvPr>
          <p:cNvSpPr txBox="1"/>
          <p:nvPr/>
        </p:nvSpPr>
        <p:spPr>
          <a:xfrm>
            <a:off x="748862" y="4548352"/>
            <a:ext cx="5628290" cy="115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33ADB3-C89C-23AA-A43D-C9F1403D93C9}"/>
                  </a:ext>
                </a:extLst>
              </p:cNvPr>
              <p:cNvSpPr txBox="1"/>
              <p:nvPr/>
            </p:nvSpPr>
            <p:spPr>
              <a:xfrm>
                <a:off x="509784" y="4292195"/>
                <a:ext cx="6861942" cy="2064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Central Node z: Collect x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and calculate the average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p>
                        </m:sSup>
                      </m:e>
                    </m:acc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000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sz="2000" dirty="0"/>
                  <a:t>  is distributed to each local node.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Each local variable updates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dirty="0"/>
                  <a:t>Update local dual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Step  3 &amp; 4 can be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done in parallel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33ADB3-C89C-23AA-A43D-C9F1403D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84" y="4292195"/>
                <a:ext cx="6861942" cy="2064155"/>
              </a:xfrm>
              <a:prstGeom prst="rect">
                <a:avLst/>
              </a:prstGeom>
              <a:blipFill>
                <a:blip r:embed="rId4"/>
                <a:stretch>
                  <a:fillRect l="-978" t="-295" b="-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87474E-1A6E-15AF-1ED0-4DCB48E7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D6D63-631A-5151-A138-70689D7EA45E}"/>
                  </a:ext>
                </a:extLst>
              </p:cNvPr>
              <p:cNvSpPr txBox="1"/>
              <p:nvPr/>
            </p:nvSpPr>
            <p:spPr>
              <a:xfrm>
                <a:off x="401396" y="2441354"/>
                <a:ext cx="1229183" cy="504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6D6D63-631A-5151-A138-70689D7EA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96" y="2441354"/>
                <a:ext cx="1229183" cy="5042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95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6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B11DD2-51D0-E6C1-79F3-DF32C190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71" y="1847469"/>
            <a:ext cx="3933009" cy="91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83EEE-E765-1D72-1125-24CA837767A4}"/>
              </a:ext>
            </a:extLst>
          </p:cNvPr>
          <p:cNvSpPr txBox="1"/>
          <p:nvPr/>
        </p:nvSpPr>
        <p:spPr>
          <a:xfrm>
            <a:off x="6562471" y="1446365"/>
            <a:ext cx="381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LASSO Objective Function: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2210F-8061-CA54-FAC7-03C183964059}"/>
              </a:ext>
            </a:extLst>
          </p:cNvPr>
          <p:cNvSpPr txBox="1"/>
          <p:nvPr/>
        </p:nvSpPr>
        <p:spPr>
          <a:xfrm>
            <a:off x="2130500" y="1446365"/>
            <a:ext cx="3861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ADMM General Form: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16D3D73-F697-70EF-E72C-E9D1AEB58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500" y="1877759"/>
            <a:ext cx="3861165" cy="84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42631-FF7D-99C7-7A04-B52CACCAD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500" y="3491021"/>
            <a:ext cx="3511731" cy="851575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895C95AB-023C-4AAC-B250-8BE6C78993FD}"/>
              </a:ext>
            </a:extLst>
          </p:cNvPr>
          <p:cNvSpPr/>
          <p:nvPr/>
        </p:nvSpPr>
        <p:spPr>
          <a:xfrm rot="16200000">
            <a:off x="3807524" y="1367205"/>
            <a:ext cx="365760" cy="3511732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C229FD0-D172-F4CA-3112-7E9EA711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82" y="5590011"/>
            <a:ext cx="4391255" cy="68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7B24E732-6D2E-DEE3-6A3B-92FF992A1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0" b="46222"/>
          <a:stretch/>
        </p:blipFill>
        <p:spPr bwMode="auto">
          <a:xfrm>
            <a:off x="6562471" y="3570385"/>
            <a:ext cx="3813271" cy="46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2E8B305D-966C-29FB-4DAE-BA0683B84186}"/>
              </a:ext>
            </a:extLst>
          </p:cNvPr>
          <p:cNvSpPr/>
          <p:nvPr/>
        </p:nvSpPr>
        <p:spPr>
          <a:xfrm rot="16200000">
            <a:off x="5963918" y="1853731"/>
            <a:ext cx="365760" cy="5835647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212483-3671-DF08-2291-D92C29EC9412}"/>
              </a:ext>
            </a:extLst>
          </p:cNvPr>
          <p:cNvSpPr txBox="1"/>
          <p:nvPr/>
        </p:nvSpPr>
        <p:spPr>
          <a:xfrm>
            <a:off x="4025160" y="5128346"/>
            <a:ext cx="498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ADMM LASSO Problem: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33E39D5A-F374-7908-33EC-CCF9305CEB74}"/>
              </a:ext>
            </a:extLst>
          </p:cNvPr>
          <p:cNvSpPr/>
          <p:nvPr/>
        </p:nvSpPr>
        <p:spPr>
          <a:xfrm rot="16200000">
            <a:off x="8346095" y="1375369"/>
            <a:ext cx="365760" cy="3511732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48890AB-83F1-BBBD-A7D3-FC903A50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2475" cy="633413"/>
          </a:xfrm>
        </p:spPr>
        <p:txBody>
          <a:bodyPr>
            <a:normAutofit fontScale="90000"/>
          </a:bodyPr>
          <a:lstStyle/>
          <a:p>
            <a:r>
              <a:rPr lang="en-US"/>
              <a:t>ADMM Applied to LASSO Regression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DF54F9-4328-BCC8-34FC-EBDFE864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Distributed Optimization ADMM, Swapnil &amp; Brian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CD5551-5835-4118-6E5D-27AAAE30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4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04BF-39D3-5CBB-9F12-F5A5266A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ADMM Lasso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AD3BA-CBAB-5738-986E-1E9FEEF2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95" y="2475831"/>
            <a:ext cx="7359711" cy="456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7D911-9931-9903-70E8-6254EBDF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59" y="3477523"/>
            <a:ext cx="5228554" cy="1441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02EB08-5E77-D611-E29C-02DF22CD0F9B}"/>
              </a:ext>
            </a:extLst>
          </p:cNvPr>
          <p:cNvSpPr txBox="1"/>
          <p:nvPr/>
        </p:nvSpPr>
        <p:spPr>
          <a:xfrm>
            <a:off x="567265" y="2475831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Augmented Lagrangian: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36CD594-0B67-DA84-69A5-56B024AF3EB7}"/>
              </a:ext>
            </a:extLst>
          </p:cNvPr>
          <p:cNvSpPr/>
          <p:nvPr/>
        </p:nvSpPr>
        <p:spPr>
          <a:xfrm>
            <a:off x="2573084" y="3378770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FA6CC-8E78-AE47-C730-DC92AE17A5BC}"/>
              </a:ext>
            </a:extLst>
          </p:cNvPr>
          <p:cNvSpPr txBox="1"/>
          <p:nvPr/>
        </p:nvSpPr>
        <p:spPr>
          <a:xfrm>
            <a:off x="567265" y="3825494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ADMM Algorithm Applied to LASSO: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148CCDDF-AF5C-7552-B01A-8A13A509B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0" b="46222"/>
          <a:stretch/>
        </p:blipFill>
        <p:spPr bwMode="auto">
          <a:xfrm>
            <a:off x="3723002" y="1790220"/>
            <a:ext cx="3003514" cy="3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ADF374-3904-3F24-1539-76DAC145AFE2}"/>
              </a:ext>
            </a:extLst>
          </p:cNvPr>
          <p:cNvSpPr txBox="1"/>
          <p:nvPr/>
        </p:nvSpPr>
        <p:spPr>
          <a:xfrm>
            <a:off x="567265" y="1785305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Obj. Function:   f(x) + g(z) =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2EA05-BCEE-5014-0227-A877AE4E1C61}"/>
              </a:ext>
            </a:extLst>
          </p:cNvPr>
          <p:cNvSpPr txBox="1"/>
          <p:nvPr/>
        </p:nvSpPr>
        <p:spPr>
          <a:xfrm>
            <a:off x="3101459" y="2922314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I, B = -I, c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AC733-981E-1BC7-5148-3DDA618DA79F}"/>
              </a:ext>
            </a:extLst>
          </p:cNvPr>
          <p:cNvSpPr txBox="1"/>
          <p:nvPr/>
        </p:nvSpPr>
        <p:spPr>
          <a:xfrm>
            <a:off x="8155816" y="4013370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Soft thresholding operator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7C84D-A3A8-0B3E-C56E-263F6199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5D72B-D5B3-30C3-2579-FFD03A2B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D2B6D-2FA6-9C1B-C3CD-C9FC197D8354}"/>
              </a:ext>
            </a:extLst>
          </p:cNvPr>
          <p:cNvSpPr txBox="1"/>
          <p:nvPr/>
        </p:nvSpPr>
        <p:spPr>
          <a:xfrm>
            <a:off x="550008" y="5469859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Primal and Dual Residuals: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01B0742-B9E1-0F4C-BE0D-B934862553AB}"/>
              </a:ext>
            </a:extLst>
          </p:cNvPr>
          <p:cNvSpPr/>
          <p:nvPr/>
        </p:nvSpPr>
        <p:spPr>
          <a:xfrm>
            <a:off x="2594992" y="5229700"/>
            <a:ext cx="365760" cy="112665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CA548-C67D-1A83-4152-6FB839267336}"/>
                  </a:ext>
                </a:extLst>
              </p:cNvPr>
              <p:cNvSpPr txBox="1"/>
              <p:nvPr/>
            </p:nvSpPr>
            <p:spPr>
              <a:xfrm>
                <a:off x="2938844" y="5138524"/>
                <a:ext cx="2645797" cy="405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5CA548-C67D-1A83-4152-6FB839267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844" y="5138524"/>
                <a:ext cx="2645797" cy="405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DBB597-DEC5-1E7D-C22B-ADDBCA0B3035}"/>
                  </a:ext>
                </a:extLst>
              </p:cNvPr>
              <p:cNvSpPr txBox="1"/>
              <p:nvPr/>
            </p:nvSpPr>
            <p:spPr>
              <a:xfrm>
                <a:off x="1301869" y="5812247"/>
                <a:ext cx="6094674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DDBB597-DEC5-1E7D-C22B-ADDBCA0B3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869" y="5812247"/>
                <a:ext cx="6094674" cy="439736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07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AEFB-60AF-37E1-FD55-17763A97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Simulation: ADMM Lasso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582DD-181A-10C5-0437-528CF07D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82" y="1806029"/>
            <a:ext cx="4583067" cy="4686846"/>
          </a:xfrm>
        </p:spPr>
        <p:txBody>
          <a:bodyPr>
            <a:normAutofit/>
          </a:bodyPr>
          <a:lstStyle/>
          <a:p>
            <a:r>
              <a:rPr lang="en-US" dirty="0"/>
              <a:t>Most simple case</a:t>
            </a:r>
          </a:p>
          <a:p>
            <a:pPr lvl="1"/>
            <a:r>
              <a:rPr lang="en-US" dirty="0"/>
              <a:t>Single node, no distribution</a:t>
            </a:r>
          </a:p>
          <a:p>
            <a:pPr lvl="1"/>
            <a:r>
              <a:rPr lang="en-US" dirty="0"/>
              <a:t>A = 1200x1200 matrix </a:t>
            </a:r>
          </a:p>
          <a:p>
            <a:pPr lvl="2"/>
            <a:r>
              <a:rPr lang="en-US" dirty="0"/>
              <a:t>Dense: All elements generated with normal distribution</a:t>
            </a:r>
          </a:p>
          <a:p>
            <a:r>
              <a:rPr lang="en-US" dirty="0"/>
              <a:t>Slow convergence</a:t>
            </a:r>
          </a:p>
          <a:p>
            <a:pPr lvl="1"/>
            <a:r>
              <a:rPr lang="en-US" dirty="0"/>
              <a:t>But fast enough for many practical applications</a:t>
            </a:r>
          </a:p>
          <a:p>
            <a:pPr lvl="1"/>
            <a:r>
              <a:rPr lang="en-US" dirty="0"/>
              <a:t>Can vary with properties of the input matrix (tallness, wideness, sparsity,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2DB95-D0AD-3723-4BCC-25E7729D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275" y="2002879"/>
            <a:ext cx="6743700" cy="3743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FF2F3-EBDB-C6D9-4276-4B5B68BF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E088-95B3-B67C-B1C4-370C9563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50C-BECD-9378-D6EE-33E16690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ADMM Lasso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D7743-4B70-43F1-5830-E4A7E0E5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74" y="2204201"/>
            <a:ext cx="7498203" cy="5519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9B3CD-AB0B-E8F6-B973-F7E44E4F0A2A}"/>
              </a:ext>
            </a:extLst>
          </p:cNvPr>
          <p:cNvSpPr txBox="1"/>
          <p:nvPr/>
        </p:nvSpPr>
        <p:spPr>
          <a:xfrm>
            <a:off x="585553" y="2295523"/>
            <a:ext cx="314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Dist. Augmented </a:t>
            </a:r>
            <a:r>
              <a:rPr lang="en-US" dirty="0" err="1"/>
              <a:t>Lagrangian</a:t>
            </a:r>
            <a:r>
              <a:rPr lang="en-US" dirty="0"/>
              <a:t>: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8D8E6D9-9630-35EE-1DEB-91FEFB5D6CF1}"/>
              </a:ext>
            </a:extLst>
          </p:cNvPr>
          <p:cNvSpPr/>
          <p:nvPr/>
        </p:nvSpPr>
        <p:spPr>
          <a:xfrm>
            <a:off x="3072154" y="3017493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5C25F-110B-6B98-1336-196E7D023098}"/>
              </a:ext>
            </a:extLst>
          </p:cNvPr>
          <p:cNvSpPr txBox="1"/>
          <p:nvPr/>
        </p:nvSpPr>
        <p:spPr>
          <a:xfrm>
            <a:off x="700576" y="3457686"/>
            <a:ext cx="20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ADMM Applied to LASSO: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824F6-38E9-9BE5-C23A-66D5B2C4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774" y="3521685"/>
            <a:ext cx="3876181" cy="1052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19CA6-CD1D-992B-E56B-81C6BE48D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774" y="3026356"/>
            <a:ext cx="5819924" cy="545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6BF6BA-EA1B-3AA1-6837-813C6D1D0086}"/>
              </a:ext>
            </a:extLst>
          </p:cNvPr>
          <p:cNvSpPr txBox="1"/>
          <p:nvPr/>
        </p:nvSpPr>
        <p:spPr>
          <a:xfrm>
            <a:off x="7464889" y="3602717"/>
            <a:ext cx="36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soft threshold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x_avg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u_avg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35FD056-EFCC-EB66-0400-61D7832D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28020B8-CB2C-1C07-7677-ED180B26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EA034-502F-5C5B-B96E-665CC66BBF34}"/>
              </a:ext>
            </a:extLst>
          </p:cNvPr>
          <p:cNvSpPr txBox="1"/>
          <p:nvPr/>
        </p:nvSpPr>
        <p:spPr>
          <a:xfrm>
            <a:off x="838200" y="5155046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Primal and Dual Residuals: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C0E02022-4B76-B4A8-DB72-C838551E512D}"/>
              </a:ext>
            </a:extLst>
          </p:cNvPr>
          <p:cNvSpPr/>
          <p:nvPr/>
        </p:nvSpPr>
        <p:spPr>
          <a:xfrm>
            <a:off x="3072154" y="4975994"/>
            <a:ext cx="365760" cy="112665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D8A0233-73C3-6832-1A51-329B7649E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865" y="1462811"/>
            <a:ext cx="3377880" cy="5470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782B12-79BC-7D81-10C1-789F430B5295}"/>
              </a:ext>
            </a:extLst>
          </p:cNvPr>
          <p:cNvSpPr txBox="1"/>
          <p:nvPr/>
        </p:nvSpPr>
        <p:spPr>
          <a:xfrm>
            <a:off x="585553" y="1597176"/>
            <a:ext cx="3450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Lasso Obj. Function: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09549-E1C6-86D5-515A-5205692DFD1C}"/>
                  </a:ext>
                </a:extLst>
              </p:cNvPr>
              <p:cNvSpPr txBox="1"/>
              <p:nvPr/>
            </p:nvSpPr>
            <p:spPr>
              <a:xfrm>
                <a:off x="1746727" y="4834253"/>
                <a:ext cx="6094674" cy="424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09549-E1C6-86D5-515A-5205692DF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27" y="4834253"/>
                <a:ext cx="6094674" cy="424860"/>
              </a:xfrm>
              <a:prstGeom prst="rect">
                <a:avLst/>
              </a:prstGeom>
              <a:blipFill>
                <a:blip r:embed="rId6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F1982D-950E-C8B9-1EB4-A6ACECF531AA}"/>
                  </a:ext>
                </a:extLst>
              </p:cNvPr>
              <p:cNvSpPr txBox="1"/>
              <p:nvPr/>
            </p:nvSpPr>
            <p:spPr>
              <a:xfrm>
                <a:off x="1746727" y="5624820"/>
                <a:ext cx="6094674" cy="441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F1982D-950E-C8B9-1EB4-A6ACECF53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727" y="5624820"/>
                <a:ext cx="6094674" cy="441339"/>
              </a:xfrm>
              <a:prstGeom prst="rect">
                <a:avLst/>
              </a:prstGeom>
              <a:blipFill>
                <a:blip r:embed="rId7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09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42AB-01DD-A7F5-57F8-B52AF226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Passing Interface (MPI)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878EE0-FA82-90B0-3938-C9A3E231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72" y="1690688"/>
            <a:ext cx="4417910" cy="431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92C9A9-B805-58CD-FE1B-A3D25983BA95}"/>
              </a:ext>
            </a:extLst>
          </p:cNvPr>
          <p:cNvSpPr txBox="1"/>
          <p:nvPr/>
        </p:nvSpPr>
        <p:spPr>
          <a:xfrm>
            <a:off x="655320" y="2489656"/>
            <a:ext cx="44692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Before the algorithm starts, the root node broadcasts partitions of the input matrix A and vector b to each of the worker nodes.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Here, the input matrix is split among examples.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303F3-B12C-6889-8548-D90E48DB00BA}"/>
              </a:ext>
            </a:extLst>
          </p:cNvPr>
          <p:cNvSpPr txBox="1"/>
          <p:nvPr/>
        </p:nvSpPr>
        <p:spPr>
          <a:xfrm>
            <a:off x="6848474" y="6004238"/>
            <a:ext cx="326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Comm.Scatter</a:t>
            </a:r>
            <a:r>
              <a:rPr lang="en-US" dirty="0"/>
              <a:t>(A, </a:t>
            </a:r>
            <a:r>
              <a:rPr lang="en-US" dirty="0" err="1"/>
              <a:t>local_A</a:t>
            </a:r>
            <a:r>
              <a:rPr lang="en-US" dirty="0"/>
              <a:t>)</a:t>
            </a:r>
          </a:p>
          <a:p>
            <a:r>
              <a:rPr lang="en-US" dirty="0" err="1"/>
              <a:t>Comm.Scatter</a:t>
            </a:r>
            <a:r>
              <a:rPr lang="en-US" dirty="0"/>
              <a:t>(b, </a:t>
            </a:r>
            <a:r>
              <a:rPr lang="en-US" dirty="0" err="1"/>
              <a:t>local_b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7EA41-3443-F814-4E27-2E8FDF19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12746-DDB3-6303-A9CE-3BA551D1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66C5-B760-CA24-FF56-6039C4F7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62200" cy="1244219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6A7FE-0FD3-4458-53A2-6B1DF9898551}"/>
              </a:ext>
            </a:extLst>
          </p:cNvPr>
          <p:cNvSpPr txBox="1"/>
          <p:nvPr/>
        </p:nvSpPr>
        <p:spPr>
          <a:xfrm>
            <a:off x="932687" y="2130552"/>
            <a:ext cx="97921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Alternating direction method of multipliers (ADMM): Why it is powerful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Background: Dual Ascent and Method of Multipliers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Consensus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ADMM applied to LASSO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Distributed ADMM using MPI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90C09-5FF2-8536-78B9-E2A5CB42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21400-502A-44E2-A873-664A9728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</p:spTree>
    <p:extLst>
      <p:ext uri="{BB962C8B-B14F-4D97-AF65-F5344CB8AC3E}">
        <p14:creationId xmlns:p14="http://schemas.microsoft.com/office/powerpoint/2010/main" val="3350174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282E-D633-64FA-755D-A0718223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20384" cy="1325563"/>
          </a:xfrm>
        </p:spPr>
        <p:txBody>
          <a:bodyPr/>
          <a:lstStyle/>
          <a:p>
            <a:r>
              <a:rPr lang="en-US" dirty="0"/>
              <a:t>Global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C5A0-485E-A715-A81F-93A2C3771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787525"/>
            <a:ext cx="3533775" cy="4351338"/>
          </a:xfrm>
        </p:spPr>
        <p:txBody>
          <a:bodyPr/>
          <a:lstStyle/>
          <a:p>
            <a:r>
              <a:rPr lang="en-US" dirty="0"/>
              <a:t>The worker nodes have their local partitions of the dataset and work on their own local x-min and y-min steps.</a:t>
            </a:r>
          </a:p>
          <a:p>
            <a:r>
              <a:rPr lang="en-US" dirty="0"/>
              <a:t>The z-min step acts as the global consensus step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9BECF2-C293-EF5A-9900-CAD93BD8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690688"/>
            <a:ext cx="62960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5BD221E-364C-4FEB-610F-6A8EE4468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3138488"/>
            <a:ext cx="62007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B525036-6772-3FB1-121B-721B238FD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4586288"/>
            <a:ext cx="2876550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478D5-A6BD-6492-C6F1-BBE593A3A10E}"/>
              </a:ext>
            </a:extLst>
          </p:cNvPr>
          <p:cNvSpPr txBox="1"/>
          <p:nvPr/>
        </p:nvSpPr>
        <p:spPr>
          <a:xfrm>
            <a:off x="4562476" y="1939021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X-min step: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4BD68-4BC9-661E-2576-05B810A6CE34}"/>
              </a:ext>
            </a:extLst>
          </p:cNvPr>
          <p:cNvSpPr txBox="1"/>
          <p:nvPr/>
        </p:nvSpPr>
        <p:spPr>
          <a:xfrm>
            <a:off x="4562476" y="3491597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Z-min step: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B5625-FBF5-2A91-8E19-B6B7F72A684B}"/>
              </a:ext>
            </a:extLst>
          </p:cNvPr>
          <p:cNvSpPr txBox="1"/>
          <p:nvPr/>
        </p:nvSpPr>
        <p:spPr>
          <a:xfrm>
            <a:off x="4562476" y="4934634"/>
            <a:ext cx="105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Y-update step: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2216C-FE2E-FB41-42E2-1F796BB4B7F8}"/>
              </a:ext>
            </a:extLst>
          </p:cNvPr>
          <p:cNvSpPr txBox="1"/>
          <p:nvPr/>
        </p:nvSpPr>
        <p:spPr>
          <a:xfrm>
            <a:off x="3948114" y="5800058"/>
            <a:ext cx="275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stopping criterion.</a:t>
            </a:r>
          </a:p>
          <a:p>
            <a:r>
              <a:rPr lang="en-US" dirty="0"/>
              <a:t>Loop if criterion not met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3DD65B-A7AE-FF94-51DB-A68AAC171E89}"/>
              </a:ext>
            </a:extLst>
          </p:cNvPr>
          <p:cNvCxnSpPr>
            <a:cxnSpLocks/>
          </p:cNvCxnSpPr>
          <p:nvPr/>
        </p:nvCxnSpPr>
        <p:spPr>
          <a:xfrm>
            <a:off x="4295775" y="1799748"/>
            <a:ext cx="0" cy="100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601A1C3C-5071-738F-DD7F-B6FC257D9E5D}"/>
              </a:ext>
            </a:extLst>
          </p:cNvPr>
          <p:cNvSpPr/>
          <p:nvPr/>
        </p:nvSpPr>
        <p:spPr>
          <a:xfrm rot="10800000">
            <a:off x="8505825" y="1939021"/>
            <a:ext cx="182880" cy="940654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6498812-FD9B-A669-96BE-CECECBE36763}"/>
              </a:ext>
            </a:extLst>
          </p:cNvPr>
          <p:cNvSpPr/>
          <p:nvPr/>
        </p:nvSpPr>
        <p:spPr>
          <a:xfrm rot="10800000">
            <a:off x="8501062" y="3344435"/>
            <a:ext cx="182880" cy="940654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ACA42D-3247-E856-4B8A-266085B0F8B6}"/>
              </a:ext>
            </a:extLst>
          </p:cNvPr>
          <p:cNvCxnSpPr>
            <a:cxnSpLocks/>
          </p:cNvCxnSpPr>
          <p:nvPr/>
        </p:nvCxnSpPr>
        <p:spPr>
          <a:xfrm>
            <a:off x="4295775" y="3280201"/>
            <a:ext cx="0" cy="100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CCBD82-B54D-C7C2-5613-2F3FB628615B}"/>
              </a:ext>
            </a:extLst>
          </p:cNvPr>
          <p:cNvCxnSpPr>
            <a:cxnSpLocks/>
          </p:cNvCxnSpPr>
          <p:nvPr/>
        </p:nvCxnSpPr>
        <p:spPr>
          <a:xfrm>
            <a:off x="4295775" y="4755355"/>
            <a:ext cx="0" cy="10048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60229E-E7C4-1085-BE9B-02C56950A2C8}"/>
              </a:ext>
            </a:extLst>
          </p:cNvPr>
          <p:cNvSpPr txBox="1"/>
          <p:nvPr/>
        </p:nvSpPr>
        <p:spPr>
          <a:xfrm>
            <a:off x="9067798" y="1321356"/>
            <a:ext cx="326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Comm.Gather</a:t>
            </a:r>
            <a:r>
              <a:rPr lang="en-US" dirty="0"/>
              <a:t>(</a:t>
            </a:r>
            <a:r>
              <a:rPr lang="en-US" dirty="0" err="1"/>
              <a:t>all_x</a:t>
            </a:r>
            <a:r>
              <a:rPr lang="en-US" dirty="0"/>
              <a:t>, </a:t>
            </a:r>
            <a:r>
              <a:rPr lang="en-US" dirty="0" err="1"/>
              <a:t>local_x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334CC-6B31-FBF3-BA97-456CA6531E0F}"/>
              </a:ext>
            </a:extLst>
          </p:cNvPr>
          <p:cNvSpPr txBox="1"/>
          <p:nvPr/>
        </p:nvSpPr>
        <p:spPr>
          <a:xfrm>
            <a:off x="8924924" y="4510772"/>
            <a:ext cx="3267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Comm.Broadcast</a:t>
            </a:r>
            <a:r>
              <a:rPr lang="en-US" dirty="0"/>
              <a:t>(z, </a:t>
            </a:r>
            <a:r>
              <a:rPr lang="en-US" dirty="0" err="1"/>
              <a:t>global_z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D4C0B-A8E0-4402-3968-E45B5BAA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BAB73-29B6-4AE3-3205-D7729A56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47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3870-9E7F-0E3D-3AEC-E8A6ACF8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761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Single Node Simulation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1503A-6F9F-1B61-F8FF-13174491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76" y="0"/>
            <a:ext cx="6669024" cy="66690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A7B3B3-28BF-DFFF-EA67-F9839162D9C5}"/>
              </a:ext>
            </a:extLst>
          </p:cNvPr>
          <p:cNvSpPr txBox="1"/>
          <p:nvPr/>
        </p:nvSpPr>
        <p:spPr>
          <a:xfrm>
            <a:off x="838200" y="2180350"/>
            <a:ext cx="4819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running distributed test, run a single node test as validation.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LASSO Regression Single Node Test: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 A = 2000x4000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Wide, Dense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Dataset splitting strategy: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Split across examples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Each node receives a horizontal partition of dataset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79300-6AF5-2555-216A-176D9A26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E1D43-3351-921A-CC6F-E9FE4D88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50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B2CF-366B-0923-682A-F7183B38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553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Distributed Simulation Node 0 and 1 Result</a:t>
            </a:r>
          </a:p>
        </p:txBody>
      </p:sp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1D2C3185-EF7B-DC6F-E9BE-B486BD35D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5486400" cy="5486400"/>
          </a:xfrm>
          <a:prstGeom prst="rect">
            <a:avLst/>
          </a:prstGeom>
        </p:spPr>
      </p:pic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E8312717-6DBA-3376-ACE4-61139B8B3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2" y="1371600"/>
            <a:ext cx="5486400" cy="54864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A36B1E-17FC-338E-E0AF-78B77D51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A91629-2619-9B14-3A7F-28567B13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B2CF-366B-0923-682A-F7183B38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553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Distributed Simulation Node 2 and 3 Result</a:t>
            </a:r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4373A3E7-26D0-FBC4-2972-C45E692C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456"/>
            <a:ext cx="5495544" cy="5495544"/>
          </a:xfrm>
          <a:prstGeom prst="rect">
            <a:avLst/>
          </a:prstGeom>
        </p:spPr>
      </p:pic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36639126-8C2C-585E-52F7-EC09299BC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456" y="1362456"/>
            <a:ext cx="5495544" cy="549554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F5A9C-5A2F-C8F5-8275-E459C15D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C4F29-797B-33B2-356A-53E25AA2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A8E4-2959-76BF-8523-D55AEC06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4 and 5 Result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337A53EA-AE80-9ED6-5020-396101C3B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6736"/>
            <a:ext cx="5541264" cy="5541264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342B0934-5C88-FF10-40B5-161A98D12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36" y="1316736"/>
            <a:ext cx="5541264" cy="554126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E6FC9-8239-F8EC-BA34-2495DC4F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0DAF-80B2-3307-8C60-C631E23B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02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5667-D169-0B41-77D8-8604E6C4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6 and 7 Result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D93E628-1113-0BF8-714E-C536F8941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9304"/>
            <a:ext cx="5568696" cy="5568696"/>
          </a:xfrm>
          <a:prstGeom prst="rect">
            <a:avLst/>
          </a:prstGeom>
        </p:spPr>
      </p:pic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873439CB-2034-0DD5-D75D-A7C13E3B1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304" y="1289304"/>
            <a:ext cx="5568696" cy="556869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21BFDA9-E796-CBDB-92E7-A3BD9ECCB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ADE99D1-DC23-59C0-8591-35EF86BA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3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AD0E-4806-FD9B-C90C-BA8E8E0A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8 and 9 Result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FFD43751-05B8-344D-8306-F1988D6CF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8072"/>
            <a:ext cx="5519928" cy="5519928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5FF2AC53-B1A4-6539-33FB-20BBABF08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74" y="1338072"/>
            <a:ext cx="5519928" cy="551992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85997-3809-7093-2EF5-73F74242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C7168-054C-7BD2-25E6-0906FC79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8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4BBB-E16B-2FBA-100F-629C56F9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C1CF-73BD-410C-A5B4-10CA2BB6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 different input matrices A</a:t>
            </a:r>
          </a:p>
          <a:p>
            <a:pPr lvl="1"/>
            <a:r>
              <a:rPr lang="en-US" dirty="0"/>
              <a:t>Dense vs Sparse matrices</a:t>
            </a:r>
          </a:p>
          <a:p>
            <a:pPr lvl="2"/>
            <a:r>
              <a:rPr lang="en-US" dirty="0"/>
              <a:t>We only experimented with dense matrices</a:t>
            </a:r>
          </a:p>
          <a:p>
            <a:pPr lvl="1"/>
            <a:r>
              <a:rPr lang="en-US" dirty="0"/>
              <a:t>Tall matrix vs wide matrix</a:t>
            </a:r>
          </a:p>
          <a:p>
            <a:pPr lvl="2"/>
            <a:r>
              <a:rPr lang="en-US" dirty="0"/>
              <a:t>ADMM seems to converge with higher precision on tall and square matrices (residual ~10e-12), but with low precision on wide matrices (residual ~10e-3)</a:t>
            </a:r>
          </a:p>
          <a:p>
            <a:pPr lvl="1"/>
            <a:r>
              <a:rPr lang="en-US" dirty="0"/>
              <a:t>Very large matrices e.g. (400000x1000)</a:t>
            </a:r>
          </a:p>
          <a:p>
            <a:pPr lvl="2"/>
            <a:r>
              <a:rPr lang="en-US" dirty="0"/>
              <a:t>Large enough that the entire dataset does not fit into fast memory on a single node</a:t>
            </a:r>
          </a:p>
          <a:p>
            <a:pPr lvl="2"/>
            <a:r>
              <a:rPr lang="en-US" dirty="0"/>
              <a:t>Large enough that the performance boost of distribution outweighs the MPI data transfer overhead</a:t>
            </a:r>
          </a:p>
          <a:p>
            <a:r>
              <a:rPr lang="en-US" dirty="0"/>
              <a:t>Faster matrix inversion methods</a:t>
            </a:r>
          </a:p>
          <a:p>
            <a:pPr lvl="1"/>
            <a:r>
              <a:rPr lang="en-US" dirty="0"/>
              <a:t>Cholesky Factorization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0EB3E-7C8D-383A-478A-0118343A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0C60B1-B839-A414-111D-610FEFE2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19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06AB-7FF4-D7D2-B3B6-C08C25F4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BACKUP</a:t>
            </a:r>
            <a:r>
              <a:rPr lang="en-US" dirty="0">
                <a:solidFill>
                  <a:srgbClr val="FF0000"/>
                </a:solidFill>
              </a:rPr>
              <a:t>: Dual Problem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FE1A1-FEB8-9C8B-5241-3BE30B60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16F93-E292-47D4-1AEF-8B1E0439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A7FDE-8583-1B0C-369E-0C0D585C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75416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03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04BF-39D3-5CBB-9F12-F5A5266A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BACKUP</a:t>
            </a:r>
            <a:r>
              <a:rPr lang="en-US" dirty="0">
                <a:solidFill>
                  <a:srgbClr val="FF0000"/>
                </a:solidFill>
              </a:rPr>
              <a:t>: ADMM Lasso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AD3BA-CBAB-5738-986E-1E9FEEF2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95" y="1600200"/>
            <a:ext cx="7359711" cy="456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4B6AF-0BBE-CA5E-C13C-C2EB387C9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459" y="2251484"/>
            <a:ext cx="7231261" cy="1539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17D911-9931-9903-70E8-6254EBDFD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459" y="4987222"/>
            <a:ext cx="5228554" cy="1441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02EB08-5E77-D611-E29C-02DF22CD0F9B}"/>
              </a:ext>
            </a:extLst>
          </p:cNvPr>
          <p:cNvSpPr txBox="1"/>
          <p:nvPr/>
        </p:nvSpPr>
        <p:spPr>
          <a:xfrm>
            <a:off x="567265" y="1600200"/>
            <a:ext cx="253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Augmented Lagrangian: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F6CF6-C9B4-45E4-7059-AAC54C1ADBCD}"/>
              </a:ext>
            </a:extLst>
          </p:cNvPr>
          <p:cNvSpPr txBox="1"/>
          <p:nvPr/>
        </p:nvSpPr>
        <p:spPr>
          <a:xfrm>
            <a:off x="567265" y="2652042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ADMM Algorithm General Form: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DF93CDA-07FA-4520-2937-95C819A71CB3}"/>
              </a:ext>
            </a:extLst>
          </p:cNvPr>
          <p:cNvSpPr/>
          <p:nvPr/>
        </p:nvSpPr>
        <p:spPr>
          <a:xfrm>
            <a:off x="2573084" y="2251484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36CD594-0B67-DA84-69A5-56B024AF3EB7}"/>
              </a:ext>
            </a:extLst>
          </p:cNvPr>
          <p:cNvSpPr/>
          <p:nvPr/>
        </p:nvSpPr>
        <p:spPr>
          <a:xfrm>
            <a:off x="2573084" y="4888469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FA6CC-8E78-AE47-C730-DC92AE17A5BC}"/>
              </a:ext>
            </a:extLst>
          </p:cNvPr>
          <p:cNvSpPr txBox="1"/>
          <p:nvPr/>
        </p:nvSpPr>
        <p:spPr>
          <a:xfrm>
            <a:off x="567265" y="5335193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ADMM Algorithm Applied to LASSO: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7C1A99-9A48-84BC-53CB-770DD172E7F8}"/>
              </a:ext>
            </a:extLst>
          </p:cNvPr>
          <p:cNvCxnSpPr>
            <a:cxnSpLocks/>
          </p:cNvCxnSpPr>
          <p:nvPr/>
        </p:nvCxnSpPr>
        <p:spPr>
          <a:xfrm>
            <a:off x="1528354" y="3526971"/>
            <a:ext cx="0" cy="1460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148CCDDF-AF5C-7552-B01A-8A13A509B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0" b="46222"/>
          <a:stretch/>
        </p:blipFill>
        <p:spPr bwMode="auto">
          <a:xfrm>
            <a:off x="6419512" y="4118338"/>
            <a:ext cx="3003514" cy="36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ADF374-3904-3F24-1539-76DAC145AFE2}"/>
              </a:ext>
            </a:extLst>
          </p:cNvPr>
          <p:cNvSpPr txBox="1"/>
          <p:nvPr/>
        </p:nvSpPr>
        <p:spPr>
          <a:xfrm>
            <a:off x="3263775" y="4113423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Lasso Obj. Function:   f(x) + g(z) =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2EA05-BCEE-5014-0227-A877AE4E1C61}"/>
              </a:ext>
            </a:extLst>
          </p:cNvPr>
          <p:cNvSpPr txBox="1"/>
          <p:nvPr/>
        </p:nvSpPr>
        <p:spPr>
          <a:xfrm>
            <a:off x="3263775" y="4482755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= B = I, c =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AC733-981E-1BC7-5148-3DDA618DA79F}"/>
              </a:ext>
            </a:extLst>
          </p:cNvPr>
          <p:cNvSpPr txBox="1"/>
          <p:nvPr/>
        </p:nvSpPr>
        <p:spPr>
          <a:xfrm>
            <a:off x="8155816" y="5523069"/>
            <a:ext cx="331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Soft thresholding operator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7C84D-A3A8-0B3E-C56E-263F6199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5D72B-D5B3-30C3-2579-FFD03A2B6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8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C31D-BDBE-4389-0330-136D9254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006475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Why ADMM is Powerful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CE98D-9C4D-520A-5091-C2E881F44BB0}"/>
              </a:ext>
            </a:extLst>
          </p:cNvPr>
          <p:cNvSpPr txBox="1"/>
          <p:nvPr/>
        </p:nvSpPr>
        <p:spPr>
          <a:xfrm>
            <a:off x="457200" y="2503906"/>
            <a:ext cx="118097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Modular structure</a:t>
            </a:r>
            <a:br>
              <a:rPr lang="en-US" sz="2800" dirty="0"/>
            </a:br>
            <a:r>
              <a:rPr lang="en-US" sz="2800" dirty="0"/>
              <a:t>Decomposition of a large-scale optimization across objective components</a:t>
            </a:r>
            <a:br>
              <a:rPr lang="en-US" sz="4000" dirty="0"/>
            </a:br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Good robustness of convergence</a:t>
            </a:r>
            <a:br>
              <a:rPr lang="en-US" sz="2800" dirty="0"/>
            </a:br>
            <a:r>
              <a:rPr lang="en-US" sz="2800" dirty="0"/>
              <a:t>Restrictive convergence conditions and faster convergence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1DA6-16C9-6B8B-4C13-AB74BA85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1FC3-34C7-3B0F-F41C-A42B18B8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</p:spTree>
    <p:extLst>
      <p:ext uri="{BB962C8B-B14F-4D97-AF65-F5344CB8AC3E}">
        <p14:creationId xmlns:p14="http://schemas.microsoft.com/office/powerpoint/2010/main" val="3148348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850C-BECD-9378-D6EE-33E16690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BACKUP</a:t>
            </a:r>
            <a:r>
              <a:rPr lang="en-US" dirty="0">
                <a:solidFill>
                  <a:srgbClr val="FF0000"/>
                </a:solidFill>
              </a:rPr>
              <a:t>: Distributed ADMM Lasso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4D7743-4B70-43F1-5830-E4A7E0E5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86" y="1367310"/>
            <a:ext cx="7498203" cy="551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4173-543B-CA13-2D93-53A98C769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363" y="2083325"/>
            <a:ext cx="6477000" cy="1876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49B3CD-AB0B-E8F6-B973-F7E44E4F0A2A}"/>
              </a:ext>
            </a:extLst>
          </p:cNvPr>
          <p:cNvSpPr txBox="1"/>
          <p:nvPr/>
        </p:nvSpPr>
        <p:spPr>
          <a:xfrm>
            <a:off x="567265" y="1458632"/>
            <a:ext cx="3149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Dist. Augmented Lagrangian: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D619B-0333-C429-EF6B-BF40E29BF14B}"/>
              </a:ext>
            </a:extLst>
          </p:cNvPr>
          <p:cNvSpPr txBox="1"/>
          <p:nvPr/>
        </p:nvSpPr>
        <p:spPr>
          <a:xfrm>
            <a:off x="567264" y="2652042"/>
            <a:ext cx="237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Dist. ADMM Algorithm General Form: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02A1E859-250E-6DF1-C3A3-F1C4766E7ED7}"/>
              </a:ext>
            </a:extLst>
          </p:cNvPr>
          <p:cNvSpPr/>
          <p:nvPr/>
        </p:nvSpPr>
        <p:spPr>
          <a:xfrm>
            <a:off x="2938843" y="2258015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F8D8E6D9-9630-35EE-1DEB-91FEFB5D6CF1}"/>
              </a:ext>
            </a:extLst>
          </p:cNvPr>
          <p:cNvSpPr/>
          <p:nvPr/>
        </p:nvSpPr>
        <p:spPr>
          <a:xfrm>
            <a:off x="2938843" y="4895000"/>
            <a:ext cx="365760" cy="1539780"/>
          </a:xfrm>
          <a:prstGeom prst="leftBrace">
            <a:avLst>
              <a:gd name="adj1" fmla="val 77778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25C25F-110B-6B98-1336-196E7D023098}"/>
              </a:ext>
            </a:extLst>
          </p:cNvPr>
          <p:cNvSpPr txBox="1"/>
          <p:nvPr/>
        </p:nvSpPr>
        <p:spPr>
          <a:xfrm>
            <a:off x="567265" y="5335193"/>
            <a:ext cx="19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ADMM Algorithm Applied to LASSO: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B6F5FB-15E4-4589-F69F-45552518A0D1}"/>
              </a:ext>
            </a:extLst>
          </p:cNvPr>
          <p:cNvCxnSpPr>
            <a:cxnSpLocks/>
          </p:cNvCxnSpPr>
          <p:nvPr/>
        </p:nvCxnSpPr>
        <p:spPr>
          <a:xfrm>
            <a:off x="1528354" y="3526971"/>
            <a:ext cx="0" cy="14602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28824F6-38E9-9BE5-C23A-66D5B2C46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463" y="5399192"/>
            <a:ext cx="3876181" cy="1052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119CA6-CD1D-992B-E56B-81C6BE48D5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463" y="4903863"/>
            <a:ext cx="5819924" cy="5452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76BF6BA-EA1B-3AA1-6837-813C6D1D0086}"/>
              </a:ext>
            </a:extLst>
          </p:cNvPr>
          <p:cNvSpPr txBox="1"/>
          <p:nvPr/>
        </p:nvSpPr>
        <p:spPr>
          <a:xfrm>
            <a:off x="8155816" y="5523069"/>
            <a:ext cx="364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 soft threshold of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x_avg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u_avg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35FD056-EFCC-EB66-0400-61D7832D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28020B8-CB2C-1C07-7677-ED180B26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3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4C45C-C854-AD8A-D1F7-24F78F72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77286" cy="1079627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Why ADMM is Powerful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0317F-96AE-F811-E3E0-23E18DDC4145}"/>
              </a:ext>
            </a:extLst>
          </p:cNvPr>
          <p:cNvSpPr txBox="1"/>
          <p:nvPr/>
        </p:nvSpPr>
        <p:spPr>
          <a:xfrm flipH="1">
            <a:off x="814957" y="2312426"/>
            <a:ext cx="45445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Decomposition of </a:t>
            </a:r>
            <a:r>
              <a:rPr lang="en-US" sz="2800" dirty="0">
                <a:solidFill>
                  <a:srgbClr val="FF0000"/>
                </a:solidFill>
              </a:rPr>
              <a:t>Dual Ascent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15A1-F887-6C61-F812-70A1756F87CF}"/>
              </a:ext>
            </a:extLst>
          </p:cNvPr>
          <p:cNvSpPr txBox="1"/>
          <p:nvPr/>
        </p:nvSpPr>
        <p:spPr>
          <a:xfrm flipH="1">
            <a:off x="570167" y="4022355"/>
            <a:ext cx="547725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Robustness of </a:t>
            </a:r>
            <a:r>
              <a:rPr lang="en-US" sz="2800" dirty="0">
                <a:solidFill>
                  <a:srgbClr val="FF0000"/>
                </a:solidFill>
              </a:rPr>
              <a:t>Method of Multipliers 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07EFE5A4-5898-BFB7-EA14-1AA5B7207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2243" y="3167390"/>
            <a:ext cx="606552" cy="606552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DE4A5ABF-C935-D890-5200-88759F166F4F}"/>
              </a:ext>
            </a:extLst>
          </p:cNvPr>
          <p:cNvSpPr/>
          <p:nvPr/>
        </p:nvSpPr>
        <p:spPr>
          <a:xfrm>
            <a:off x="6188623" y="2480235"/>
            <a:ext cx="1479044" cy="189753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87000-BAB0-1559-7876-146B555ECA6D}"/>
              </a:ext>
            </a:extLst>
          </p:cNvPr>
          <p:cNvSpPr txBox="1"/>
          <p:nvPr/>
        </p:nvSpPr>
        <p:spPr>
          <a:xfrm>
            <a:off x="7808867" y="3167390"/>
            <a:ext cx="429387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Robust Dual Decomposition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CBD0B1-56ED-1504-8F25-4189C279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4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C48E2CFF-6E75-B2A5-E967-A94F3941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9F664-1AE7-6AE7-9C60-DFB3482C2818}"/>
              </a:ext>
            </a:extLst>
          </p:cNvPr>
          <p:cNvSpPr txBox="1"/>
          <p:nvPr/>
        </p:nvSpPr>
        <p:spPr>
          <a:xfrm>
            <a:off x="1677725" y="5208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2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AB66-79AC-2474-3FE2-AA406DB5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42" y="95265"/>
            <a:ext cx="3334737" cy="120318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Dual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7A5FE-1942-2952-580B-84BE8E7D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D0186-4C8C-2E91-1D2F-EDE81813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97ED4-2176-F1B8-A162-BD2F0E1B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2" y="1156988"/>
            <a:ext cx="3591426" cy="13051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68E98C-4173-0D20-8DCB-E1A77FCE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479" y="2627608"/>
            <a:ext cx="5048955" cy="1009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C9696F-CB76-5F63-FADE-E574818EF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767" y="3315958"/>
            <a:ext cx="3153215" cy="876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8D156B-7388-6A49-B9FB-89F0A244A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395" y="5746363"/>
            <a:ext cx="3658111" cy="1133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77AAD3-F6FA-9516-46A5-CC9E6533B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1976" y="4362816"/>
            <a:ext cx="3324689" cy="13146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56585B-159C-3F39-447D-6E3B9D1C66B3}"/>
              </a:ext>
            </a:extLst>
          </p:cNvPr>
          <p:cNvSpPr txBox="1"/>
          <p:nvPr/>
        </p:nvSpPr>
        <p:spPr>
          <a:xfrm>
            <a:off x="977222" y="2792738"/>
            <a:ext cx="222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Lagrangian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A4BED-7321-A7FD-22C2-230BDC878FCE}"/>
              </a:ext>
            </a:extLst>
          </p:cNvPr>
          <p:cNvSpPr txBox="1"/>
          <p:nvPr/>
        </p:nvSpPr>
        <p:spPr>
          <a:xfrm>
            <a:off x="977222" y="3469804"/>
            <a:ext cx="2576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Dual Function 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B6DDE05-E027-A710-9297-79575C5F7D39}"/>
              </a:ext>
            </a:extLst>
          </p:cNvPr>
          <p:cNvSpPr/>
          <p:nvPr/>
        </p:nvSpPr>
        <p:spPr>
          <a:xfrm>
            <a:off x="5904478" y="4998547"/>
            <a:ext cx="890018" cy="1314633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054A7F-9335-93BA-BD19-63D5DDA7E66F}"/>
              </a:ext>
            </a:extLst>
          </p:cNvPr>
          <p:cNvSpPr txBox="1"/>
          <p:nvPr/>
        </p:nvSpPr>
        <p:spPr>
          <a:xfrm flipH="1">
            <a:off x="6926032" y="5362264"/>
            <a:ext cx="260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Strong</a:t>
            </a:r>
            <a:r>
              <a:rPr lang="en-US" sz="2800" dirty="0"/>
              <a:t> Duality  </a:t>
            </a:r>
          </a:p>
        </p:txBody>
      </p:sp>
    </p:spTree>
    <p:extLst>
      <p:ext uri="{BB962C8B-B14F-4D97-AF65-F5344CB8AC3E}">
        <p14:creationId xmlns:p14="http://schemas.microsoft.com/office/powerpoint/2010/main" val="16203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AB66-79AC-2474-3FE2-AA406DB5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42" y="95265"/>
            <a:ext cx="3334737" cy="120318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Dual Ascent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7A5FE-1942-2952-580B-84BE8E7D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D0186-4C8C-2E91-1D2F-EDE81813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97ED4-2176-F1B8-A162-BD2F0E1B4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75" y="1411430"/>
            <a:ext cx="3591426" cy="13051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E7575A6-D0D4-9EF3-2C0A-A9134EA2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02" y="3922376"/>
            <a:ext cx="4620270" cy="1705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10A09A-0101-3D48-5D56-EE4C753866D5}"/>
              </a:ext>
            </a:extLst>
          </p:cNvPr>
          <p:cNvSpPr txBox="1"/>
          <p:nvPr/>
        </p:nvSpPr>
        <p:spPr>
          <a:xfrm>
            <a:off x="517687" y="3033396"/>
            <a:ext cx="280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Variable Update</a:t>
            </a:r>
          </a:p>
        </p:txBody>
      </p:sp>
    </p:spTree>
    <p:extLst>
      <p:ext uri="{BB962C8B-B14F-4D97-AF65-F5344CB8AC3E}">
        <p14:creationId xmlns:p14="http://schemas.microsoft.com/office/powerpoint/2010/main" val="145935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A97D-FBC9-F1BD-B487-D4DA0965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218822"/>
            <a:ext cx="4794504" cy="104184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Dual Decomposition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3E5D5-F186-6739-5AB2-0DB3D83D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F690-D464-4804-C674-DF873DAF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B4673-570B-CAC1-7687-83AB8F86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01" y="1627563"/>
            <a:ext cx="7909631" cy="8286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F88B1C-7C15-376B-6E81-0E3D40C8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401" y="2303487"/>
            <a:ext cx="8159496" cy="13065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B3E445-E313-1510-4CAB-7680CBF16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847" y="3806212"/>
            <a:ext cx="5172797" cy="1781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E49C0A-76E5-4597-3296-4204ECFFDA7C}"/>
              </a:ext>
            </a:extLst>
          </p:cNvPr>
          <p:cNvSpPr txBox="1"/>
          <p:nvPr/>
        </p:nvSpPr>
        <p:spPr>
          <a:xfrm>
            <a:off x="658367" y="1780267"/>
            <a:ext cx="282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 is separable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657ECE-259C-F6A8-F88C-0D054DC451D9}"/>
                  </a:ext>
                </a:extLst>
              </p:cNvPr>
              <p:cNvSpPr txBox="1"/>
              <p:nvPr/>
            </p:nvSpPr>
            <p:spPr>
              <a:xfrm>
                <a:off x="590288" y="2608895"/>
                <a:ext cx="32451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 separable </a:t>
                </a:r>
                <a:r>
                  <a:rPr lang="en-US" sz="2800" dirty="0" err="1"/>
                  <a:t>wrt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657ECE-259C-F6A8-F88C-0D054DC45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88" y="2608895"/>
                <a:ext cx="3245119" cy="523220"/>
              </a:xfrm>
              <a:prstGeom prst="rect">
                <a:avLst/>
              </a:prstGeom>
              <a:blipFill>
                <a:blip r:embed="rId5"/>
                <a:stretch>
                  <a:fillRect l="-338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56B33793-547D-9AE7-1EC3-498A8E7CB41E}"/>
              </a:ext>
            </a:extLst>
          </p:cNvPr>
          <p:cNvSpPr/>
          <p:nvPr/>
        </p:nvSpPr>
        <p:spPr>
          <a:xfrm>
            <a:off x="8022770" y="4135108"/>
            <a:ext cx="485463" cy="1314633"/>
          </a:xfrm>
          <a:prstGeom prst="rightBrace">
            <a:avLst>
              <a:gd name="adj1" fmla="val 33258"/>
              <a:gd name="adj2" fmla="val 450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809E6F-D13F-5B6C-EEFA-81E906FFE0F1}"/>
                  </a:ext>
                </a:extLst>
              </p:cNvPr>
              <p:cNvSpPr txBox="1"/>
              <p:nvPr/>
            </p:nvSpPr>
            <p:spPr>
              <a:xfrm>
                <a:off x="8833104" y="4202641"/>
                <a:ext cx="2851037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updates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locally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updates </a:t>
                </a:r>
                <a:r>
                  <a:rPr lang="en-US" sz="2800" dirty="0">
                    <a:solidFill>
                      <a:srgbClr val="FF0000"/>
                    </a:solidFill>
                  </a:rPr>
                  <a:t>globally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809E6F-D13F-5B6C-EEFA-81E906FFE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104" y="4202641"/>
                <a:ext cx="2851037" cy="954107"/>
              </a:xfrm>
              <a:prstGeom prst="rect">
                <a:avLst/>
              </a:prstGeom>
              <a:blipFill>
                <a:blip r:embed="rId6"/>
                <a:stretch>
                  <a:fillRect t="-5031" r="-2766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1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1676-BD07-1F4D-B79C-179542EB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310261"/>
            <a:ext cx="5257800" cy="120764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Method of Multipliers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9C829-27FA-00EF-F5C4-28AC0EAE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A73EA0-3B19-D895-7BBB-AAD03791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4151D-C2CA-CC88-08D5-1EEAEAB7F14E}"/>
              </a:ext>
            </a:extLst>
          </p:cNvPr>
          <p:cNvSpPr txBox="1"/>
          <p:nvPr/>
        </p:nvSpPr>
        <p:spPr>
          <a:xfrm>
            <a:off x="335280" y="2148840"/>
            <a:ext cx="6696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robustness to solving dual problem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augmented Lagrangian</a:t>
            </a:r>
          </a:p>
          <a:p>
            <a:endParaRPr lang="en-US" sz="2800" dirty="0"/>
          </a:p>
          <a:p>
            <a:br>
              <a:rPr lang="en-US" sz="2800" dirty="0"/>
            </a:br>
            <a:r>
              <a:rPr lang="en-US" sz="2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EC39F-E4ED-443F-0A5C-BE80AC0C6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54" y="3561387"/>
            <a:ext cx="6576948" cy="9541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C1012E-73C5-6E70-C3B8-B20571D76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5010815"/>
            <a:ext cx="3477110" cy="11336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CF0FC93-9E9E-70A4-96BD-EEF24E74BEEF}"/>
              </a:ext>
            </a:extLst>
          </p:cNvPr>
          <p:cNvSpPr txBox="1"/>
          <p:nvPr/>
        </p:nvSpPr>
        <p:spPr>
          <a:xfrm>
            <a:off x="335280" y="5329813"/>
            <a:ext cx="2494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Dual Function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FA79A2-86CA-C234-8075-33F872E7827B}"/>
              </a:ext>
            </a:extLst>
          </p:cNvPr>
          <p:cNvSpPr/>
          <p:nvPr/>
        </p:nvSpPr>
        <p:spPr>
          <a:xfrm>
            <a:off x="6571786" y="5440414"/>
            <a:ext cx="740664" cy="4126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2B230C-1E5C-969E-5538-270B3541D73B}"/>
              </a:ext>
            </a:extLst>
          </p:cNvPr>
          <p:cNvSpPr txBox="1"/>
          <p:nvPr/>
        </p:nvSpPr>
        <p:spPr>
          <a:xfrm>
            <a:off x="7605966" y="5190341"/>
            <a:ext cx="3568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Differentiable under rather mild conditions</a:t>
            </a:r>
          </a:p>
        </p:txBody>
      </p:sp>
    </p:spTree>
    <p:extLst>
      <p:ext uri="{BB962C8B-B14F-4D97-AF65-F5344CB8AC3E}">
        <p14:creationId xmlns:p14="http://schemas.microsoft.com/office/powerpoint/2010/main" val="174386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57F-CDCA-96B6-5BEA-E5A7B942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72" y="392557"/>
            <a:ext cx="5443728" cy="128111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Method of Multipliers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33D9E-922F-C885-E6D9-B1DC6AC6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Distributed Optimization ADMM, Swapnil &amp; Brian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37AC4-3573-70BF-FC6F-0DDF1912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63CC2-98A2-4947-A8CF-819060AEE1F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412BCC-3889-AF16-596F-FFB00B536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366" y="2683374"/>
            <a:ext cx="6576948" cy="954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403AC-034D-5C7D-3B21-4F220ECCDF19}"/>
              </a:ext>
            </a:extLst>
          </p:cNvPr>
          <p:cNvSpPr txBox="1"/>
          <p:nvPr/>
        </p:nvSpPr>
        <p:spPr>
          <a:xfrm>
            <a:off x="557784" y="2016857"/>
            <a:ext cx="11552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Improvement of convergence comes with the cost of losing decomposability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9253C03-C202-4974-B881-B151743F4137}"/>
              </a:ext>
            </a:extLst>
          </p:cNvPr>
          <p:cNvSpPr/>
          <p:nvPr/>
        </p:nvSpPr>
        <p:spPr>
          <a:xfrm rot="5400000">
            <a:off x="8087305" y="3248740"/>
            <a:ext cx="570051" cy="1567085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B362F-8FA8-8097-898B-B60CB301195C}"/>
              </a:ext>
            </a:extLst>
          </p:cNvPr>
          <p:cNvSpPr txBox="1"/>
          <p:nvPr/>
        </p:nvSpPr>
        <p:spPr>
          <a:xfrm>
            <a:off x="6745815" y="4427084"/>
            <a:ext cx="4409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longer sparable even though f(x) separable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9C813-51C2-1A01-CA74-CAF378A367A8}"/>
              </a:ext>
            </a:extLst>
          </p:cNvPr>
          <p:cNvSpPr txBox="1"/>
          <p:nvPr/>
        </p:nvSpPr>
        <p:spPr>
          <a:xfrm>
            <a:off x="1036320" y="4427084"/>
            <a:ext cx="4409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ADMM </a:t>
            </a:r>
            <a:r>
              <a:rPr lang="en-US" sz="2800" dirty="0">
                <a:solidFill>
                  <a:srgbClr val="FF0000"/>
                </a:solidFill>
              </a:rPr>
              <a:t>hits this drawbacks </a:t>
            </a:r>
            <a:r>
              <a:rPr lang="en-US" sz="2800" dirty="0"/>
              <a:t>by introducing new variable and function 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C140860-A1F4-EF27-2502-64D63467576B}"/>
              </a:ext>
            </a:extLst>
          </p:cNvPr>
          <p:cNvSpPr/>
          <p:nvPr/>
        </p:nvSpPr>
        <p:spPr>
          <a:xfrm rot="10800000">
            <a:off x="5397417" y="4706962"/>
            <a:ext cx="956932" cy="41261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27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1166</Words>
  <Application>Microsoft Macintosh PowerPoint</Application>
  <PresentationFormat>Widescreen</PresentationFormat>
  <Paragraphs>210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Cambria Math</vt:lpstr>
      <vt:lpstr>Office Theme</vt:lpstr>
      <vt:lpstr>Distributed Optimization  Alternate Direction Method of Multipliers</vt:lpstr>
      <vt:lpstr>Outline</vt:lpstr>
      <vt:lpstr>Why ADMM is Powerful</vt:lpstr>
      <vt:lpstr>Why ADMM is Powerful</vt:lpstr>
      <vt:lpstr>Dual Problem</vt:lpstr>
      <vt:lpstr>Dual Ascent</vt:lpstr>
      <vt:lpstr>Dual Decomposition </vt:lpstr>
      <vt:lpstr>Method of Multipliers</vt:lpstr>
      <vt:lpstr>Method of Multipliers</vt:lpstr>
      <vt:lpstr>ADMM Method</vt:lpstr>
      <vt:lpstr>ADMM : Variable Update </vt:lpstr>
      <vt:lpstr>ADMM : Decomposability </vt:lpstr>
      <vt:lpstr>Consensus Problem with ADMM </vt:lpstr>
      <vt:lpstr>Intuition of ADMM Update</vt:lpstr>
      <vt:lpstr>ADMM Applied to LASSO Regression</vt:lpstr>
      <vt:lpstr>ADMM Lasso Algorithm</vt:lpstr>
      <vt:lpstr>Simulation: ADMM Lasso Experiment</vt:lpstr>
      <vt:lpstr>Distributed ADMM Lasso Algorithm</vt:lpstr>
      <vt:lpstr>Message Passing Interface (MPI)</vt:lpstr>
      <vt:lpstr>Global Consensus</vt:lpstr>
      <vt:lpstr>Single Node Simulation Result</vt:lpstr>
      <vt:lpstr>Distributed Simulation Node 0 and 1 Result</vt:lpstr>
      <vt:lpstr>Distributed Simulation Node 2 and 3 Result</vt:lpstr>
      <vt:lpstr>Node 4 and 5 Result</vt:lpstr>
      <vt:lpstr>Node 6 and 7 Result</vt:lpstr>
      <vt:lpstr>Node 8 and 9 Result</vt:lpstr>
      <vt:lpstr>Future Work</vt:lpstr>
      <vt:lpstr>BACKUP: Dual Problem</vt:lpstr>
      <vt:lpstr>BACKUP: ADMM Lasso Algorithm</vt:lpstr>
      <vt:lpstr>BACKUP: Distributed ADMM Lasso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Optimization  ADMM</dc:title>
  <dc:creator>Swapnil Saha</dc:creator>
  <cp:lastModifiedBy>Rifat Bin Rashid</cp:lastModifiedBy>
  <cp:revision>23</cp:revision>
  <dcterms:created xsi:type="dcterms:W3CDTF">2024-04-29T00:30:57Z</dcterms:created>
  <dcterms:modified xsi:type="dcterms:W3CDTF">2025-04-25T05:46:02Z</dcterms:modified>
</cp:coreProperties>
</file>