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1" r:id="rId3"/>
    <p:sldId id="280" r:id="rId4"/>
    <p:sldId id="277" r:id="rId5"/>
    <p:sldId id="272" r:id="rId6"/>
    <p:sldId id="276" r:id="rId7"/>
    <p:sldId id="285" r:id="rId8"/>
    <p:sldId id="283" r:id="rId9"/>
    <p:sldId id="278" r:id="rId10"/>
    <p:sldId id="257" r:id="rId11"/>
    <p:sldId id="258" r:id="rId12"/>
    <p:sldId id="259" r:id="rId13"/>
    <p:sldId id="282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593"/>
    <p:restoredTop sz="94694"/>
  </p:normalViewPr>
  <p:slideViewPr>
    <p:cSldViewPr snapToGrid="0" snapToObjects="1">
      <p:cViewPr>
        <p:scale>
          <a:sx n="111" d="100"/>
          <a:sy n="111" d="100"/>
        </p:scale>
        <p:origin x="1344" y="4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0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10/3/25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88989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ireless </a:t>
            </a:r>
            <a:r>
              <a:rPr lang="en-US" dirty="0"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hannel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0786" y="3551829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• Types</a:t>
            </a:r>
          </a:p>
          <a:p>
            <a:r>
              <a:rPr lang="en-US" dirty="0">
                <a:cs typeface="Times New Roman" panose="02020603050405020304" pitchFamily="18" charset="0"/>
              </a:rPr>
              <a:t>• Multipath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Frequency Response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Null Formation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64CC75-C46B-EC63-34F3-A11A1E764870}"/>
              </a:ext>
            </a:extLst>
          </p:cNvPr>
          <p:cNvSpPr txBox="1">
            <a:spLocks/>
          </p:cNvSpPr>
          <p:nvPr/>
        </p:nvSpPr>
        <p:spPr>
          <a:xfrm>
            <a:off x="1560786" y="5697244"/>
            <a:ext cx="6400800" cy="684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cs typeface="Times New Roman" panose="02020603050405020304" pitchFamily="18" charset="0"/>
              </a:rPr>
              <a:t>Rifat Bin Rashid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dirty="0"/>
              <a:t>Channel Model</a:t>
            </a:r>
            <a:br>
              <a:rPr lang="en-US" dirty="0"/>
            </a:br>
            <a:r>
              <a:rPr lang="en-US" sz="2200" dirty="0"/>
              <a:t>Two tap multipath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marL="0" indent="0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1257300" lvl="3" indent="0">
              <a:buNone/>
            </a:pPr>
            <a:r>
              <a:rPr lang="en-US" sz="2400" b="1" dirty="0"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</a:p>
          <a:p>
            <a:pPr marL="0" indent="0"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</a:t>
            </a:r>
          </a:p>
          <a:p>
            <a:pPr marL="800100" lvl="2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a₀ = Direct path amplitude (LOS)</a:t>
            </a:r>
          </a:p>
          <a:p>
            <a:pPr marL="800100" lvl="2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a₁ = Reflected path amplitude</a:t>
            </a:r>
          </a:p>
          <a:p>
            <a:pPr marL="800100" lvl="2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Path delay time</a:t>
            </a:r>
          </a:p>
          <a:p>
            <a:pPr marL="800100" lvl="2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= Dirac delta function</a:t>
            </a:r>
          </a:p>
          <a:p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Rician Fading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524" y="0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Domain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309EE-9F24-2F93-2E1F-4EDB03BF0763}"/>
              </a:ext>
            </a:extLst>
          </p:cNvPr>
          <p:cNvSpPr txBox="1"/>
          <p:nvPr/>
        </p:nvSpPr>
        <p:spPr>
          <a:xfrm>
            <a:off x="1592316" y="1402907"/>
            <a:ext cx="5901559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6621C1-9F41-BA2B-AC76-4ACAC6BC299D}"/>
              </a:ext>
            </a:extLst>
          </p:cNvPr>
          <p:cNvSpPr txBox="1"/>
          <p:nvPr/>
        </p:nvSpPr>
        <p:spPr>
          <a:xfrm>
            <a:off x="1592316" y="3429000"/>
            <a:ext cx="5801709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Transform: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a₀ + a₁·e^(-j2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Form:</a:t>
            </a:r>
          </a:p>
          <a:p>
            <a:pPr algn="ctr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[a₀ + a₁·cos(2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τ)] -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j[a₁·sin(2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τ)]</a:t>
            </a:r>
          </a:p>
          <a:p>
            <a:pPr algn="ctr"/>
            <a:endParaRPr lang="el-G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1E4C3-50DF-37DA-D7AD-C3D49579470B}"/>
              </a:ext>
            </a:extLst>
          </p:cNvPr>
          <p:cNvSpPr txBox="1"/>
          <p:nvPr/>
        </p:nvSpPr>
        <p:spPr>
          <a:xfrm>
            <a:off x="2286000" y="2754508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Magnitude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5454"/>
            <a:ext cx="8569842" cy="4525963"/>
          </a:xfrm>
        </p:spPr>
        <p:txBody>
          <a:bodyPr>
            <a:normAutofit/>
          </a:bodyPr>
          <a:lstStyle/>
          <a:p>
            <a:r>
              <a:rPr lang="en-US" sz="2400" dirty="0">
                <a:cs typeface="Times New Roman" panose="02020603050405020304" pitchFamily="18" charset="0"/>
              </a:rPr>
              <a:t>Complex Form: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cs typeface="Times New Roman" panose="02020603050405020304" pitchFamily="18" charset="0"/>
              </a:rPr>
              <a:t>		H(f) = [a₀ + a₁·cos(2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τ)] - </a:t>
            </a:r>
            <a:r>
              <a:rPr lang="en-US" sz="2400" b="1" dirty="0">
                <a:cs typeface="Times New Roman" panose="02020603050405020304" pitchFamily="18" charset="0"/>
              </a:rPr>
              <a:t>j[a₁·sin(2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τ)]</a:t>
            </a:r>
          </a:p>
          <a:p>
            <a:endParaRPr lang="en-US" sz="2000" dirty="0"/>
          </a:p>
          <a:p>
            <a:r>
              <a:rPr lang="en-US" sz="2400" dirty="0"/>
              <a:t>Channel Magnitude</a:t>
            </a:r>
          </a:p>
          <a:p>
            <a:endParaRPr sz="2400" dirty="0"/>
          </a:p>
          <a:p>
            <a:pPr marL="0" indent="0">
              <a:buNone/>
            </a:pPr>
            <a:r>
              <a:rPr lang="en-US" sz="2400" dirty="0"/>
              <a:t>			</a:t>
            </a:r>
            <a:r>
              <a:rPr sz="2400" b="1" dirty="0"/>
              <a:t>|H(f)| = √[ (a₀ + a₁·cos(2π</a:t>
            </a:r>
            <a:r>
              <a:rPr sz="2400" b="1" dirty="0" err="1"/>
              <a:t>fτ</a:t>
            </a:r>
            <a:r>
              <a:rPr sz="2400" b="1" dirty="0"/>
              <a:t>))² + (a₁·sin(2π</a:t>
            </a:r>
            <a:r>
              <a:rPr sz="2400" b="1" dirty="0" err="1"/>
              <a:t>fτ</a:t>
            </a:r>
            <a:r>
              <a:rPr sz="2400" b="1" dirty="0"/>
              <a:t>))² ]</a:t>
            </a:r>
          </a:p>
          <a:p>
            <a:endParaRPr sz="2400" b="1" dirty="0"/>
          </a:p>
          <a:p>
            <a:r>
              <a:rPr sz="2400" dirty="0"/>
              <a:t>Simplified:</a:t>
            </a:r>
          </a:p>
          <a:p>
            <a:pPr marL="0" indent="0">
              <a:buNone/>
            </a:pPr>
            <a:r>
              <a:rPr lang="en-US" sz="2400" dirty="0"/>
              <a:t>				</a:t>
            </a:r>
            <a:r>
              <a:rPr sz="2400" b="1" dirty="0"/>
              <a:t>|H(f)| = √[ a₀² + a₁² + 2a₀a₁·cos(2π</a:t>
            </a:r>
            <a:r>
              <a:rPr sz="2400" b="1" dirty="0" err="1"/>
              <a:t>fτ</a:t>
            </a:r>
            <a:r>
              <a:rPr sz="2400" b="1" dirty="0"/>
              <a:t>) 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F01B-1D3B-17D4-2817-E6CE219A3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DBB-BAF8-E127-7696-8AB3CB31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Null 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28F7-9A88-96F4-321D-0060AF9A9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62566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cs typeface="Times New Roman" panose="02020603050405020304" pitchFamily="18" charset="0"/>
              </a:rPr>
              <a:t>Fourier Transform:</a:t>
            </a: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		</a:t>
            </a:r>
            <a:r>
              <a:rPr lang="en-US" sz="2400" dirty="0">
                <a:cs typeface="Times New Roman" panose="02020603050405020304" pitchFamily="18" charset="0"/>
              </a:rPr>
              <a:t>		</a:t>
            </a:r>
            <a:r>
              <a:rPr lang="en-US" sz="2400" b="1" dirty="0">
                <a:cs typeface="Times New Roman" panose="02020603050405020304" pitchFamily="18" charset="0"/>
              </a:rPr>
              <a:t>	H(f) = a₀ + a₁·e^(-j2</a:t>
            </a:r>
            <a:r>
              <a:rPr lang="el-GR" sz="2400" b="1" dirty="0">
                <a:cs typeface="Times New Roman" panose="02020603050405020304" pitchFamily="18" charset="0"/>
              </a:rPr>
              <a:t>π</a:t>
            </a:r>
            <a:r>
              <a:rPr lang="en-US" sz="2400" b="1" dirty="0">
                <a:cs typeface="Times New Roman" panose="02020603050405020304" pitchFamily="18" charset="0"/>
              </a:rPr>
              <a:t>f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  <a:endParaRPr lang="en-US" sz="2400" b="1" dirty="0">
              <a:cs typeface="Times New Roman" panose="02020603050405020304" pitchFamily="18" charset="0"/>
            </a:endParaRPr>
          </a:p>
          <a:p>
            <a:endParaRPr sz="2000" dirty="0">
              <a:cs typeface="Times New Roman" panose="02020603050405020304" pitchFamily="18" charset="0"/>
            </a:endParaRPr>
          </a:p>
          <a:p>
            <a:r>
              <a:rPr sz="2000" dirty="0">
                <a:cs typeface="Times New Roman" panose="02020603050405020304" pitchFamily="18" charset="0"/>
              </a:rPr>
              <a:t>Complete cancellation occurs when:</a:t>
            </a:r>
            <a:endParaRPr lang="en-US" sz="2000" dirty="0">
              <a:cs typeface="Times New Roman" panose="02020603050405020304" pitchFamily="18" charset="0"/>
            </a:endParaRPr>
          </a:p>
          <a:p>
            <a:endParaRPr lang="en-US" sz="20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H(f) = 0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a₀ + a₁·e^(-j2π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fτ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Times New Roman" panose="02020603050405020304" pitchFamily="18" charset="0"/>
              </a:rPr>
              <a:t>1 + e^(-j2</a:t>
            </a:r>
            <a:r>
              <a:rPr lang="el-GR" sz="2400" dirty="0">
                <a:cs typeface="Times New Roman" panose="02020603050405020304" pitchFamily="18" charset="0"/>
              </a:rPr>
              <a:t>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τ) = 0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l-GR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cs typeface="Times New Roman" panose="02020603050405020304" pitchFamily="18" charset="0"/>
              </a:rPr>
              <a:t>e^(-j2</a:t>
            </a:r>
            <a:r>
              <a:rPr lang="el-GR" sz="2400" dirty="0">
                <a:cs typeface="Times New Roman" panose="02020603050405020304" pitchFamily="18" charset="0"/>
              </a:rPr>
              <a:t>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τ) = -1 = </a:t>
            </a:r>
            <a:r>
              <a:rPr lang="en-US" sz="2400" dirty="0">
                <a:cs typeface="Times New Roman" panose="02020603050405020304" pitchFamily="18" charset="0"/>
              </a:rPr>
              <a:t>e^(-j</a:t>
            </a:r>
            <a:r>
              <a:rPr lang="el-GR" sz="2400" dirty="0">
                <a:cs typeface="Times New Roman" panose="02020603050405020304" pitchFamily="18" charset="0"/>
              </a:rPr>
              <a:t>π)</a:t>
            </a: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l-GR" sz="2400" dirty="0">
                <a:cs typeface="Times New Roman" panose="02020603050405020304" pitchFamily="18" charset="0"/>
              </a:rPr>
              <a:t>2π</a:t>
            </a:r>
            <a:r>
              <a:rPr lang="en-US" sz="2400" dirty="0">
                <a:cs typeface="Times New Roman" panose="02020603050405020304" pitchFamily="18" charset="0"/>
              </a:rPr>
              <a:t>f</a:t>
            </a:r>
            <a:r>
              <a:rPr lang="el-GR" sz="2400" dirty="0">
                <a:cs typeface="Times New Roman" panose="02020603050405020304" pitchFamily="18" charset="0"/>
              </a:rPr>
              <a:t>τ = π + 2π</a:t>
            </a:r>
            <a:r>
              <a:rPr lang="en-US" sz="2400" dirty="0">
                <a:cs typeface="Times New Roman" panose="02020603050405020304" pitchFamily="18" charset="0"/>
              </a:rPr>
              <a:t>k  (k = 0, 1, 2, ...)</a:t>
            </a:r>
          </a:p>
          <a:p>
            <a:pPr marL="0" indent="0" algn="ctr">
              <a:buNone/>
            </a:pPr>
            <a:endParaRPr lang="en-US" sz="2400" dirty="0"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 err="1">
                <a:cs typeface="Times New Roman" panose="02020603050405020304" pitchFamily="18" charset="0"/>
              </a:rPr>
              <a:t>f_null</a:t>
            </a:r>
            <a:r>
              <a:rPr lang="en-US" sz="2400" b="1" dirty="0">
                <a:cs typeface="Times New Roman" panose="02020603050405020304" pitchFamily="18" charset="0"/>
              </a:rPr>
              <a:t> = (1 + 2k) / (2</a:t>
            </a:r>
            <a:r>
              <a:rPr lang="el-GR" sz="2400" b="1" dirty="0">
                <a:cs typeface="Times New Roman" panose="02020603050405020304" pitchFamily="18" charset="0"/>
              </a:rPr>
              <a:t>τ)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l-GR" dirty="0"/>
          </a:p>
          <a:p>
            <a:pPr marL="3543300" lvl="8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472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Null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Null Properties</a:t>
            </a:r>
          </a:p>
          <a:p>
            <a:endParaRPr sz="2200" dirty="0"/>
          </a:p>
          <a:p>
            <a:pPr marL="1257300" lvl="3" indent="0">
              <a:buNone/>
            </a:pPr>
            <a:r>
              <a:rPr sz="2200" dirty="0"/>
              <a:t>First Null (k=0):   f₁ = 1/(2τ)</a:t>
            </a:r>
          </a:p>
          <a:p>
            <a:pPr marL="1257300" lvl="3" indent="0">
              <a:buNone/>
            </a:pPr>
            <a:r>
              <a:rPr sz="2200" dirty="0"/>
              <a:t>Second Null (k=1):  f₂ = 3/(2τ)</a:t>
            </a:r>
          </a:p>
          <a:p>
            <a:pPr marL="1257300" lvl="3" indent="0">
              <a:buNone/>
            </a:pPr>
            <a:r>
              <a:rPr sz="2200" dirty="0"/>
              <a:t>Third Null (k=2):   f₃ = 5/(2τ)</a:t>
            </a:r>
          </a:p>
          <a:p>
            <a:endParaRPr sz="2200" dirty="0"/>
          </a:p>
          <a:p>
            <a:r>
              <a:rPr sz="2200" b="1" dirty="0"/>
              <a:t>Null Spacing: </a:t>
            </a:r>
            <a:r>
              <a:rPr sz="2200" b="1" dirty="0" err="1"/>
              <a:t>Δf</a:t>
            </a:r>
            <a:r>
              <a:rPr sz="2200" b="1" dirty="0"/>
              <a:t> = 1/</a:t>
            </a:r>
            <a:r>
              <a:rPr sz="2200" b="1" dirty="0" err="1"/>
              <a:t>τ</a:t>
            </a:r>
            <a:endParaRPr sz="2200" b="1" dirty="0"/>
          </a:p>
          <a:p>
            <a:endParaRPr sz="2200" dirty="0"/>
          </a:p>
          <a:p>
            <a:r>
              <a:rPr sz="2200" dirty="0"/>
              <a:t>Key Insight:</a:t>
            </a:r>
          </a:p>
          <a:p>
            <a:pPr marL="800100" lvl="2" indent="0">
              <a:buNone/>
            </a:pPr>
            <a:r>
              <a:rPr sz="2200" dirty="0"/>
              <a:t> Null spacing depends ONLY on delay </a:t>
            </a:r>
            <a:r>
              <a:rPr sz="2200" dirty="0" err="1"/>
              <a:t>τ</a:t>
            </a:r>
            <a:endParaRPr sz="2200" dirty="0"/>
          </a:p>
          <a:p>
            <a:pPr marL="800100" lvl="2" indent="0">
              <a:buNone/>
            </a:pPr>
            <a:r>
              <a:rPr lang="en-US" sz="2200" dirty="0"/>
              <a:t> </a:t>
            </a:r>
            <a:r>
              <a:rPr sz="2200" dirty="0"/>
              <a:t>Null depth depends on amplitude ratio a₁/a₀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1A47-C6F5-389F-C6B6-1C9081E2FF9A}"/>
              </a:ext>
            </a:extLst>
          </p:cNvPr>
          <p:cNvSpPr txBox="1"/>
          <p:nvPr/>
        </p:nvSpPr>
        <p:spPr>
          <a:xfrm>
            <a:off x="2286000" y="1904565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f_null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 + 2k) / (2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4484A2C-3C92-026F-5DB0-DF7269AA6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852093" y="2159000"/>
            <a:ext cx="2291907" cy="2540000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E718C7-D2E5-F0C1-96E9-7A9BD2421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259" y="2348320"/>
            <a:ext cx="2161361" cy="216136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92ED62-66AE-B471-7516-9437C722536A}"/>
              </a:ext>
            </a:extLst>
          </p:cNvPr>
          <p:cNvCxnSpPr>
            <a:cxnSpLocks/>
          </p:cNvCxnSpPr>
          <p:nvPr/>
        </p:nvCxnSpPr>
        <p:spPr>
          <a:xfrm>
            <a:off x="2519620" y="2604915"/>
            <a:ext cx="4332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AAE4E06-4492-8019-A2FA-91C0A4814C04}"/>
              </a:ext>
            </a:extLst>
          </p:cNvPr>
          <p:cNvSpPr txBox="1"/>
          <p:nvPr/>
        </p:nvSpPr>
        <p:spPr>
          <a:xfrm>
            <a:off x="4081364" y="1928167"/>
            <a:ext cx="1297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6B5803-4AF9-48B3-D85E-AAE895BFD1C1}"/>
              </a:ext>
            </a:extLst>
          </p:cNvPr>
          <p:cNvSpPr txBox="1"/>
          <p:nvPr/>
        </p:nvSpPr>
        <p:spPr>
          <a:xfrm>
            <a:off x="532594" y="4739959"/>
            <a:ext cx="160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Transmitter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B5A744-1DAF-B22B-3264-03C3C3284A05}"/>
              </a:ext>
            </a:extLst>
          </p:cNvPr>
          <p:cNvSpPr txBox="1"/>
          <p:nvPr/>
        </p:nvSpPr>
        <p:spPr>
          <a:xfrm>
            <a:off x="7369574" y="4699000"/>
            <a:ext cx="1276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44135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E01E8E9E-2367-5DE3-3B35-E4CC067BB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0486"/>
            <a:ext cx="8483600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3AD573-A9BB-ACAD-C66F-0B1E0C602020}"/>
              </a:ext>
            </a:extLst>
          </p:cNvPr>
          <p:cNvSpPr txBox="1"/>
          <p:nvPr/>
        </p:nvSpPr>
        <p:spPr>
          <a:xfrm>
            <a:off x="1492470" y="6316718"/>
            <a:ext cx="6696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 : https://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www.sharetechnote.com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/html/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Handbook_LTE_Fading.html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E9B3D4-3655-4938-2610-88E107A35938}"/>
              </a:ext>
            </a:extLst>
          </p:cNvPr>
          <p:cNvSpPr txBox="1"/>
          <p:nvPr/>
        </p:nvSpPr>
        <p:spPr>
          <a:xfrm>
            <a:off x="330200" y="553720"/>
            <a:ext cx="55021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241800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61697" y="1797269"/>
            <a:ext cx="13716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Tx Signal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90497" y="1797269"/>
            <a:ext cx="182880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h(t)</a:t>
            </a:r>
          </a:p>
        </p:txBody>
      </p:sp>
      <p:sp>
        <p:nvSpPr>
          <p:cNvPr id="4" name="Oval 3"/>
          <p:cNvSpPr/>
          <p:nvPr/>
        </p:nvSpPr>
        <p:spPr>
          <a:xfrm>
            <a:off x="5350817" y="1797269"/>
            <a:ext cx="731520" cy="7315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76497" y="699989"/>
            <a:ext cx="109728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Noise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n(t)</a:t>
            </a:r>
          </a:p>
        </p:txBody>
      </p:sp>
      <p:sp>
        <p:nvSpPr>
          <p:cNvPr id="6" name="Rectangle 5"/>
          <p:cNvSpPr/>
          <p:nvPr/>
        </p:nvSpPr>
        <p:spPr>
          <a:xfrm>
            <a:off x="6722417" y="1797269"/>
            <a:ext cx="1645920" cy="7315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Rx Signal</a:t>
            </a:r>
          </a:p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y(t)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2333297" y="2163029"/>
            <a:ext cx="45720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8" name="Connector 7"/>
          <p:cNvCxnSpPr/>
          <p:nvPr/>
        </p:nvCxnSpPr>
        <p:spPr>
          <a:xfrm>
            <a:off x="4619297" y="2163029"/>
            <a:ext cx="73152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Connector 8"/>
          <p:cNvCxnSpPr/>
          <p:nvPr/>
        </p:nvCxnSpPr>
        <p:spPr>
          <a:xfrm>
            <a:off x="6082337" y="2163029"/>
            <a:ext cx="64008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Connector 9"/>
          <p:cNvCxnSpPr/>
          <p:nvPr/>
        </p:nvCxnSpPr>
        <p:spPr>
          <a:xfrm>
            <a:off x="5625137" y="1431509"/>
            <a:ext cx="0" cy="36576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" name="Plus 12">
            <a:extLst>
              <a:ext uri="{FF2B5EF4-FFF2-40B4-BE49-F238E27FC236}">
                <a16:creationId xmlns:a16="http://schemas.microsoft.com/office/drawing/2014/main" id="{68EA5965-AF1F-DAF2-E028-90C99EF870CE}"/>
              </a:ext>
            </a:extLst>
          </p:cNvPr>
          <p:cNvSpPr/>
          <p:nvPr/>
        </p:nvSpPr>
        <p:spPr>
          <a:xfrm>
            <a:off x="5442257" y="1912883"/>
            <a:ext cx="548640" cy="500291"/>
          </a:xfrm>
          <a:prstGeom prst="mathPlus">
            <a:avLst>
              <a:gd name="adj1" fmla="val 15117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2EC70-4BFB-ACB2-E47C-4EA0D1F5763D}"/>
                  </a:ext>
                </a:extLst>
              </p:cNvPr>
              <p:cNvSpPr txBox="1"/>
              <p:nvPr/>
            </p:nvSpPr>
            <p:spPr>
              <a:xfrm>
                <a:off x="4726503" y="3429000"/>
                <a:ext cx="4572000" cy="475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y(t)=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∫</m:t>
                    </m:r>
                    <m:r>
                      <m:rPr>
                        <m:nor/>
                      </m:rPr>
                      <a:rPr lang="en-US" sz="24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​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τ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2400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2EC70-4BFB-ACB2-E47C-4EA0D1F57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503" y="3429000"/>
                <a:ext cx="4572000" cy="475643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225CC07-A1D4-2CDF-6761-3C80945B7AF9}"/>
              </a:ext>
            </a:extLst>
          </p:cNvPr>
          <p:cNvSpPr txBox="1"/>
          <p:nvPr/>
        </p:nvSpPr>
        <p:spPr>
          <a:xfrm>
            <a:off x="1279109" y="347282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y(t)=(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x∗h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)(t) + n(t)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41CF34-AE9B-1FE0-D31F-7999A3BA0CB1}"/>
              </a:ext>
            </a:extLst>
          </p:cNvPr>
          <p:cNvSpPr txBox="1"/>
          <p:nvPr/>
        </p:nvSpPr>
        <p:spPr>
          <a:xfrm>
            <a:off x="2448911" y="469497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Y(f)=H(f)X(f) + N(f)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495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Source
&amp; Input Transducer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676195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Source Encoder</a:t>
            </a:r>
          </a:p>
        </p:txBody>
      </p:sp>
      <p:sp>
        <p:nvSpPr>
          <p:cNvPr id="4" name="Rectangle 3"/>
          <p:cNvSpPr/>
          <p:nvPr/>
        </p:nvSpPr>
        <p:spPr>
          <a:xfrm>
            <a:off x="4847897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7019597" y="84082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Digital Modulator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6973875" y="296680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</a:t>
            </a:r>
          </a:p>
        </p:txBody>
      </p:sp>
      <p:sp>
        <p:nvSpPr>
          <p:cNvPr id="7" name="Rectangle 6"/>
          <p:cNvSpPr/>
          <p:nvPr/>
        </p:nvSpPr>
        <p:spPr>
          <a:xfrm>
            <a:off x="6973875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Demodulator</a:t>
            </a:r>
          </a:p>
        </p:txBody>
      </p:sp>
      <p:sp>
        <p:nvSpPr>
          <p:cNvPr id="8" name="Rectangle 7"/>
          <p:cNvSpPr/>
          <p:nvPr/>
        </p:nvSpPr>
        <p:spPr>
          <a:xfrm>
            <a:off x="4847897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Channel Decoder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73823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>
                <a:latin typeface="Times New Roman" panose="02020603050405020304" pitchFamily="18" charset="0"/>
                <a:cs typeface="Times New Roman" panose="02020603050405020304" pitchFamily="18" charset="0"/>
              </a:rPr>
              <a:t>Source Decoder
&amp; Output Transducer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1F5758-3CA0-FCD1-D11B-0A286C246F19}"/>
              </a:ext>
            </a:extLst>
          </p:cNvPr>
          <p:cNvSpPr/>
          <p:nvPr/>
        </p:nvSpPr>
        <p:spPr>
          <a:xfrm>
            <a:off x="2810860" y="5127076"/>
            <a:ext cx="1569983" cy="8841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FBA698-7961-A2B1-1428-CD2F45F7E060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074478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5B15F6-D933-0998-2C15-5F98548B8251}"/>
              </a:ext>
            </a:extLst>
          </p:cNvPr>
          <p:cNvCxnSpPr/>
          <p:nvPr/>
        </p:nvCxnSpPr>
        <p:spPr>
          <a:xfrm>
            <a:off x="4246180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68A25C-BBED-D645-BE24-6623CB42E5B4}"/>
              </a:ext>
            </a:extLst>
          </p:cNvPr>
          <p:cNvCxnSpPr/>
          <p:nvPr/>
        </p:nvCxnSpPr>
        <p:spPr>
          <a:xfrm>
            <a:off x="6417880" y="1282918"/>
            <a:ext cx="60171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402BE9-8573-72A7-9B31-EFA03DF52A95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804588" y="1725009"/>
            <a:ext cx="1" cy="124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69BA873-667C-4F45-4762-24F7ECFD0521}"/>
              </a:ext>
            </a:extLst>
          </p:cNvPr>
          <p:cNvCxnSpPr>
            <a:cxnSpLocks/>
          </p:cNvCxnSpPr>
          <p:nvPr/>
        </p:nvCxnSpPr>
        <p:spPr>
          <a:xfrm flipH="1">
            <a:off x="7804587" y="3850989"/>
            <a:ext cx="1" cy="1241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50FE33-3395-CAB4-BA48-6D3FA5D01CA0}"/>
              </a:ext>
            </a:extLst>
          </p:cNvPr>
          <p:cNvCxnSpPr>
            <a:cxnSpLocks/>
          </p:cNvCxnSpPr>
          <p:nvPr/>
        </p:nvCxnSpPr>
        <p:spPr>
          <a:xfrm flipH="1">
            <a:off x="6468209" y="5569122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540553-9D62-348B-F2B4-7A5F28D56F6C}"/>
              </a:ext>
            </a:extLst>
          </p:cNvPr>
          <p:cNvCxnSpPr>
            <a:cxnSpLocks/>
          </p:cNvCxnSpPr>
          <p:nvPr/>
        </p:nvCxnSpPr>
        <p:spPr>
          <a:xfrm flipH="1">
            <a:off x="4380843" y="5596102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F8645D-14A7-9C3C-E577-FCC7A65969E7}"/>
              </a:ext>
            </a:extLst>
          </p:cNvPr>
          <p:cNvCxnSpPr>
            <a:cxnSpLocks/>
          </p:cNvCxnSpPr>
          <p:nvPr/>
        </p:nvCxnSpPr>
        <p:spPr>
          <a:xfrm flipH="1">
            <a:off x="2343806" y="5569077"/>
            <a:ext cx="455336" cy="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26180" y="140315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Channel </a:t>
            </a:r>
            <a:r>
              <a:rPr sz="1700" dirty="0">
                <a:latin typeface="Times New Roman"/>
              </a:rPr>
              <a:t>Types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655712" y="25804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Large Scale Fading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6722032" y="2363207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Small Scale Fading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599" y="3432421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Path loss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4294003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Shadowing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4448" y="37834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Multipath delay spread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09454" y="3706256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Doppler Spread</a:t>
            </a:r>
          </a:p>
        </p:txBody>
      </p:sp>
      <p:sp>
        <p:nvSpPr>
          <p:cNvPr id="9" name="Rectangle 8"/>
          <p:cNvSpPr/>
          <p:nvPr/>
        </p:nvSpPr>
        <p:spPr>
          <a:xfrm>
            <a:off x="2885862" y="4635421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Flat Fading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903163" y="5487410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Frequency Selective Fading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600304" y="5463385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>
                <a:latin typeface="Times New Roman"/>
              </a:rPr>
              <a:t>Fast Fading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602800" y="4665620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sz="1700" dirty="0">
                <a:latin typeface="Times New Roman"/>
              </a:rPr>
              <a:t>Slow Fading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7B2DCF-A4A9-BB28-21A5-24A3452B147E}"/>
              </a:ext>
            </a:extLst>
          </p:cNvPr>
          <p:cNvSpPr/>
          <p:nvPr/>
        </p:nvSpPr>
        <p:spPr>
          <a:xfrm>
            <a:off x="968778" y="1219532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AWGN Channel</a:t>
            </a:r>
            <a:endParaRPr sz="1700" dirty="0">
              <a:latin typeface="Times New Roman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7E876B6-6966-AF80-5A9E-F3AD06844D1F}"/>
              </a:ext>
            </a:extLst>
          </p:cNvPr>
          <p:cNvSpPr/>
          <p:nvPr/>
        </p:nvSpPr>
        <p:spPr>
          <a:xfrm>
            <a:off x="5977890" y="1145104"/>
            <a:ext cx="1844303" cy="57438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Times New Roman"/>
              </a:rPr>
              <a:t>Fading Channels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B26F698-E2F4-7979-9E0B-6B9A62577E3D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5400000">
            <a:off x="3017217" y="-411584"/>
            <a:ext cx="504829" cy="27574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AFD250F-B35A-79B5-7B2A-B0256F53FC46}"/>
              </a:ext>
            </a:extLst>
          </p:cNvPr>
          <p:cNvCxnSpPr>
            <a:cxnSpLocks/>
            <a:stCxn id="2" idx="2"/>
            <a:endCxn id="17" idx="0"/>
          </p:cNvCxnSpPr>
          <p:nvPr/>
        </p:nvCxnSpPr>
        <p:spPr>
          <a:xfrm rot="16200000" flipH="1">
            <a:off x="5558987" y="-195952"/>
            <a:ext cx="430401" cy="2251710"/>
          </a:xfrm>
          <a:prstGeom prst="bentConnector3">
            <a:avLst>
              <a:gd name="adj1" fmla="val 57411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FE33F55F-EAC2-46E3-C070-54B05E336C2B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4308483" y="-11127"/>
            <a:ext cx="860940" cy="43221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CDDC957-3411-14BA-9FBA-44D2BA59AA6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900041" y="2149894"/>
            <a:ext cx="744143" cy="21331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9035BCF-961C-CB86-DB86-FFF205DB92EA}"/>
              </a:ext>
            </a:extLst>
          </p:cNvPr>
          <p:cNvCxnSpPr>
            <a:cxnSpLocks/>
            <a:stCxn id="3" idx="2"/>
            <a:endCxn id="5" idx="3"/>
          </p:cNvCxnSpPr>
          <p:nvPr/>
        </p:nvCxnSpPr>
        <p:spPr>
          <a:xfrm rot="5400000">
            <a:off x="2042986" y="3184736"/>
            <a:ext cx="564795" cy="5049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86AAA226-6D2E-4D37-8DCD-F66E3D8267B7}"/>
              </a:ext>
            </a:extLst>
          </p:cNvPr>
          <p:cNvCxnSpPr>
            <a:cxnSpLocks/>
          </p:cNvCxnSpPr>
          <p:nvPr/>
        </p:nvCxnSpPr>
        <p:spPr>
          <a:xfrm rot="5400000">
            <a:off x="1886377" y="3889711"/>
            <a:ext cx="878017" cy="504956"/>
          </a:xfrm>
          <a:prstGeom prst="bentConnector3">
            <a:avLst>
              <a:gd name="adj1" fmla="val 9965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26EE3DD5-AF75-3F85-5EC3-E017DA8A3A02}"/>
              </a:ext>
            </a:extLst>
          </p:cNvPr>
          <p:cNvCxnSpPr>
            <a:cxnSpLocks/>
            <a:stCxn id="7" idx="2"/>
            <a:endCxn id="9" idx="3"/>
          </p:cNvCxnSpPr>
          <p:nvPr/>
        </p:nvCxnSpPr>
        <p:spPr>
          <a:xfrm rot="5400000">
            <a:off x="4610986" y="4477000"/>
            <a:ext cx="564795" cy="3264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20A5AE0-A8EE-66F6-B44D-D624291B1F93}"/>
              </a:ext>
            </a:extLst>
          </p:cNvPr>
          <p:cNvCxnSpPr>
            <a:cxnSpLocks/>
            <a:stCxn id="7" idx="2"/>
            <a:endCxn id="10" idx="3"/>
          </p:cNvCxnSpPr>
          <p:nvPr/>
        </p:nvCxnSpPr>
        <p:spPr>
          <a:xfrm rot="5400000">
            <a:off x="4193641" y="4911645"/>
            <a:ext cx="1416784" cy="30913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40FD320-51DD-DBFB-1E8B-225327B87ADD}"/>
              </a:ext>
            </a:extLst>
          </p:cNvPr>
          <p:cNvCxnSpPr>
            <a:cxnSpLocks/>
            <a:endCxn id="12" idx="3"/>
          </p:cNvCxnSpPr>
          <p:nvPr/>
        </p:nvCxnSpPr>
        <p:spPr>
          <a:xfrm rot="5400000">
            <a:off x="8319671" y="4521495"/>
            <a:ext cx="558752" cy="303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181994D-7C03-6AAD-3821-E40E3D8EEB99}"/>
              </a:ext>
            </a:extLst>
          </p:cNvPr>
          <p:cNvCxnSpPr>
            <a:cxnSpLocks/>
            <a:endCxn id="11" idx="3"/>
          </p:cNvCxnSpPr>
          <p:nvPr/>
        </p:nvCxnSpPr>
        <p:spPr>
          <a:xfrm rot="5400000">
            <a:off x="7868263" y="4870348"/>
            <a:ext cx="1456576" cy="30388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0804663-B279-398B-A7D1-7D22ADAB6DC4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927474" y="2066721"/>
            <a:ext cx="845837" cy="2587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2998F29-6748-C747-08D6-B4EFC6BBC8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7644183" y="3360513"/>
            <a:ext cx="387423" cy="34574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2AEA66DA-9FA5-A24E-AC6F-B769BFAA0E62}"/>
              </a:ext>
            </a:extLst>
          </p:cNvPr>
          <p:cNvSpPr/>
          <p:nvPr/>
        </p:nvSpPr>
        <p:spPr>
          <a:xfrm>
            <a:off x="2691139" y="6245513"/>
            <a:ext cx="2233747" cy="287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0000"/>
                </a:solidFill>
                <a:latin typeface="Times New Roman"/>
              </a:rPr>
              <a:t>Coherence Bandwidth</a:t>
            </a:r>
            <a:endParaRPr sz="1700" dirty="0">
              <a:solidFill>
                <a:srgbClr val="FF0000"/>
              </a:solidFill>
              <a:latin typeface="Times New Roman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093432-48F0-E61E-22BB-9982122F4760}"/>
              </a:ext>
            </a:extLst>
          </p:cNvPr>
          <p:cNvSpPr/>
          <p:nvPr/>
        </p:nvSpPr>
        <p:spPr>
          <a:xfrm>
            <a:off x="6514748" y="6245513"/>
            <a:ext cx="2233747" cy="2871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rgbClr val="FF0000"/>
                </a:solidFill>
                <a:latin typeface="Times New Roman"/>
              </a:rPr>
              <a:t>Coherence Time</a:t>
            </a:r>
            <a:endParaRPr sz="1700" dirty="0">
              <a:solidFill>
                <a:srgbClr val="FF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9340D1C-D86D-F7E8-03BA-0EC7B4BFD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223" y="496888"/>
            <a:ext cx="5910241" cy="39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iis Free Space Propagation equation">
            <a:extLst>
              <a:ext uri="{FF2B5EF4-FFF2-40B4-BE49-F238E27FC236}">
                <a16:creationId xmlns:a16="http://schemas.microsoft.com/office/drawing/2014/main" id="{942CDB08-9DBB-FF76-F7A1-EEA1C0D7A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326"/>
          <a:stretch>
            <a:fillRect/>
          </a:stretch>
        </p:blipFill>
        <p:spPr bwMode="auto">
          <a:xfrm>
            <a:off x="3420316" y="4583575"/>
            <a:ext cx="3299776" cy="87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18C6864-81C8-24CF-5A45-5EE8976882B2}"/>
              </a:ext>
            </a:extLst>
          </p:cNvPr>
          <p:cNvSpPr txBox="1"/>
          <p:nvPr/>
        </p:nvSpPr>
        <p:spPr>
          <a:xfrm>
            <a:off x="-452777" y="26605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/>
              </a:rPr>
              <a:t>Large Scale Fading</a:t>
            </a:r>
          </a:p>
        </p:txBody>
      </p:sp>
    </p:spTree>
    <p:extLst>
      <p:ext uri="{BB962C8B-B14F-4D97-AF65-F5344CB8AC3E}">
        <p14:creationId xmlns:p14="http://schemas.microsoft.com/office/powerpoint/2010/main" val="2612483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10CBB7BA-F39B-9E83-C0A8-2711535612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6530" y="1670533"/>
            <a:ext cx="8130940" cy="33480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C6384C-8A2A-38C0-51BD-38F6D6BDB2B9}"/>
              </a:ext>
            </a:extLst>
          </p:cNvPr>
          <p:cNvSpPr txBox="1"/>
          <p:nvPr/>
        </p:nvSpPr>
        <p:spPr>
          <a:xfrm>
            <a:off x="2149365" y="6038221"/>
            <a:ext cx="53550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©: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pysdr.org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/content/</a:t>
            </a: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multipath_fading.html</a:t>
            </a:r>
            <a:endParaRPr lang="en-US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B1695-900E-D168-8E08-416E9807A6A7}"/>
              </a:ext>
            </a:extLst>
          </p:cNvPr>
          <p:cNvSpPr txBox="1"/>
          <p:nvPr/>
        </p:nvSpPr>
        <p:spPr>
          <a:xfrm>
            <a:off x="506530" y="650879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Multipath Fading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93E21B-7FB2-617C-7CF4-543CC6E53C9B}"/>
              </a:ext>
            </a:extLst>
          </p:cNvPr>
          <p:cNvSpPr txBox="1"/>
          <p:nvPr/>
        </p:nvSpPr>
        <p:spPr>
          <a:xfrm>
            <a:off x="5078530" y="148586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</p:txBody>
      </p:sp>
    </p:spTree>
    <p:extLst>
      <p:ext uri="{BB962C8B-B14F-4D97-AF65-F5344CB8AC3E}">
        <p14:creationId xmlns:p14="http://schemas.microsoft.com/office/powerpoint/2010/main" val="1496813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7E51-2DAA-A8A9-73B4-2BC79A2E4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3C8FB8C-BD1F-B385-2AD0-D8614D857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6512441" y="2983086"/>
            <a:ext cx="2291907" cy="2540000"/>
          </a:xfrm>
          <a:prstGeom prst="rect">
            <a:avLst/>
          </a:prstGeom>
        </p:spPr>
      </p:pic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8482364-4F64-E7B4-C625-F6C938111A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52" y="3172405"/>
            <a:ext cx="2161361" cy="216136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5CF9EB-E352-3342-A364-F0FDD75C0F6E}"/>
              </a:ext>
            </a:extLst>
          </p:cNvPr>
          <p:cNvSpPr/>
          <p:nvPr/>
        </p:nvSpPr>
        <p:spPr>
          <a:xfrm>
            <a:off x="2669628" y="283780"/>
            <a:ext cx="4035972" cy="252248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EAC7EA-8728-9542-F989-EE9BFC473F47}"/>
              </a:ext>
            </a:extLst>
          </p:cNvPr>
          <p:cNvCxnSpPr>
            <a:cxnSpLocks/>
          </p:cNvCxnSpPr>
          <p:nvPr/>
        </p:nvCxnSpPr>
        <p:spPr>
          <a:xfrm>
            <a:off x="2373127" y="3429000"/>
            <a:ext cx="433247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59372D-D14C-5B42-9B58-6C1FA0A8ABA4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373127" y="536028"/>
            <a:ext cx="2314487" cy="2636377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>
            <a:outerShdw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9CC9CF5-A84F-39AA-F019-AD4A0C34313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687614" y="536028"/>
            <a:ext cx="2138488" cy="263637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4FE1F3-3859-1600-AC34-45066469F16E}"/>
              </a:ext>
            </a:extLst>
          </p:cNvPr>
          <p:cNvSpPr txBox="1"/>
          <p:nvPr/>
        </p:nvSpPr>
        <p:spPr>
          <a:xfrm>
            <a:off x="3841531" y="2301278"/>
            <a:ext cx="229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tap multipath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C9423B-151C-5147-E69B-C22BF2FB2434}"/>
              </a:ext>
            </a:extLst>
          </p:cNvPr>
          <p:cNvSpPr txBox="1"/>
          <p:nvPr/>
        </p:nvSpPr>
        <p:spPr>
          <a:xfrm>
            <a:off x="2401614" y="5039653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Impulse Response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h(t) = a₀·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t) + a₁·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- </a:t>
            </a:r>
            <a:r>
              <a:rPr lang="el-G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τ)</a:t>
            </a:r>
          </a:p>
        </p:txBody>
      </p:sp>
    </p:spTree>
    <p:extLst>
      <p:ext uri="{BB962C8B-B14F-4D97-AF65-F5344CB8AC3E}">
        <p14:creationId xmlns:p14="http://schemas.microsoft.com/office/powerpoint/2010/main" val="3116212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680</Words>
  <Application>Microsoft Macintosh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Cambria Math</vt:lpstr>
      <vt:lpstr>Times New Roman</vt:lpstr>
      <vt:lpstr>Office Theme</vt:lpstr>
      <vt:lpstr>Wireless Channel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Channel Model Two tap multipath</vt:lpstr>
      <vt:lpstr>Frequency Domain</vt:lpstr>
      <vt:lpstr>Magnitude Response</vt:lpstr>
      <vt:lpstr>Null Formation</vt:lpstr>
      <vt:lpstr>Null Characteristics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Rifat Bin Rashid</cp:lastModifiedBy>
  <cp:revision>8</cp:revision>
  <dcterms:created xsi:type="dcterms:W3CDTF">2013-01-27T09:14:16Z</dcterms:created>
  <dcterms:modified xsi:type="dcterms:W3CDTF">2025-10-04T04:17:52Z</dcterms:modified>
  <cp:category/>
</cp:coreProperties>
</file>