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65" r:id="rId3"/>
    <p:sldId id="266" r:id="rId4"/>
    <p:sldId id="267" r:id="rId5"/>
    <p:sldId id="262" r:id="rId6"/>
    <p:sldId id="269" r:id="rId7"/>
    <p:sldId id="264" r:id="rId8"/>
    <p:sldId id="268" r:id="rId9"/>
    <p:sldId id="261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26456" autoAdjust="0"/>
  </p:normalViewPr>
  <p:slideViewPr>
    <p:cSldViewPr snapToGrid="0">
      <p:cViewPr varScale="1">
        <p:scale>
          <a:sx n="113" d="100"/>
          <a:sy n="113" d="100"/>
        </p:scale>
        <p:origin x="93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17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0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77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49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35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CSE465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DDFA8-BB8E-4651-A75F-FA054B3D311C}"/>
              </a:ext>
            </a:extLst>
          </p:cNvPr>
          <p:cNvSpPr/>
          <p:nvPr/>
        </p:nvSpPr>
        <p:spPr>
          <a:xfrm>
            <a:off x="4461386" y="958543"/>
            <a:ext cx="465230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Flame and Smoke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6A658-4C13-465E-91A2-90E42798AC9D}"/>
              </a:ext>
            </a:extLst>
          </p:cNvPr>
          <p:cNvSpPr/>
          <p:nvPr/>
        </p:nvSpPr>
        <p:spPr>
          <a:xfrm>
            <a:off x="5060142" y="2333738"/>
            <a:ext cx="3454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Rifat Islam</a:t>
            </a:r>
          </a:p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279913" y="300844"/>
            <a:ext cx="1713318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</a:t>
            </a:r>
            <a:endParaRPr sz="28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729161" y="977850"/>
            <a:ext cx="4207670" cy="351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Required data was collected form Kaggle</a:t>
            </a:r>
          </a:p>
          <a:p>
            <a:r>
              <a:rPr lang="en-US" dirty="0"/>
              <a:t>The dataset contains 3000 images </a:t>
            </a:r>
          </a:p>
          <a:p>
            <a:r>
              <a:rPr lang="en-US" dirty="0"/>
              <a:t>90% of them were used to train the model and the rest 10% were used to test and validate the model</a:t>
            </a:r>
          </a:p>
          <a:p>
            <a:r>
              <a:rPr lang="en-US" dirty="0"/>
              <a:t>The image data was divided into smaller batches and batch normalization was used as a dataset augmentation technique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4A2BD-509D-4203-951C-24AA5E4E4B90}"/>
              </a:ext>
            </a:extLst>
          </p:cNvPr>
          <p:cNvSpPr/>
          <p:nvPr/>
        </p:nvSpPr>
        <p:spPr>
          <a:xfrm>
            <a:off x="-141777" y="1538586"/>
            <a:ext cx="487093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classification problem to classify images containing flame and smoke from the image dataset 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12DBB323-CF58-4A25-BF69-92D8DA4A4F53}"/>
              </a:ext>
            </a:extLst>
          </p:cNvPr>
          <p:cNvSpPr txBox="1">
            <a:spLocks/>
          </p:cNvSpPr>
          <p:nvPr/>
        </p:nvSpPr>
        <p:spPr>
          <a:xfrm>
            <a:off x="6001341" y="394650"/>
            <a:ext cx="1713318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834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279913" y="300844"/>
            <a:ext cx="1713318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Solution</a:t>
            </a:r>
            <a:endParaRPr sz="28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729160" y="1053750"/>
            <a:ext cx="4207670" cy="351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Custom CNN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ALEXNET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RESTNET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VGG16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ZFNET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GOOGLENET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4A2BD-509D-4203-951C-24AA5E4E4B90}"/>
              </a:ext>
            </a:extLst>
          </p:cNvPr>
          <p:cNvSpPr/>
          <p:nvPr/>
        </p:nvSpPr>
        <p:spPr>
          <a:xfrm>
            <a:off x="-98288" y="1053750"/>
            <a:ext cx="471377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Primarily approached the problem with custom CNN architecture.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applied various pre-trained models of different architectures to find the best solution with maximum accuracy.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12DBB323-CF58-4A25-BF69-92D8DA4A4F53}"/>
              </a:ext>
            </a:extLst>
          </p:cNvPr>
          <p:cNvSpPr txBox="1">
            <a:spLocks/>
          </p:cNvSpPr>
          <p:nvPr/>
        </p:nvSpPr>
        <p:spPr>
          <a:xfrm>
            <a:off x="4615489" y="300844"/>
            <a:ext cx="4435011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370095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058451" y="241515"/>
            <a:ext cx="2484843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 CNN</a:t>
            </a:r>
            <a:endParaRPr sz="28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672324" y="900615"/>
            <a:ext cx="4321341" cy="3618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/>
              <a:t>5 Convolutional layers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4 Fully Connected Layers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More than 0.8 million parameters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Used Adam as the optimizer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Used ‘Cross Entropy Loss` function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12DBB323-CF58-4A25-BF69-92D8DA4A4F53}"/>
              </a:ext>
            </a:extLst>
          </p:cNvPr>
          <p:cNvSpPr txBox="1">
            <a:spLocks/>
          </p:cNvSpPr>
          <p:nvPr/>
        </p:nvSpPr>
        <p:spPr>
          <a:xfrm>
            <a:off x="4615490" y="220770"/>
            <a:ext cx="4435011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Specifications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4289A-75E3-4D1F-B6D0-5ECD82B73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08868"/>
              </p:ext>
            </p:extLst>
          </p:nvPr>
        </p:nvGraphicFramePr>
        <p:xfrm>
          <a:off x="742946" y="879870"/>
          <a:ext cx="3115855" cy="404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5855">
                  <a:extLst>
                    <a:ext uri="{9D8B030D-6E8A-4147-A177-3AD203B41FA5}">
                      <a16:colId xmlns:a16="http://schemas.microsoft.com/office/drawing/2014/main" val="2327429979"/>
                    </a:ext>
                  </a:extLst>
                </a:gridCol>
              </a:tblGrid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Custom CNN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3890396230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Input (224x224x3)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3733171479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Conv1 ( 3x3 filter, stride 1, 6 out channels)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1554696352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Max-Pool (2x2)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3202388967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Conv2 ( 3x3 filter, stride 1, 16 out channels)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2209315345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Max-Pool (2x2)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1876904802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Conv3 ( 3x3 filter, stride 1, 26 out channels)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524998955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Max-Pool (2x2)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717940899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Conv4 ( 3x3 filter, stride 1, 36 out channels)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954157942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Max-Pool (2x2)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1975992204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Conv5 ( 3x3 filter, stride 1, 48 out channels)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4123944651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Max-Pool (2x2)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64529380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FC1 (1200, 512)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3058654955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FC2 (512, 256)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3756121101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FC3 (256, 80)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2824931522"/>
                  </a:ext>
                </a:extLst>
              </a:tr>
              <a:tr h="2526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FC4 (80, 3)</a:t>
                      </a:r>
                    </a:p>
                  </a:txBody>
                  <a:tcPr marL="61052" marR="61052" marT="30525" marB="30525" anchor="ctr"/>
                </a:tc>
                <a:extLst>
                  <a:ext uri="{0D108BD9-81ED-4DB2-BD59-A6C34878D82A}">
                    <a16:rowId xmlns:a16="http://schemas.microsoft.com/office/drawing/2014/main" val="410852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1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lt1"/>
                </a:solidFill>
              </a:rPr>
              <a:t>ALEXNET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12.5 Million Parameters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Used Adam Optimizer</a:t>
            </a:r>
            <a:endParaRPr sz="1400" dirty="0"/>
          </a:p>
        </p:txBody>
      </p:sp>
      <p:sp>
        <p:nvSpPr>
          <p:cNvPr id="116" name="Google Shape;116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RESNET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1148077" y="3651285"/>
            <a:ext cx="2548555" cy="1132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11.17 Million Parameters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Used SGD Optimizer with Exponential Learning Rate</a:t>
            </a:r>
          </a:p>
        </p:txBody>
      </p:sp>
      <p:sp>
        <p:nvSpPr>
          <p:cNvPr id="122" name="Google Shape;122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VGG16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3229628" y="389479"/>
            <a:ext cx="2378733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122 Million Parameters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Used SGD Optimizer</a:t>
            </a:r>
          </a:p>
        </p:txBody>
      </p:sp>
      <p:sp>
        <p:nvSpPr>
          <p:cNvPr id="128" name="Google Shape;128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523073" y="2307672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GOOGLENET</a:t>
            </a:r>
            <a:endParaRPr sz="1400" b="1" dirty="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542905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6.6 Million Parameters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Used SGD Optimizer</a:t>
            </a:r>
          </a:p>
        </p:txBody>
      </p:sp>
      <p:sp>
        <p:nvSpPr>
          <p:cNvPr id="134" name="Google Shape;134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ZFNET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6072520" y="145778"/>
            <a:ext cx="2960580" cy="1646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Not Pre-trained (not available in pytorch)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Implement the pytorch version of the model from the paper (repository)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58 Million Paramerters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50;p21">
            <a:extLst>
              <a:ext uri="{FF2B5EF4-FFF2-40B4-BE49-F238E27FC236}">
                <a16:creationId xmlns:a16="http://schemas.microsoft.com/office/drawing/2014/main" id="{E467D880-7BF4-4859-8CCC-6B7113B36D56}"/>
              </a:ext>
            </a:extLst>
          </p:cNvPr>
          <p:cNvSpPr txBox="1">
            <a:spLocks/>
          </p:cNvSpPr>
          <p:nvPr/>
        </p:nvSpPr>
        <p:spPr>
          <a:xfrm>
            <a:off x="2736957" y="25588"/>
            <a:ext cx="3670083" cy="44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Accuracy After Each Epoch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B8EA73-A5C5-4D3D-BAF5-B66E3FEA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090"/>
            <a:ext cx="3025686" cy="21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24053B-CD54-43ED-A89E-506CE5E6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6992"/>
            <a:ext cx="3025686" cy="21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0132965-56F4-4FF3-80AB-D149BD873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6" y="607090"/>
            <a:ext cx="3025686" cy="21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B757B74-3114-43E4-B5D7-75EC48D2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6" y="2926992"/>
            <a:ext cx="3025686" cy="217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93FBA5-393C-42A3-9455-F85141322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56" y="607090"/>
            <a:ext cx="2971901" cy="212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34F3E0F-593A-4F41-AEB7-A05A4CDD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72" y="2950332"/>
            <a:ext cx="3025686" cy="21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3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969109" y="216746"/>
            <a:ext cx="3837000" cy="7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</a:rPr>
              <a:t>Recall and Precison</a:t>
            </a:r>
            <a:endParaRPr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906AE1-6110-4026-BCA9-F1329CE2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606007"/>
              </p:ext>
            </p:extLst>
          </p:nvPr>
        </p:nvGraphicFramePr>
        <p:xfrm>
          <a:off x="4619414" y="1562852"/>
          <a:ext cx="4470400" cy="2017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393">
                  <a:extLst>
                    <a:ext uri="{9D8B030D-6E8A-4147-A177-3AD203B41FA5}">
                      <a16:colId xmlns:a16="http://schemas.microsoft.com/office/drawing/2014/main" val="3591811319"/>
                    </a:ext>
                  </a:extLst>
                </a:gridCol>
                <a:gridCol w="532430">
                  <a:extLst>
                    <a:ext uri="{9D8B030D-6E8A-4147-A177-3AD203B41FA5}">
                      <a16:colId xmlns:a16="http://schemas.microsoft.com/office/drawing/2014/main" val="2895836999"/>
                    </a:ext>
                  </a:extLst>
                </a:gridCol>
                <a:gridCol w="536447">
                  <a:extLst>
                    <a:ext uri="{9D8B030D-6E8A-4147-A177-3AD203B41FA5}">
                      <a16:colId xmlns:a16="http://schemas.microsoft.com/office/drawing/2014/main" val="3140233161"/>
                    </a:ext>
                  </a:extLst>
                </a:gridCol>
                <a:gridCol w="536447">
                  <a:extLst>
                    <a:ext uri="{9D8B030D-6E8A-4147-A177-3AD203B41FA5}">
                      <a16:colId xmlns:a16="http://schemas.microsoft.com/office/drawing/2014/main" val="2494786940"/>
                    </a:ext>
                  </a:extLst>
                </a:gridCol>
                <a:gridCol w="532430">
                  <a:extLst>
                    <a:ext uri="{9D8B030D-6E8A-4147-A177-3AD203B41FA5}">
                      <a16:colId xmlns:a16="http://schemas.microsoft.com/office/drawing/2014/main" val="1466103554"/>
                    </a:ext>
                  </a:extLst>
                </a:gridCol>
                <a:gridCol w="602751">
                  <a:extLst>
                    <a:ext uri="{9D8B030D-6E8A-4147-A177-3AD203B41FA5}">
                      <a16:colId xmlns:a16="http://schemas.microsoft.com/office/drawing/2014/main" val="1806122221"/>
                    </a:ext>
                  </a:extLst>
                </a:gridCol>
                <a:gridCol w="602751">
                  <a:extLst>
                    <a:ext uri="{9D8B030D-6E8A-4147-A177-3AD203B41FA5}">
                      <a16:colId xmlns:a16="http://schemas.microsoft.com/office/drawing/2014/main" val="3818624597"/>
                    </a:ext>
                  </a:extLst>
                </a:gridCol>
                <a:gridCol w="602751">
                  <a:extLst>
                    <a:ext uri="{9D8B030D-6E8A-4147-A177-3AD203B41FA5}">
                      <a16:colId xmlns:a16="http://schemas.microsoft.com/office/drawing/2014/main" val="2418776667"/>
                    </a:ext>
                  </a:extLst>
                </a:gridCol>
              </a:tblGrid>
              <a:tr h="294529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8" marR="83688" marT="41844" marB="4184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CNN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ALEXNET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RESNET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VGG16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ZFNET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GoogLeNet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2430660242"/>
                  </a:ext>
                </a:extLst>
              </a:tr>
              <a:tr h="242972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Recall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8" marR="83688" marT="41844" marB="41844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Class A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0.94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0.91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0.95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0.88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1113866915"/>
                  </a:ext>
                </a:extLst>
              </a:tr>
              <a:tr h="254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Class B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0.73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0.87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0.93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0.92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0.76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0.92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3489890903"/>
                  </a:ext>
                </a:extLst>
              </a:tr>
              <a:tr h="242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Class C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0.81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0.95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0.97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0.93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0.94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0.92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1607713438"/>
                  </a:ext>
                </a:extLst>
              </a:tr>
              <a:tr h="242972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Precision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8" marR="83688" marT="41844" marB="41844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Class A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0.85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0.96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0.93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0.93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0.89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3861513614"/>
                  </a:ext>
                </a:extLst>
              </a:tr>
              <a:tr h="254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Class B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0.82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0.94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0.96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0.94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0.85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0.95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594702707"/>
                  </a:ext>
                </a:extLst>
              </a:tr>
              <a:tr h="242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Class C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0.84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0.88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0.93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0.80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0.88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3179816210"/>
                  </a:ext>
                </a:extLst>
              </a:tr>
              <a:tr h="242972">
                <a:tc grid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Accuracy (%)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688" marR="83688" marT="41844" marB="4184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83.67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90.67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93.67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93.33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86.00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 dirty="0">
                          <a:effectLst/>
                        </a:rPr>
                        <a:t>91.33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76" marR="53376" marT="5931" marB="0" anchor="ctr"/>
                </a:tc>
                <a:extLst>
                  <a:ext uri="{0D108BD9-81ED-4DB2-BD59-A6C34878D82A}">
                    <a16:rowId xmlns:a16="http://schemas.microsoft.com/office/drawing/2014/main" val="4051465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47BE2A-9907-4E7C-B791-D35C3F0C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5" y="1411947"/>
            <a:ext cx="4221260" cy="2319603"/>
          </a:xfrm>
          <a:prstGeom prst="rect">
            <a:avLst/>
          </a:prstGeom>
        </p:spPr>
      </p:pic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5204BE18-5868-4C09-A978-E36901270AF5}"/>
              </a:ext>
            </a:extLst>
          </p:cNvPr>
          <p:cNvSpPr txBox="1">
            <a:spLocks/>
          </p:cNvSpPr>
          <p:nvPr/>
        </p:nvSpPr>
        <p:spPr>
          <a:xfrm>
            <a:off x="526135" y="216746"/>
            <a:ext cx="38370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50;p21">
            <a:extLst>
              <a:ext uri="{FF2B5EF4-FFF2-40B4-BE49-F238E27FC236}">
                <a16:creationId xmlns:a16="http://schemas.microsoft.com/office/drawing/2014/main" id="{E467D880-7BF4-4859-8CCC-6B7113B36D56}"/>
              </a:ext>
            </a:extLst>
          </p:cNvPr>
          <p:cNvSpPr txBox="1">
            <a:spLocks/>
          </p:cNvSpPr>
          <p:nvPr/>
        </p:nvSpPr>
        <p:spPr>
          <a:xfrm>
            <a:off x="3387730" y="0"/>
            <a:ext cx="2368540" cy="44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FC331-37D8-4B3F-BA0B-36166E0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97" y="414130"/>
            <a:ext cx="2463166" cy="2262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7DD77-55AB-4B2A-A9FE-96D4883D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98" y="379307"/>
            <a:ext cx="2463166" cy="226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901F9-C0CC-41A6-B937-8D339A97E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98" y="2817644"/>
            <a:ext cx="2292374" cy="2105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344E6-CB03-4F55-9AD3-3A5692486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497" y="2817643"/>
            <a:ext cx="2463166" cy="226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1582C-976D-4DCA-BC6F-C560A60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288" y="379307"/>
            <a:ext cx="2463166" cy="2262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4B54FA-55F9-4A65-AEE2-0926225A7C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288" y="2817644"/>
            <a:ext cx="2463166" cy="22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385</Words>
  <Application>Microsoft Office PowerPoint</Application>
  <PresentationFormat>On-screen Show (16:9)</PresentationFormat>
  <Paragraphs>124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Swiss</vt:lpstr>
      <vt:lpstr>CSE465</vt:lpstr>
      <vt:lpstr>Problem</vt:lpstr>
      <vt:lpstr>Solution</vt:lpstr>
      <vt:lpstr>Custom CNN</vt:lpstr>
      <vt:lpstr>PowerPoint Presentation</vt:lpstr>
      <vt:lpstr>PowerPoint Presentation</vt:lpstr>
      <vt:lpstr>Recall and Precison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CSE465</dc:title>
  <cp:lastModifiedBy>Rifat Islam</cp:lastModifiedBy>
  <cp:revision>15</cp:revision>
  <dcterms:modified xsi:type="dcterms:W3CDTF">2021-09-13T07:51:00Z</dcterms:modified>
</cp:coreProperties>
</file>