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55" r:id="rId2"/>
  </p:sldMasterIdLst>
  <p:notesMasterIdLst>
    <p:notesMasterId r:id="rId19"/>
  </p:notesMasterIdLst>
  <p:sldIdLst>
    <p:sldId id="431" r:id="rId3"/>
    <p:sldId id="358" r:id="rId4"/>
    <p:sldId id="430" r:id="rId5"/>
    <p:sldId id="419" r:id="rId6"/>
    <p:sldId id="434" r:id="rId7"/>
    <p:sldId id="435" r:id="rId8"/>
    <p:sldId id="445" r:id="rId9"/>
    <p:sldId id="438" r:id="rId10"/>
    <p:sldId id="436" r:id="rId11"/>
    <p:sldId id="441" r:id="rId12"/>
    <p:sldId id="442" r:id="rId13"/>
    <p:sldId id="433" r:id="rId14"/>
    <p:sldId id="443" r:id="rId15"/>
    <p:sldId id="444" r:id="rId16"/>
    <p:sldId id="440" r:id="rId17"/>
    <p:sldId id="429" r:id="rId18"/>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84460" autoAdjust="0"/>
  </p:normalViewPr>
  <p:slideViewPr>
    <p:cSldViewPr snapToGrid="0">
      <p:cViewPr varScale="1">
        <p:scale>
          <a:sx n="49" d="100"/>
          <a:sy n="49" d="100"/>
        </p:scale>
        <p:origin x="708" y="60"/>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2020/9/24</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47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3095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684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theme" Target="../theme/theme2.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 id="2147483781"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779" r:id="rId24"/>
    <p:sldLayoutId id="2147483780"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hyperlink" Target="https://www.researchgate.net/publication/269935079_Adam_A_Method_for_Stochastic_Optimization" TargetMode="External"/><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500" dirty="0"/>
              <a:t>Text to Emotion Recognition</a:t>
            </a:r>
            <a:r>
              <a:rPr lang="en-US" dirty="0"/>
              <a:t/>
            </a:r>
            <a:br>
              <a:rPr lang="en-US" dirty="0"/>
            </a:br>
            <a:r>
              <a:rPr lang="en-US" sz="6000" dirty="0"/>
              <a:t/>
            </a:r>
            <a:br>
              <a:rPr lang="en-US" sz="6000" dirty="0"/>
            </a:br>
            <a:r>
              <a:rPr lang="en-US" sz="6000" dirty="0"/>
              <a:t>CSE465</a:t>
            </a:r>
            <a:br>
              <a:rPr lang="en-US" sz="6000" dirty="0"/>
            </a:br>
            <a:r>
              <a:rPr lang="en-US" sz="6000" dirty="0"/>
              <a:t>AZK</a:t>
            </a:r>
            <a:endParaRPr lang="en-US" dirty="0"/>
          </a:p>
        </p:txBody>
      </p:sp>
      <p:sp>
        <p:nvSpPr>
          <p:cNvPr id="3" name="Footer Placeholder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Text Placeholder 3"/>
          <p:cNvSpPr>
            <a:spLocks noGrp="1"/>
          </p:cNvSpPr>
          <p:nvPr>
            <p:ph type="body" sz="quarter" idx="15"/>
          </p:nvPr>
        </p:nvSpPr>
        <p:spPr/>
        <p:txBody>
          <a:bodyPr>
            <a:normAutofit fontScale="25000" lnSpcReduction="20000"/>
          </a:bodyPr>
          <a:lstStyle/>
          <a:p>
            <a:r>
              <a:rPr lang="en-US" sz="14400" dirty="0" smtClean="0"/>
              <a:t>CSE </a:t>
            </a:r>
            <a:r>
              <a:rPr lang="en-US" sz="14400" dirty="0"/>
              <a:t>465:PATTERN RECOGNITION AND NEURAL NETWORK</a:t>
            </a:r>
          </a:p>
          <a:p>
            <a:endParaRPr lang="en-US" dirty="0"/>
          </a:p>
        </p:txBody>
      </p:sp>
      <p:sp>
        <p:nvSpPr>
          <p:cNvPr id="5" name="Text Placeholder 4"/>
          <p:cNvSpPr>
            <a:spLocks noGrp="1"/>
          </p:cNvSpPr>
          <p:nvPr>
            <p:ph type="body" sz="quarter" idx="16"/>
          </p:nvPr>
        </p:nvSpPr>
        <p:spPr/>
        <p:txBody>
          <a:bodyPr/>
          <a:lstStyle/>
          <a:p>
            <a:endParaRPr lang="en-US" dirty="0"/>
          </a:p>
        </p:txBody>
      </p:sp>
      <p:sp>
        <p:nvSpPr>
          <p:cNvPr id="6" name="Text Placeholder 5"/>
          <p:cNvSpPr>
            <a:spLocks noGrp="1"/>
          </p:cNvSpPr>
          <p:nvPr>
            <p:ph type="body" sz="quarter" idx="19"/>
          </p:nvPr>
        </p:nvSpPr>
        <p:spPr/>
        <p:txBody>
          <a:bodyPr>
            <a:normAutofit/>
          </a:bodyPr>
          <a:lstStyle/>
          <a:p>
            <a:r>
              <a:rPr lang="en-US" dirty="0" smtClean="0"/>
              <a:t>Team Members</a:t>
            </a:r>
            <a:endParaRPr lang="en-US" dirty="0"/>
          </a:p>
        </p:txBody>
      </p:sp>
      <p:sp>
        <p:nvSpPr>
          <p:cNvPr id="7" name="Text Placeholder 6"/>
          <p:cNvSpPr>
            <a:spLocks noGrp="1"/>
          </p:cNvSpPr>
          <p:nvPr>
            <p:ph type="body" sz="quarter" idx="20"/>
          </p:nvPr>
        </p:nvSpPr>
        <p:spPr/>
        <p:txBody>
          <a:bodyPr/>
          <a:lstStyle/>
          <a:p>
            <a:endParaRPr lang="en-US" dirty="0"/>
          </a:p>
        </p:txBody>
      </p:sp>
      <p:sp>
        <p:nvSpPr>
          <p:cNvPr id="8" name="Text Placeholder 7"/>
          <p:cNvSpPr>
            <a:spLocks noGrp="1"/>
          </p:cNvSpPr>
          <p:nvPr>
            <p:ph type="body" sz="quarter" idx="21"/>
          </p:nvPr>
        </p:nvSpPr>
        <p:spPr/>
        <p:txBody>
          <a:bodyPr>
            <a:normAutofit/>
          </a:bodyPr>
          <a:lstStyle/>
          <a:p>
            <a:r>
              <a:rPr lang="en-US" dirty="0" smtClean="0"/>
              <a:t>Md. Rifat Hasan</a:t>
            </a:r>
            <a:endParaRPr lang="en-US" sz="6500" dirty="0"/>
          </a:p>
        </p:txBody>
      </p:sp>
      <p:sp>
        <p:nvSpPr>
          <p:cNvPr id="9" name="Text Placeholder 8"/>
          <p:cNvSpPr>
            <a:spLocks noGrp="1"/>
          </p:cNvSpPr>
          <p:nvPr>
            <p:ph type="body" sz="quarter" idx="22"/>
          </p:nvPr>
        </p:nvSpPr>
        <p:spPr/>
        <p:txBody>
          <a:bodyPr/>
          <a:lstStyle/>
          <a:p>
            <a:r>
              <a:rPr lang="en-US" dirty="0"/>
              <a:t>ID: 1620259042</a:t>
            </a:r>
          </a:p>
          <a:p>
            <a:endParaRPr lang="en-US" dirty="0"/>
          </a:p>
        </p:txBody>
      </p:sp>
      <p:sp>
        <p:nvSpPr>
          <p:cNvPr id="10" name="Text Placeholder 9"/>
          <p:cNvSpPr>
            <a:spLocks noGrp="1"/>
          </p:cNvSpPr>
          <p:nvPr>
            <p:ph type="body" sz="quarter" idx="23"/>
          </p:nvPr>
        </p:nvSpPr>
        <p:spPr/>
        <p:txBody>
          <a:bodyPr/>
          <a:lstStyle/>
          <a:p>
            <a:r>
              <a:rPr lang="en-US" dirty="0" smtClean="0"/>
              <a:t>Rehnuma Sharmin</a:t>
            </a:r>
            <a:endParaRPr lang="en-US" dirty="0"/>
          </a:p>
        </p:txBody>
      </p:sp>
      <p:sp>
        <p:nvSpPr>
          <p:cNvPr id="11" name="Text Placeholder 10"/>
          <p:cNvSpPr>
            <a:spLocks noGrp="1"/>
          </p:cNvSpPr>
          <p:nvPr>
            <p:ph type="body" sz="quarter" idx="24"/>
          </p:nvPr>
        </p:nvSpPr>
        <p:spPr/>
        <p:txBody>
          <a:bodyPr/>
          <a:lstStyle/>
          <a:p>
            <a:r>
              <a:rPr lang="en-US" dirty="0" smtClean="0"/>
              <a:t>ID: 1620739042</a:t>
            </a:r>
            <a:endParaRPr lang="en-US" dirty="0"/>
          </a:p>
        </p:txBody>
      </p:sp>
      <p:sp>
        <p:nvSpPr>
          <p:cNvPr id="12" name="Text Placeholder 11"/>
          <p:cNvSpPr>
            <a:spLocks noGrp="1"/>
          </p:cNvSpPr>
          <p:nvPr>
            <p:ph type="body" sz="quarter" idx="25"/>
          </p:nvPr>
        </p:nvSpPr>
        <p:spPr/>
        <p:txBody>
          <a:bodyPr/>
          <a:lstStyle/>
          <a:p>
            <a:r>
              <a:rPr lang="en-US" dirty="0" smtClean="0"/>
              <a:t>Group ID: 11</a:t>
            </a:r>
            <a:endParaRPr lang="en-US" dirty="0"/>
          </a:p>
        </p:txBody>
      </p:sp>
      <p:sp>
        <p:nvSpPr>
          <p:cNvPr id="13" name="Text Placeholder 12"/>
          <p:cNvSpPr>
            <a:spLocks noGrp="1"/>
          </p:cNvSpPr>
          <p:nvPr>
            <p:ph type="body" sz="quarter" idx="26"/>
          </p:nvPr>
        </p:nvSpPr>
        <p:spPr/>
        <p:txBody>
          <a:bodyPr/>
          <a:lstStyle/>
          <a:p>
            <a:endParaRPr lang="en-US"/>
          </a:p>
        </p:txBody>
      </p:sp>
      <p:sp>
        <p:nvSpPr>
          <p:cNvPr id="14" name="Slide Number Placeholder 13"/>
          <p:cNvSpPr>
            <a:spLocks noGrp="1"/>
          </p:cNvSpPr>
          <p:nvPr>
            <p:ph type="sldNum" sz="quarter" idx="4"/>
          </p:nvPr>
        </p:nvSpPr>
        <p:spPr/>
        <p:txBody>
          <a:bodyPr/>
          <a:lstStyle/>
          <a:p>
            <a:fld id="{E6459DFB-86F3-43FA-8567-2EA6E426AE90}" type="slidenum">
              <a:rPr lang="ja-JP" altLang="en-US" smtClean="0"/>
              <a:pPr/>
              <a:t>1</a:t>
            </a:fld>
            <a:endParaRPr lang="ja-JP" altLang="en-US"/>
          </a:p>
        </p:txBody>
      </p:sp>
    </p:spTree>
    <p:extLst>
      <p:ext uri="{BB962C8B-B14F-4D97-AF65-F5344CB8AC3E}">
        <p14:creationId xmlns:p14="http://schemas.microsoft.com/office/powerpoint/2010/main" val="149191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34294" y="246956"/>
            <a:ext cx="16437799" cy="1203151"/>
          </a:xfrm>
        </p:spPr>
        <p:txBody>
          <a:bodyPr/>
          <a:lstStyle/>
          <a:p>
            <a:r>
              <a:rPr lang="en-US" altLang="ja-JP" dirty="0" smtClean="0"/>
              <a:t>Hyper-Parameters</a:t>
            </a:r>
            <a:endParaRPr kumimoji="1" lang="ja-JP" altLang="en-US" dirty="0"/>
          </a:p>
        </p:txBody>
      </p:sp>
      <p:sp>
        <p:nvSpPr>
          <p:cNvPr id="3" name="フッター プレースホルダー 2"/>
          <p:cNvSpPr>
            <a:spLocks noGrp="1"/>
          </p:cNvSpPr>
          <p:nvPr>
            <p:ph type="ftr" sz="quarter" idx="10"/>
          </p:nvPr>
        </p:nvSpPr>
        <p:spPr/>
        <p:txBody>
          <a:bodyPr/>
          <a:lstStyle/>
          <a:p>
            <a:endParaRPr lang="ja-JP" altLang="en-US" dirty="0"/>
          </a:p>
        </p:txBody>
      </p:sp>
      <p:sp>
        <p:nvSpPr>
          <p:cNvPr id="4" name="スライド番号プレースホルダー 3"/>
          <p:cNvSpPr>
            <a:spLocks noGrp="1"/>
          </p:cNvSpPr>
          <p:nvPr>
            <p:ph type="sldNum" sz="quarter" idx="11"/>
          </p:nvPr>
        </p:nvSpPr>
        <p:spPr/>
        <p:txBody>
          <a:bodyPr/>
          <a:lstStyle/>
          <a:p>
            <a:endParaRPr lang="ja-JP" altLang="en-US" dirty="0"/>
          </a:p>
        </p:txBody>
      </p:sp>
      <p:sp>
        <p:nvSpPr>
          <p:cNvPr id="6" name="テキスト プレースホルダー 5"/>
          <p:cNvSpPr>
            <a:spLocks noGrp="1"/>
          </p:cNvSpPr>
          <p:nvPr>
            <p:ph type="body" sz="quarter" idx="15"/>
          </p:nvPr>
        </p:nvSpPr>
        <p:spPr/>
        <p:txBody>
          <a:bodyPr/>
          <a:lstStyle/>
          <a:p>
            <a:r>
              <a:rPr lang="en-US" altLang="ja-JP" dirty="0" smtClean="0"/>
              <a:t>Dropout </a:t>
            </a:r>
            <a:endParaRPr kumimoji="1" lang="ja-JP" altLang="en-US" dirty="0"/>
          </a:p>
        </p:txBody>
      </p:sp>
      <p:sp>
        <p:nvSpPr>
          <p:cNvPr id="7" name="テキスト プレースホルダー 6"/>
          <p:cNvSpPr>
            <a:spLocks noGrp="1"/>
          </p:cNvSpPr>
          <p:nvPr>
            <p:ph type="body" sz="quarter" idx="14"/>
          </p:nvPr>
        </p:nvSpPr>
        <p:spPr/>
        <p:txBody>
          <a:bodyPr>
            <a:noAutofit/>
          </a:bodyPr>
          <a:lstStyle/>
          <a:p>
            <a:r>
              <a:rPr lang="en-US" altLang="ja-JP" sz="2800" dirty="0" smtClean="0"/>
              <a:t>The hyper-parameter in Dropout is the p value. We tried different p values as .4, .5, .6, .7 and .5 gave us the best results in accuracy.  </a:t>
            </a:r>
            <a:endParaRPr kumimoji="1" lang="ja-JP" altLang="en-US" sz="2800" dirty="0"/>
          </a:p>
        </p:txBody>
      </p:sp>
      <p:sp>
        <p:nvSpPr>
          <p:cNvPr id="10" name="テキスト プレースホルダー 9"/>
          <p:cNvSpPr>
            <a:spLocks noGrp="1"/>
          </p:cNvSpPr>
          <p:nvPr>
            <p:ph type="body" sz="quarter" idx="16"/>
          </p:nvPr>
        </p:nvSpPr>
        <p:spPr/>
        <p:txBody>
          <a:bodyPr/>
          <a:lstStyle/>
          <a:p>
            <a:r>
              <a:rPr lang="en-US" altLang="ja-JP" dirty="0" smtClean="0"/>
              <a:t>Adam</a:t>
            </a:r>
            <a:endParaRPr lang="ja-JP" altLang="en-US" dirty="0"/>
          </a:p>
        </p:txBody>
      </p:sp>
      <p:sp>
        <p:nvSpPr>
          <p:cNvPr id="8" name="テキスト プレースホルダー 7"/>
          <p:cNvSpPr>
            <a:spLocks noGrp="1"/>
          </p:cNvSpPr>
          <p:nvPr>
            <p:ph type="body" sz="quarter" idx="17"/>
          </p:nvPr>
        </p:nvSpPr>
        <p:spPr/>
        <p:txBody>
          <a:bodyPr>
            <a:noAutofit/>
          </a:bodyPr>
          <a:lstStyle/>
          <a:p>
            <a:r>
              <a:rPr lang="en-US" altLang="ja-JP" sz="2800" dirty="0" smtClean="0"/>
              <a:t>The hyper-parameter in Adam is </a:t>
            </a:r>
            <a:r>
              <a:rPr lang="el-GR" sz="3200" dirty="0" smtClean="0"/>
              <a:t>ε</a:t>
            </a:r>
            <a:r>
              <a:rPr lang="en-US" sz="3200" dirty="0" smtClean="0"/>
              <a:t> </a:t>
            </a:r>
            <a:r>
              <a:rPr lang="en-US" sz="2800" dirty="0" smtClean="0"/>
              <a:t>value. Tuning epsilon doesn’t really affect our result so we used the recommended value by the authors which is 10^-8 </a:t>
            </a:r>
            <a:r>
              <a:rPr lang="en-US" sz="2800" dirty="0" smtClean="0">
                <a:hlinkClick r:id="rId2" action="ppaction://hlinksldjump"/>
              </a:rPr>
              <a:t>[1]</a:t>
            </a:r>
            <a:r>
              <a:rPr lang="en-US" sz="3200" dirty="0" smtClean="0">
                <a:hlinkClick r:id="rId2" action="ppaction://hlinksldjump"/>
              </a:rPr>
              <a:t> </a:t>
            </a:r>
            <a:r>
              <a:rPr lang="en-US" altLang="ja-JP" sz="3200" dirty="0" smtClean="0">
                <a:hlinkClick r:id="rId2" action="ppaction://hlinksldjump"/>
              </a:rPr>
              <a:t> </a:t>
            </a:r>
            <a:endParaRPr lang="ja-JP" altLang="en-US" sz="3200" b="1" dirty="0"/>
          </a:p>
        </p:txBody>
      </p:sp>
      <p:sp>
        <p:nvSpPr>
          <p:cNvPr id="11" name="テキスト プレースホルダー 10"/>
          <p:cNvSpPr>
            <a:spLocks noGrp="1"/>
          </p:cNvSpPr>
          <p:nvPr>
            <p:ph type="body" sz="quarter" idx="18"/>
          </p:nvPr>
        </p:nvSpPr>
        <p:spPr/>
        <p:txBody>
          <a:bodyPr/>
          <a:lstStyle/>
          <a:p>
            <a:r>
              <a:rPr lang="en-US" altLang="ja-JP" dirty="0" err="1" smtClean="0"/>
              <a:t>Crosssentropyloss</a:t>
            </a:r>
            <a:endParaRPr lang="ja-JP" altLang="en-US" dirty="0"/>
          </a:p>
        </p:txBody>
      </p:sp>
      <p:sp>
        <p:nvSpPr>
          <p:cNvPr id="9" name="テキスト プレースホルダー 8"/>
          <p:cNvSpPr>
            <a:spLocks noGrp="1"/>
          </p:cNvSpPr>
          <p:nvPr>
            <p:ph type="body" sz="quarter" idx="19"/>
          </p:nvPr>
        </p:nvSpPr>
        <p:spPr/>
        <p:txBody>
          <a:bodyPr>
            <a:normAutofit/>
          </a:bodyPr>
          <a:lstStyle/>
          <a:p>
            <a:r>
              <a:rPr lang="en-US" altLang="ja-JP" sz="2800" dirty="0" smtClean="0"/>
              <a:t>We used the default values for this parameter. </a:t>
            </a:r>
            <a:r>
              <a:rPr lang="en-US" altLang="ja-JP" sz="2800" dirty="0"/>
              <a:t>It </a:t>
            </a:r>
            <a:r>
              <a:rPr lang="en-US" altLang="ja-JP" sz="2800" dirty="0" smtClean="0"/>
              <a:t>expects </a:t>
            </a:r>
            <a:r>
              <a:rPr lang="en-US" altLang="ja-JP" sz="2800" dirty="0"/>
              <a:t>outputs and class indices as </a:t>
            </a:r>
            <a:r>
              <a:rPr lang="en-US" altLang="ja-JP" sz="2800" dirty="0" smtClean="0"/>
              <a:t>target. </a:t>
            </a:r>
            <a:endParaRPr lang="en-US" altLang="ja-JP" sz="2800" dirty="0"/>
          </a:p>
        </p:txBody>
      </p:sp>
    </p:spTree>
    <p:extLst>
      <p:ext uri="{BB962C8B-B14F-4D97-AF65-F5344CB8AC3E}">
        <p14:creationId xmlns:p14="http://schemas.microsoft.com/office/powerpoint/2010/main" val="101339596"/>
      </p:ext>
    </p:extLst>
  </p:cSld>
  <p:clrMapOvr>
    <a:masterClrMapping/>
  </p:clrMapOvr>
  <p:transition spd="slow" advTm="8307">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4" name="Title 3"/>
          <p:cNvSpPr>
            <a:spLocks noGrp="1"/>
          </p:cNvSpPr>
          <p:nvPr>
            <p:ph type="title"/>
          </p:nvPr>
        </p:nvSpPr>
        <p:spPr/>
        <p:txBody>
          <a:bodyPr/>
          <a:lstStyle/>
          <a:p>
            <a:r>
              <a:rPr lang="en-US" dirty="0" smtClean="0"/>
              <a:t>Done Differently?</a:t>
            </a:r>
            <a:endParaRPr lang="en-US" dirty="0"/>
          </a:p>
        </p:txBody>
      </p:sp>
      <p:sp>
        <p:nvSpPr>
          <p:cNvPr id="5" name="Text Placeholder 4"/>
          <p:cNvSpPr>
            <a:spLocks noGrp="1"/>
          </p:cNvSpPr>
          <p:nvPr>
            <p:ph type="body" sz="quarter" idx="20"/>
          </p:nvPr>
        </p:nvSpPr>
        <p:spPr/>
        <p:txBody>
          <a:bodyPr/>
          <a:lstStyle/>
          <a:p>
            <a:r>
              <a:rPr lang="en-US" dirty="0" smtClean="0"/>
              <a:t>More data</a:t>
            </a:r>
            <a:endParaRPr lang="en-US" dirty="0"/>
          </a:p>
        </p:txBody>
      </p:sp>
      <p:sp>
        <p:nvSpPr>
          <p:cNvPr id="6" name="Text Placeholder 5"/>
          <p:cNvSpPr>
            <a:spLocks noGrp="1"/>
          </p:cNvSpPr>
          <p:nvPr>
            <p:ph type="body" sz="quarter" idx="23"/>
          </p:nvPr>
        </p:nvSpPr>
        <p:spPr/>
        <p:txBody>
          <a:bodyPr/>
          <a:lstStyle/>
          <a:p>
            <a:r>
              <a:rPr lang="en-US" sz="2000" dirty="0" smtClean="0"/>
              <a:t>I would more data into the dataset</a:t>
            </a:r>
            <a:endParaRPr lang="en-US" sz="2000" dirty="0"/>
          </a:p>
        </p:txBody>
      </p:sp>
      <p:sp>
        <p:nvSpPr>
          <p:cNvPr id="7" name="Text Placeholder 6"/>
          <p:cNvSpPr>
            <a:spLocks noGrp="1"/>
          </p:cNvSpPr>
          <p:nvPr>
            <p:ph type="body" sz="quarter" idx="24"/>
          </p:nvPr>
        </p:nvSpPr>
        <p:spPr/>
        <p:txBody>
          <a:bodyPr/>
          <a:lstStyle/>
          <a:p>
            <a:r>
              <a:rPr lang="en-US" dirty="0" smtClean="0"/>
              <a:t>Used CNN</a:t>
            </a:r>
            <a:endParaRPr lang="en-US" dirty="0"/>
          </a:p>
        </p:txBody>
      </p:sp>
      <p:sp>
        <p:nvSpPr>
          <p:cNvPr id="8" name="Text Placeholder 7"/>
          <p:cNvSpPr>
            <a:spLocks noGrp="1"/>
          </p:cNvSpPr>
          <p:nvPr>
            <p:ph type="body" sz="quarter" idx="25"/>
          </p:nvPr>
        </p:nvSpPr>
        <p:spPr/>
        <p:txBody>
          <a:bodyPr/>
          <a:lstStyle/>
          <a:p>
            <a:r>
              <a:rPr lang="en-US" sz="2000" dirty="0" smtClean="0"/>
              <a:t>I would like to use CNN architecture specially </a:t>
            </a:r>
            <a:r>
              <a:rPr lang="en-US" sz="2000" dirty="0" err="1" smtClean="0"/>
              <a:t>ResNet</a:t>
            </a:r>
            <a:r>
              <a:rPr lang="en-US" sz="2000" dirty="0" smtClean="0"/>
              <a:t> to see how the result varies</a:t>
            </a:r>
            <a:r>
              <a:rPr lang="en-US" dirty="0" smtClean="0"/>
              <a:t>.</a:t>
            </a:r>
            <a:endParaRPr lang="en-US" dirty="0"/>
          </a:p>
        </p:txBody>
      </p:sp>
      <p:sp>
        <p:nvSpPr>
          <p:cNvPr id="9" name="Text Placeholder 8"/>
          <p:cNvSpPr>
            <a:spLocks noGrp="1"/>
          </p:cNvSpPr>
          <p:nvPr>
            <p:ph type="body" sz="quarter" idx="26"/>
          </p:nvPr>
        </p:nvSpPr>
        <p:spPr/>
        <p:txBody>
          <a:bodyPr/>
          <a:lstStyle/>
          <a:p>
            <a:r>
              <a:rPr lang="en-US" dirty="0" smtClean="0"/>
              <a:t>SGD</a:t>
            </a:r>
            <a:endParaRPr lang="en-US" dirty="0"/>
          </a:p>
        </p:txBody>
      </p:sp>
      <p:sp>
        <p:nvSpPr>
          <p:cNvPr id="10" name="Text Placeholder 9"/>
          <p:cNvSpPr>
            <a:spLocks noGrp="1"/>
          </p:cNvSpPr>
          <p:nvPr>
            <p:ph type="body" sz="quarter" idx="27"/>
          </p:nvPr>
        </p:nvSpPr>
        <p:spPr/>
        <p:txBody>
          <a:bodyPr/>
          <a:lstStyle/>
          <a:p>
            <a:r>
              <a:rPr lang="en-US" sz="2000" dirty="0" smtClean="0"/>
              <a:t>Work with SGD optimization instead of Adam</a:t>
            </a:r>
            <a:endParaRPr lang="en-US" sz="2000" dirty="0"/>
          </a:p>
        </p:txBody>
      </p:sp>
      <p:sp>
        <p:nvSpPr>
          <p:cNvPr id="11" name="Text Placeholder 10"/>
          <p:cNvSpPr>
            <a:spLocks noGrp="1"/>
          </p:cNvSpPr>
          <p:nvPr>
            <p:ph type="body" sz="quarter" idx="28"/>
          </p:nvPr>
        </p:nvSpPr>
        <p:spPr/>
        <p:txBody>
          <a:bodyPr/>
          <a:lstStyle/>
          <a:p>
            <a:r>
              <a:rPr lang="en-US" dirty="0" smtClean="0"/>
              <a:t>Overfitting</a:t>
            </a:r>
            <a:endParaRPr lang="en-US" dirty="0"/>
          </a:p>
        </p:txBody>
      </p:sp>
      <p:sp>
        <p:nvSpPr>
          <p:cNvPr id="12" name="Text Placeholder 11"/>
          <p:cNvSpPr>
            <a:spLocks noGrp="1"/>
          </p:cNvSpPr>
          <p:nvPr>
            <p:ph type="body" sz="quarter" idx="29"/>
          </p:nvPr>
        </p:nvSpPr>
        <p:spPr/>
        <p:txBody>
          <a:bodyPr/>
          <a:lstStyle/>
          <a:p>
            <a:r>
              <a:rPr lang="en-US" sz="2000" dirty="0" smtClean="0"/>
              <a:t>I would more hyper-parameters to lessen the overfitting problem to run more EPOCH and get a more accurate result</a:t>
            </a:r>
            <a:r>
              <a:rPr lang="en-US" dirty="0" smtClean="0"/>
              <a:t>. </a:t>
            </a:r>
            <a:endParaRPr lang="en-US" dirty="0"/>
          </a:p>
        </p:txBody>
      </p:sp>
      <p:sp>
        <p:nvSpPr>
          <p:cNvPr id="13" name="Text Placeholder 12"/>
          <p:cNvSpPr>
            <a:spLocks noGrp="1"/>
          </p:cNvSpPr>
          <p:nvPr>
            <p:ph type="body" sz="quarter" idx="15"/>
          </p:nvPr>
        </p:nvSpPr>
        <p:spPr/>
        <p:txBody>
          <a:bodyPr/>
          <a:lstStyle/>
          <a:p>
            <a:endParaRPr lang="en-US"/>
          </a:p>
        </p:txBody>
      </p:sp>
      <p:sp>
        <p:nvSpPr>
          <p:cNvPr id="14" name="Text Placeholder 13"/>
          <p:cNvSpPr>
            <a:spLocks noGrp="1"/>
          </p:cNvSpPr>
          <p:nvPr>
            <p:ph type="body" sz="quarter" idx="13"/>
          </p:nvPr>
        </p:nvSpPr>
        <p:spPr/>
        <p:txBody>
          <a:bodyPr>
            <a:normAutofit fontScale="92500" lnSpcReduction="20000"/>
          </a:bodyPr>
          <a:lstStyle/>
          <a:p>
            <a:r>
              <a:rPr lang="en-US" dirty="0" smtClean="0"/>
              <a:t>If started from scratch</a:t>
            </a:r>
            <a:endParaRPr lang="en-US" dirty="0"/>
          </a:p>
        </p:txBody>
      </p:sp>
    </p:spTree>
    <p:extLst>
      <p:ext uri="{BB962C8B-B14F-4D97-AF65-F5344CB8AC3E}">
        <p14:creationId xmlns:p14="http://schemas.microsoft.com/office/powerpoint/2010/main" val="240222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4AB4-B99E-4EC1-BB32-1467E034FE0E}"/>
              </a:ext>
            </a:extLst>
          </p:cNvPr>
          <p:cNvSpPr>
            <a:spLocks noGrp="1"/>
          </p:cNvSpPr>
          <p:nvPr>
            <p:ph type="title"/>
          </p:nvPr>
        </p:nvSpPr>
        <p:spPr/>
        <p:txBody>
          <a:bodyPr/>
          <a:lstStyle/>
          <a:p>
            <a:r>
              <a:rPr lang="en-US" dirty="0" smtClean="0"/>
              <a:t>Learnings </a:t>
            </a:r>
            <a:r>
              <a:rPr lang="en-US" dirty="0"/>
              <a:t>f</a:t>
            </a:r>
            <a:r>
              <a:rPr lang="en-US" dirty="0" smtClean="0"/>
              <a:t>rom this Project </a:t>
            </a:r>
            <a:endParaRPr lang="en-US" dirty="0"/>
          </a:p>
        </p:txBody>
      </p:sp>
      <p:sp>
        <p:nvSpPr>
          <p:cNvPr id="3" name="Footer Placeholder 2">
            <a:extLst>
              <a:ext uri="{FF2B5EF4-FFF2-40B4-BE49-F238E27FC236}">
                <a16:creationId xmlns:a16="http://schemas.microsoft.com/office/drawing/2014/main" id="{81FDCAFA-D38B-4BFA-851E-1122EDE7F45B}"/>
              </a:ext>
            </a:extLst>
          </p:cNvPr>
          <p:cNvSpPr>
            <a:spLocks noGrp="1"/>
          </p:cNvSpPr>
          <p:nvPr>
            <p:ph type="ftr" sz="quarter" idx="10"/>
          </p:nvPr>
        </p:nvSpPr>
        <p:spPr/>
        <p:txBody>
          <a:bodyPr/>
          <a:lstStyle/>
          <a:p>
            <a:r>
              <a:rPr lang="en-US" altLang="ja-JP" dirty="0"/>
              <a:t>The Power of PowerPoint | thepopp.com</a:t>
            </a:r>
            <a:endParaRPr lang="ja-JP" altLang="en-US" dirty="0"/>
          </a:p>
        </p:txBody>
      </p:sp>
      <p:sp>
        <p:nvSpPr>
          <p:cNvPr id="4" name="Slide Number Placeholder 3">
            <a:extLst>
              <a:ext uri="{FF2B5EF4-FFF2-40B4-BE49-F238E27FC236}">
                <a16:creationId xmlns:a16="http://schemas.microsoft.com/office/drawing/2014/main" id="{ACAB0C49-ABC5-4E3B-94C4-59FE21F06710}"/>
              </a:ext>
            </a:extLst>
          </p:cNvPr>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5" name="Text Placeholder 4">
            <a:extLst>
              <a:ext uri="{FF2B5EF4-FFF2-40B4-BE49-F238E27FC236}">
                <a16:creationId xmlns:a16="http://schemas.microsoft.com/office/drawing/2014/main" id="{F92E8475-AB62-41E5-BED7-A929AA07C9A0}"/>
              </a:ext>
            </a:extLst>
          </p:cNvPr>
          <p:cNvSpPr>
            <a:spLocks noGrp="1"/>
          </p:cNvSpPr>
          <p:nvPr>
            <p:ph type="body" sz="quarter" idx="13"/>
          </p:nvPr>
        </p:nvSpPr>
        <p:spPr/>
        <p:txBody>
          <a:bodyPr>
            <a:normAutofit fontScale="92500" lnSpcReduction="20000"/>
          </a:bodyPr>
          <a:lstStyle/>
          <a:p>
            <a:endParaRPr lang="en-US"/>
          </a:p>
        </p:txBody>
      </p:sp>
      <p:sp>
        <p:nvSpPr>
          <p:cNvPr id="6" name="Text Placeholder 5">
            <a:extLst>
              <a:ext uri="{FF2B5EF4-FFF2-40B4-BE49-F238E27FC236}">
                <a16:creationId xmlns:a16="http://schemas.microsoft.com/office/drawing/2014/main" id="{D591858C-88AA-40D6-BE19-73C880A8A927}"/>
              </a:ext>
            </a:extLst>
          </p:cNvPr>
          <p:cNvSpPr>
            <a:spLocks noGrp="1"/>
          </p:cNvSpPr>
          <p:nvPr>
            <p:ph type="body" sz="quarter" idx="16"/>
          </p:nvPr>
        </p:nvSpPr>
        <p:spPr/>
        <p:txBody>
          <a:bodyPr>
            <a:normAutofit/>
          </a:bodyPr>
          <a:lstStyle/>
          <a:p>
            <a:r>
              <a:rPr lang="en-US" dirty="0" smtClean="0"/>
              <a:t>How to work with </a:t>
            </a:r>
            <a:r>
              <a:rPr lang="en-US" dirty="0" err="1"/>
              <a:t>P</a:t>
            </a:r>
            <a:r>
              <a:rPr lang="en-US" dirty="0" err="1" smtClean="0"/>
              <a:t>ytorch</a:t>
            </a:r>
            <a:r>
              <a:rPr lang="en-US" dirty="0" smtClean="0"/>
              <a:t>, Google </a:t>
            </a:r>
            <a:r>
              <a:rPr lang="en-US" dirty="0" err="1"/>
              <a:t>C</a:t>
            </a:r>
            <a:r>
              <a:rPr lang="en-US" dirty="0" err="1" smtClean="0"/>
              <a:t>olab</a:t>
            </a:r>
            <a:r>
              <a:rPr lang="en-US" dirty="0" smtClean="0"/>
              <a:t> platform  </a:t>
            </a:r>
            <a:endParaRPr lang="en-US" dirty="0"/>
          </a:p>
        </p:txBody>
      </p:sp>
      <p:sp>
        <p:nvSpPr>
          <p:cNvPr id="7" name="Text Placeholder 6">
            <a:extLst>
              <a:ext uri="{FF2B5EF4-FFF2-40B4-BE49-F238E27FC236}">
                <a16:creationId xmlns:a16="http://schemas.microsoft.com/office/drawing/2014/main" id="{480A0C4C-A2E0-4350-8E57-FF6643CA2FA1}"/>
              </a:ext>
            </a:extLst>
          </p:cNvPr>
          <p:cNvSpPr>
            <a:spLocks noGrp="1"/>
          </p:cNvSpPr>
          <p:nvPr>
            <p:ph type="body" sz="quarter" idx="20"/>
          </p:nvPr>
        </p:nvSpPr>
        <p:spPr/>
        <p:txBody>
          <a:bodyPr/>
          <a:lstStyle/>
          <a:p>
            <a:r>
              <a:rPr lang="en-US" dirty="0" smtClean="0"/>
              <a:t>Understand neural networking architecture such as CNN, RNN and many variants of these networks </a:t>
            </a:r>
            <a:endParaRPr lang="en-US" dirty="0"/>
          </a:p>
        </p:txBody>
      </p:sp>
      <p:sp>
        <p:nvSpPr>
          <p:cNvPr id="8" name="Text Placeholder 7">
            <a:extLst>
              <a:ext uri="{FF2B5EF4-FFF2-40B4-BE49-F238E27FC236}">
                <a16:creationId xmlns:a16="http://schemas.microsoft.com/office/drawing/2014/main" id="{73E696E4-6E80-461C-A88D-57824AD95FBF}"/>
              </a:ext>
            </a:extLst>
          </p:cNvPr>
          <p:cNvSpPr>
            <a:spLocks noGrp="1"/>
          </p:cNvSpPr>
          <p:nvPr>
            <p:ph type="body" sz="quarter" idx="22"/>
          </p:nvPr>
        </p:nvSpPr>
        <p:spPr/>
        <p:txBody>
          <a:bodyPr/>
          <a:lstStyle/>
          <a:p>
            <a:r>
              <a:rPr lang="en-US" dirty="0" smtClean="0"/>
              <a:t>Optimization and regularization of neural networks</a:t>
            </a:r>
            <a:endParaRPr lang="en-US" dirty="0"/>
          </a:p>
        </p:txBody>
      </p:sp>
      <p:sp>
        <p:nvSpPr>
          <p:cNvPr id="9" name="Text Placeholder 8">
            <a:extLst>
              <a:ext uri="{FF2B5EF4-FFF2-40B4-BE49-F238E27FC236}">
                <a16:creationId xmlns:a16="http://schemas.microsoft.com/office/drawing/2014/main" id="{66A5B736-0C13-46AF-A003-E683FF6C3971}"/>
              </a:ext>
            </a:extLst>
          </p:cNvPr>
          <p:cNvSpPr>
            <a:spLocks noGrp="1"/>
          </p:cNvSpPr>
          <p:nvPr>
            <p:ph type="body" sz="quarter" idx="24"/>
          </p:nvPr>
        </p:nvSpPr>
        <p:spPr/>
        <p:txBody>
          <a:bodyPr/>
          <a:lstStyle/>
          <a:p>
            <a:r>
              <a:rPr lang="en-US" dirty="0" smtClean="0"/>
              <a:t>Use of hyper-parameter to gain better results.</a:t>
            </a:r>
            <a:endParaRPr lang="en-US" dirty="0"/>
          </a:p>
        </p:txBody>
      </p:sp>
      <p:sp>
        <p:nvSpPr>
          <p:cNvPr id="10" name="Text Placeholder 9">
            <a:extLst>
              <a:ext uri="{FF2B5EF4-FFF2-40B4-BE49-F238E27FC236}">
                <a16:creationId xmlns:a16="http://schemas.microsoft.com/office/drawing/2014/main" id="{D6423D19-EE07-47C2-96DA-95AF6F59AA07}"/>
              </a:ext>
            </a:extLst>
          </p:cNvPr>
          <p:cNvSpPr>
            <a:spLocks noGrp="1"/>
          </p:cNvSpPr>
          <p:nvPr>
            <p:ph type="body" sz="quarter" idx="26"/>
          </p:nvPr>
        </p:nvSpPr>
        <p:spPr/>
        <p:txBody>
          <a:bodyPr>
            <a:noAutofit/>
          </a:bodyPr>
          <a:lstStyle/>
          <a:p>
            <a:r>
              <a:rPr lang="en-US" dirty="0" smtClean="0"/>
              <a:t>Different Pre-processing techniques</a:t>
            </a:r>
            <a:endParaRPr lang="en-US" dirty="0"/>
          </a:p>
        </p:txBody>
      </p:sp>
      <p:sp>
        <p:nvSpPr>
          <p:cNvPr id="11" name="Text Placeholder 10">
            <a:extLst>
              <a:ext uri="{FF2B5EF4-FFF2-40B4-BE49-F238E27FC236}">
                <a16:creationId xmlns:a16="http://schemas.microsoft.com/office/drawing/2014/main" id="{CD5068A8-2156-4C77-A7B2-15C3364215D5}"/>
              </a:ext>
            </a:extLst>
          </p:cNvPr>
          <p:cNvSpPr>
            <a:spLocks noGrp="1"/>
          </p:cNvSpPr>
          <p:nvPr>
            <p:ph type="body" sz="quarter" idx="28"/>
          </p:nvPr>
        </p:nvSpPr>
        <p:spPr/>
        <p:txBody>
          <a:bodyPr/>
          <a:lstStyle/>
          <a:p>
            <a:endParaRPr lang="en-US" dirty="0"/>
          </a:p>
        </p:txBody>
      </p:sp>
    </p:spTree>
    <p:extLst>
      <p:ext uri="{BB962C8B-B14F-4D97-AF65-F5344CB8AC3E}">
        <p14:creationId xmlns:p14="http://schemas.microsoft.com/office/powerpoint/2010/main" val="1526538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a:bodyPr>
          <a:lstStyle/>
          <a:p>
            <a:r>
              <a:rPr lang="en-US" altLang="ja-JP" dirty="0" smtClean="0"/>
              <a:t>Conclusion</a:t>
            </a:r>
            <a:endParaRPr lang="ja-JP" altLang="en-US" sz="4400" dirty="0"/>
          </a:p>
        </p:txBody>
      </p:sp>
      <p:sp>
        <p:nvSpPr>
          <p:cNvPr id="5" name="スライド番号プレースホルダー 4"/>
          <p:cNvSpPr>
            <a:spLocks noGrp="1"/>
          </p:cNvSpPr>
          <p:nvPr>
            <p:ph type="sldNum" sz="quarter" idx="11"/>
          </p:nvPr>
        </p:nvSpPr>
        <p:spPr/>
        <p:txBody>
          <a:bodyPr/>
          <a:lstStyle/>
          <a:p>
            <a:endParaRPr lang="ja-JP" altLang="en-US" dirty="0"/>
          </a:p>
        </p:txBody>
      </p:sp>
      <p:sp>
        <p:nvSpPr>
          <p:cNvPr id="10" name="テキスト プレースホルダー 9"/>
          <p:cNvSpPr>
            <a:spLocks noGrp="1"/>
          </p:cNvSpPr>
          <p:nvPr>
            <p:ph type="body" sz="quarter" idx="14"/>
          </p:nvPr>
        </p:nvSpPr>
        <p:spPr>
          <a:xfrm>
            <a:off x="1078310" y="4279404"/>
            <a:ext cx="16200313" cy="5270996"/>
          </a:xfrm>
        </p:spPr>
        <p:txBody>
          <a:bodyPr>
            <a:normAutofit/>
          </a:bodyPr>
          <a:lstStyle/>
          <a:p>
            <a:r>
              <a:rPr lang="en-US" sz="3200" dirty="0" smtClean="0">
                <a:solidFill>
                  <a:schemeClr val="tx1"/>
                </a:solidFill>
              </a:rPr>
              <a:t>We trained and tested a </a:t>
            </a:r>
            <a:r>
              <a:rPr lang="en-US" sz="3200" dirty="0">
                <a:solidFill>
                  <a:schemeClr val="tx1"/>
                </a:solidFill>
              </a:rPr>
              <a:t>deep neural networks, using  Gated recurrent </a:t>
            </a:r>
            <a:r>
              <a:rPr lang="en-US" sz="3200" dirty="0" smtClean="0">
                <a:solidFill>
                  <a:schemeClr val="tx1"/>
                </a:solidFill>
              </a:rPr>
              <a:t>unit(GRU) </a:t>
            </a:r>
            <a:r>
              <a:rPr lang="en-US" sz="3200" dirty="0">
                <a:solidFill>
                  <a:schemeClr val="tx1"/>
                </a:solidFill>
              </a:rPr>
              <a:t>(RNNs), for addressing a natural </a:t>
            </a:r>
            <a:r>
              <a:rPr lang="en-US" sz="3200" dirty="0" smtClean="0">
                <a:solidFill>
                  <a:schemeClr val="tx1"/>
                </a:solidFill>
              </a:rPr>
              <a:t>language </a:t>
            </a:r>
            <a:r>
              <a:rPr lang="en-US" sz="3200" dirty="0">
                <a:solidFill>
                  <a:schemeClr val="tx1"/>
                </a:solidFill>
              </a:rPr>
              <a:t>task known as emotion </a:t>
            </a:r>
            <a:r>
              <a:rPr lang="en-US" sz="3200" dirty="0" smtClean="0">
                <a:solidFill>
                  <a:schemeClr val="tx1"/>
                </a:solidFill>
              </a:rPr>
              <a:t>recognition. We had a dataset labeled 6 categories and after training, our tested data achieved an accuracy of 94%. Which is satisfactory but I feel we can achieve more with tuning more regularization and hyper-parameters. </a:t>
            </a:r>
            <a:endParaRPr lang="en-US" sz="3200" dirty="0">
              <a:solidFill>
                <a:schemeClr val="tx1"/>
              </a:solidFill>
            </a:endParaRPr>
          </a:p>
        </p:txBody>
      </p:sp>
      <p:sp>
        <p:nvSpPr>
          <p:cNvPr id="2" name="Footer Placeholder 1"/>
          <p:cNvSpPr>
            <a:spLocks noGrp="1"/>
          </p:cNvSpPr>
          <p:nvPr>
            <p:ph type="ftr" sz="quarter" idx="10"/>
          </p:nvPr>
        </p:nvSpPr>
        <p:spPr/>
        <p:txBody>
          <a:bodyPr/>
          <a:lstStyle/>
          <a:p>
            <a:endParaRPr lang="ja-JP" altLang="en-US" dirty="0"/>
          </a:p>
        </p:txBody>
      </p:sp>
    </p:spTree>
    <p:extLst>
      <p:ext uri="{BB962C8B-B14F-4D97-AF65-F5344CB8AC3E}">
        <p14:creationId xmlns:p14="http://schemas.microsoft.com/office/powerpoint/2010/main" val="702343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Load</a:t>
            </a:r>
            <a:endParaRPr lang="en-US" dirty="0"/>
          </a:p>
        </p:txBody>
      </p:sp>
      <p:sp>
        <p:nvSpPr>
          <p:cNvPr id="3" name="Text Placeholder 2"/>
          <p:cNvSpPr>
            <a:spLocks noGrp="1"/>
          </p:cNvSpPr>
          <p:nvPr>
            <p:ph type="body" sz="quarter" idx="42"/>
          </p:nvPr>
        </p:nvSpPr>
        <p:spPr/>
        <p:txBody>
          <a:bodyPr/>
          <a:lstStyle/>
          <a:p>
            <a:r>
              <a:rPr lang="en-US" dirty="0" smtClean="0"/>
              <a:t>Rehnuma</a:t>
            </a:r>
            <a:endParaRPr lang="en-US" dirty="0"/>
          </a:p>
        </p:txBody>
      </p:sp>
      <p:sp>
        <p:nvSpPr>
          <p:cNvPr id="4" name="Text Placeholder 3"/>
          <p:cNvSpPr>
            <a:spLocks noGrp="1"/>
          </p:cNvSpPr>
          <p:nvPr>
            <p:ph type="body" sz="quarter" idx="43"/>
          </p:nvPr>
        </p:nvSpPr>
        <p:spPr/>
        <p:txBody>
          <a:bodyPr/>
          <a:lstStyle/>
          <a:p>
            <a:r>
              <a:rPr lang="en-US" dirty="0" smtClean="0"/>
              <a:t>Rifat</a:t>
            </a:r>
            <a:endParaRPr lang="en-US" dirty="0"/>
          </a:p>
        </p:txBody>
      </p:sp>
      <p:sp>
        <p:nvSpPr>
          <p:cNvPr id="5" name="Text Placeholder 4"/>
          <p:cNvSpPr>
            <a:spLocks noGrp="1"/>
          </p:cNvSpPr>
          <p:nvPr>
            <p:ph type="body" sz="quarter" idx="44"/>
          </p:nvPr>
        </p:nvSpPr>
        <p:spPr/>
        <p:txBody>
          <a:bodyPr/>
          <a:lstStyle/>
          <a:p>
            <a:endParaRPr lang="en-US"/>
          </a:p>
        </p:txBody>
      </p:sp>
      <p:sp>
        <p:nvSpPr>
          <p:cNvPr id="6" name="Text Placeholder 5"/>
          <p:cNvSpPr>
            <a:spLocks noGrp="1"/>
          </p:cNvSpPr>
          <p:nvPr>
            <p:ph type="body" sz="quarter" idx="45"/>
          </p:nvPr>
        </p:nvSpPr>
        <p:spPr/>
        <p:txBody>
          <a:bodyPr/>
          <a:lstStyle/>
          <a:p>
            <a:r>
              <a:rPr lang="en-US" dirty="0" smtClean="0"/>
              <a:t>Building the GRU model</a:t>
            </a:r>
            <a:endParaRPr lang="en-US" dirty="0"/>
          </a:p>
        </p:txBody>
      </p:sp>
      <p:sp>
        <p:nvSpPr>
          <p:cNvPr id="7" name="Text Placeholder 6"/>
          <p:cNvSpPr>
            <a:spLocks noGrp="1"/>
          </p:cNvSpPr>
          <p:nvPr>
            <p:ph type="body" sz="quarter" idx="46"/>
          </p:nvPr>
        </p:nvSpPr>
        <p:spPr/>
        <p:txBody>
          <a:bodyPr/>
          <a:lstStyle/>
          <a:p>
            <a:r>
              <a:rPr lang="en-US" dirty="0" smtClean="0"/>
              <a:t>Adding Regularization, Hyper-parameter </a:t>
            </a:r>
            <a:endParaRPr lang="en-US" dirty="0"/>
          </a:p>
        </p:txBody>
      </p:sp>
      <p:sp>
        <p:nvSpPr>
          <p:cNvPr id="8" name="Text Placeholder 7"/>
          <p:cNvSpPr>
            <a:spLocks noGrp="1"/>
          </p:cNvSpPr>
          <p:nvPr>
            <p:ph type="body" sz="quarter" idx="47"/>
          </p:nvPr>
        </p:nvSpPr>
        <p:spPr/>
        <p:txBody>
          <a:bodyPr/>
          <a:lstStyle/>
          <a:p>
            <a:r>
              <a:rPr lang="en-US" dirty="0" smtClean="0"/>
              <a:t>Testing data &amp; result generation confusion matrix </a:t>
            </a:r>
            <a:endParaRPr lang="en-US" dirty="0"/>
          </a:p>
        </p:txBody>
      </p:sp>
      <p:sp>
        <p:nvSpPr>
          <p:cNvPr id="9" name="Text Placeholder 8"/>
          <p:cNvSpPr>
            <a:spLocks noGrp="1"/>
          </p:cNvSpPr>
          <p:nvPr>
            <p:ph type="body" sz="quarter" idx="48"/>
          </p:nvPr>
        </p:nvSpPr>
        <p:spPr/>
        <p:txBody>
          <a:bodyPr/>
          <a:lstStyle/>
          <a:p>
            <a:r>
              <a:rPr lang="en-US" dirty="0" smtClean="0"/>
              <a:t>Pre-processing data</a:t>
            </a:r>
            <a:endParaRPr lang="en-US" dirty="0"/>
          </a:p>
        </p:txBody>
      </p:sp>
      <p:sp>
        <p:nvSpPr>
          <p:cNvPr id="10" name="Text Placeholder 9"/>
          <p:cNvSpPr>
            <a:spLocks noGrp="1"/>
          </p:cNvSpPr>
          <p:nvPr>
            <p:ph type="body" sz="quarter" idx="49"/>
          </p:nvPr>
        </p:nvSpPr>
        <p:spPr/>
        <p:txBody>
          <a:bodyPr/>
          <a:lstStyle/>
          <a:p>
            <a:r>
              <a:rPr lang="en-US" dirty="0" smtClean="0"/>
              <a:t>Splitting data for training and training data optimization</a:t>
            </a:r>
            <a:endParaRPr lang="en-US" dirty="0"/>
          </a:p>
        </p:txBody>
      </p:sp>
      <p:sp>
        <p:nvSpPr>
          <p:cNvPr id="11" name="Text Placeholder 10"/>
          <p:cNvSpPr>
            <a:spLocks noGrp="1"/>
          </p:cNvSpPr>
          <p:nvPr>
            <p:ph type="body" sz="quarter" idx="50"/>
          </p:nvPr>
        </p:nvSpPr>
        <p:spPr/>
        <p:txBody>
          <a:bodyPr/>
          <a:lstStyle/>
          <a:p>
            <a:r>
              <a:rPr lang="en-US" dirty="0" smtClean="0"/>
              <a:t>Testing the GRU model &amp; Model optimization </a:t>
            </a:r>
            <a:endParaRPr lang="en-US" dirty="0"/>
          </a:p>
        </p:txBody>
      </p:sp>
    </p:spTree>
    <p:extLst>
      <p:ext uri="{BB962C8B-B14F-4D97-AF65-F5344CB8AC3E}">
        <p14:creationId xmlns:p14="http://schemas.microsoft.com/office/powerpoint/2010/main" val="1946719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a:bodyPr>
          <a:lstStyle/>
          <a:p>
            <a:r>
              <a:rPr lang="en-US" altLang="ja-JP" dirty="0" smtClean="0"/>
              <a:t>References</a:t>
            </a:r>
            <a:endParaRPr lang="ja-JP" altLang="en-US" sz="4400" dirty="0"/>
          </a:p>
        </p:txBody>
      </p:sp>
      <p:sp>
        <p:nvSpPr>
          <p:cNvPr id="5" name="スライド番号プレースホルダー 4"/>
          <p:cNvSpPr>
            <a:spLocks noGrp="1"/>
          </p:cNvSpPr>
          <p:nvPr>
            <p:ph type="sldNum" sz="quarter" idx="11"/>
          </p:nvPr>
        </p:nvSpPr>
        <p:spPr/>
        <p:txBody>
          <a:bodyPr/>
          <a:lstStyle/>
          <a:p>
            <a:endParaRPr lang="ja-JP" altLang="en-US" dirty="0"/>
          </a:p>
        </p:txBody>
      </p:sp>
      <p:sp>
        <p:nvSpPr>
          <p:cNvPr id="10" name="テキスト プレースホルダー 9"/>
          <p:cNvSpPr>
            <a:spLocks noGrp="1"/>
          </p:cNvSpPr>
          <p:nvPr>
            <p:ph type="body" sz="quarter" idx="14"/>
          </p:nvPr>
        </p:nvSpPr>
        <p:spPr>
          <a:xfrm>
            <a:off x="1078310" y="4279404"/>
            <a:ext cx="16200313" cy="5270996"/>
          </a:xfrm>
        </p:spPr>
        <p:txBody>
          <a:bodyPr>
            <a:normAutofit/>
          </a:bodyPr>
          <a:lstStyle/>
          <a:p>
            <a:pPr marL="342900" indent="-342900">
              <a:buFont typeface="Arial" panose="020B0604020202020204" pitchFamily="34" charset="0"/>
              <a:buChar char="•"/>
            </a:pPr>
            <a:r>
              <a:rPr lang="en-US" b="1" dirty="0"/>
              <a:t>Adam: A Method for Stochastic </a:t>
            </a:r>
            <a:r>
              <a:rPr lang="en-US" b="1" dirty="0" smtClean="0"/>
              <a:t>Optimization by </a:t>
            </a:r>
            <a:r>
              <a:rPr lang="en-US" dirty="0" err="1" smtClean="0"/>
              <a:t>Diederik</a:t>
            </a:r>
            <a:r>
              <a:rPr lang="en-US" dirty="0" smtClean="0"/>
              <a:t> </a:t>
            </a:r>
            <a:r>
              <a:rPr lang="en-US" dirty="0"/>
              <a:t>P. </a:t>
            </a:r>
            <a:r>
              <a:rPr lang="en-US" dirty="0" err="1"/>
              <a:t>Kingma</a:t>
            </a:r>
            <a:r>
              <a:rPr lang="en-US" dirty="0"/>
              <a:t>, Jimmy Ba: </a:t>
            </a:r>
            <a:r>
              <a:rPr lang="en-US" u="sng" dirty="0">
                <a:solidFill>
                  <a:schemeClr val="accent1"/>
                </a:solidFill>
                <a:hlinkClick r:id="rId2"/>
              </a:rPr>
              <a:t>https://</a:t>
            </a:r>
            <a:r>
              <a:rPr lang="en-US" u="sng" dirty="0" smtClean="0">
                <a:solidFill>
                  <a:schemeClr val="accent1"/>
                </a:solidFill>
                <a:hlinkClick r:id="rId2"/>
              </a:rPr>
              <a:t>www.researchgate.net/publication/269935079_Adam_A_Method_for_Stochastic_Optimization</a:t>
            </a:r>
            <a:r>
              <a:rPr lang="en-US" u="sng" dirty="0" smtClean="0">
                <a:solidFill>
                  <a:schemeClr val="accent1"/>
                </a:solidFill>
              </a:rPr>
              <a:t> </a:t>
            </a:r>
            <a:r>
              <a:rPr lang="en-US" u="sng" dirty="0" smtClean="0">
                <a:solidFill>
                  <a:schemeClr val="accent1"/>
                </a:solidFill>
                <a:hlinkClick r:id="rId3" action="ppaction://hlinksldjump"/>
              </a:rPr>
              <a:t>[1] </a:t>
            </a:r>
            <a:endParaRPr lang="en-US" u="sng" dirty="0">
              <a:solidFill>
                <a:schemeClr val="accent1"/>
              </a:solidFill>
            </a:endParaRPr>
          </a:p>
          <a:p>
            <a:pPr marL="342900" indent="-342900">
              <a:buFont typeface="Arial" panose="020B0604020202020204" pitchFamily="34" charset="0"/>
              <a:buChar char="•"/>
            </a:pPr>
            <a:endParaRPr lang="en-US" dirty="0"/>
          </a:p>
          <a:p>
            <a:endParaRPr lang="en-US" dirty="0"/>
          </a:p>
          <a:p>
            <a:r>
              <a:rPr lang="en-US" dirty="0"/>
              <a:t/>
            </a:r>
            <a:br>
              <a:rPr lang="en-US" dirty="0"/>
            </a:br>
            <a:endParaRPr lang="en-US" b="1" dirty="0" smtClean="0"/>
          </a:p>
          <a:p>
            <a:pPr marL="342900" lvl="0" indent="-342900">
              <a:buFont typeface="Arial" panose="020B0604020202020204" pitchFamily="34" charset="0"/>
              <a:buChar char="•"/>
            </a:pPr>
            <a:endParaRPr lang="en-US" u="sng" dirty="0"/>
          </a:p>
          <a:p>
            <a:pPr marL="342900" lvl="0" indent="-342900">
              <a:buFont typeface="Arial" panose="020B0604020202020204" pitchFamily="34" charset="0"/>
              <a:buChar char="•"/>
            </a:pPr>
            <a:endParaRPr lang="en-US" u="sng" dirty="0"/>
          </a:p>
          <a:p>
            <a:pPr lvl="0"/>
            <a:endParaRPr lang="en-US" dirty="0"/>
          </a:p>
          <a:p>
            <a:pPr marL="342900" indent="-342900">
              <a:buFont typeface="Arial" panose="020B0604020202020204" pitchFamily="34" charset="0"/>
              <a:buChar char="•"/>
            </a:pPr>
            <a:endParaRPr lang="en-US" sz="2400" dirty="0"/>
          </a:p>
        </p:txBody>
      </p:sp>
      <p:sp>
        <p:nvSpPr>
          <p:cNvPr id="2" name="Footer Placeholder 1"/>
          <p:cNvSpPr>
            <a:spLocks noGrp="1"/>
          </p:cNvSpPr>
          <p:nvPr>
            <p:ph type="ftr" sz="quarter" idx="10"/>
          </p:nvPr>
        </p:nvSpPr>
        <p:spPr/>
        <p:txBody>
          <a:bodyPr/>
          <a:lstStyle/>
          <a:p>
            <a:endParaRPr lang="ja-JP" altLang="en-US" dirty="0"/>
          </a:p>
        </p:txBody>
      </p:sp>
    </p:spTree>
    <p:extLst>
      <p:ext uri="{BB962C8B-B14F-4D97-AF65-F5344CB8AC3E}">
        <p14:creationId xmlns:p14="http://schemas.microsoft.com/office/powerpoint/2010/main" val="405478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60A8-F7DD-4124-BEAE-74049F702F4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60489CB2-19F4-4B59-B86A-1BC56C6855FB}"/>
              </a:ext>
            </a:extLst>
          </p:cNvPr>
          <p:cNvSpPr>
            <a:spLocks noGrp="1"/>
          </p:cNvSpPr>
          <p:nvPr>
            <p:ph type="subTitle" idx="1"/>
          </p:nvPr>
        </p:nvSpPr>
        <p:spPr/>
        <p:txBody>
          <a:bodyPr>
            <a:normAutofit/>
          </a:bodyPr>
          <a:lstStyle/>
          <a:p>
            <a:endParaRPr lang="en-US" sz="8000" dirty="0"/>
          </a:p>
        </p:txBody>
      </p:sp>
      <p:sp>
        <p:nvSpPr>
          <p:cNvPr id="4" name="Text Placeholder 3">
            <a:extLst>
              <a:ext uri="{FF2B5EF4-FFF2-40B4-BE49-F238E27FC236}">
                <a16:creationId xmlns:a16="http://schemas.microsoft.com/office/drawing/2014/main" id="{131C281D-A223-4280-95D1-6115B970A76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969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en-US" sz="8800" dirty="0"/>
              <a:t>Text to Emotion </a:t>
            </a:r>
            <a:r>
              <a:rPr lang="en-US" sz="8800" dirty="0" smtClean="0"/>
              <a:t>Recognition Using GRU</a:t>
            </a:r>
            <a:endParaRPr kumimoji="1" lang="ja-JP" altLang="en-US" sz="3200" dirty="0">
              <a:solidFill>
                <a:schemeClr val="tx1"/>
              </a:solidFill>
            </a:endParaRPr>
          </a:p>
        </p:txBody>
      </p:sp>
    </p:spTree>
    <p:extLst>
      <p:ext uri="{BB962C8B-B14F-4D97-AF65-F5344CB8AC3E}">
        <p14:creationId xmlns:p14="http://schemas.microsoft.com/office/powerpoint/2010/main" val="39707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4" name="Title 3"/>
          <p:cNvSpPr>
            <a:spLocks noGrp="1"/>
          </p:cNvSpPr>
          <p:nvPr>
            <p:ph type="title"/>
          </p:nvPr>
        </p:nvSpPr>
        <p:spPr/>
        <p:txBody>
          <a:bodyPr/>
          <a:lstStyle/>
          <a:p>
            <a:r>
              <a:rPr lang="en-US" altLang="ja-JP" sz="8000" dirty="0"/>
              <a:t>The Problem in </a:t>
            </a:r>
            <a:r>
              <a:rPr lang="en-US" altLang="ja-JP" sz="8000" dirty="0" smtClean="0"/>
              <a:t>Focus </a:t>
            </a:r>
            <a:endParaRPr lang="en-US" sz="8000" dirty="0"/>
          </a:p>
        </p:txBody>
      </p:sp>
      <p:sp>
        <p:nvSpPr>
          <p:cNvPr id="5" name="Text Placeholder 4"/>
          <p:cNvSpPr>
            <a:spLocks noGrp="1"/>
          </p:cNvSpPr>
          <p:nvPr>
            <p:ph type="body" sz="quarter" idx="12"/>
          </p:nvPr>
        </p:nvSpPr>
        <p:spPr/>
        <p:txBody>
          <a:bodyPr/>
          <a:lstStyle/>
          <a:p>
            <a:endParaRPr lang="en-US" sz="3600" dirty="0"/>
          </a:p>
          <a:p>
            <a:r>
              <a:rPr lang="en-US" sz="3600" dirty="0" smtClean="0"/>
              <a:t>Emotion Detection </a:t>
            </a:r>
            <a:r>
              <a:rPr lang="en-US" sz="3600" dirty="0"/>
              <a:t>in text </a:t>
            </a:r>
            <a:r>
              <a:rPr lang="en-US" sz="3600" dirty="0" smtClean="0"/>
              <a:t>documents is </a:t>
            </a:r>
            <a:r>
              <a:rPr lang="en-US" sz="3600" dirty="0"/>
              <a:t>essentially a </a:t>
            </a:r>
            <a:r>
              <a:rPr lang="en-US" sz="3600" dirty="0" smtClean="0"/>
              <a:t>content based classification problem involving concepts  from the domains of Natural  Language Processing as well as Machine Learning.</a:t>
            </a:r>
            <a:endParaRPr lang="en-US" sz="3600" dirty="0"/>
          </a:p>
        </p:txBody>
      </p:sp>
      <p:sp>
        <p:nvSpPr>
          <p:cNvPr id="6" name="Text Placeholder 5"/>
          <p:cNvSpPr>
            <a:spLocks noGrp="1"/>
          </p:cNvSpPr>
          <p:nvPr>
            <p:ph type="body" sz="quarter" idx="24"/>
          </p:nvPr>
        </p:nvSpPr>
        <p:spPr/>
        <p:txBody>
          <a:bodyPr/>
          <a:lstStyle/>
          <a:p>
            <a:r>
              <a:rPr lang="en-US" sz="2800" dirty="0"/>
              <a:t>Emotion </a:t>
            </a:r>
            <a:r>
              <a:rPr lang="en-US" sz="2800" dirty="0" smtClean="0"/>
              <a:t>detection </a:t>
            </a:r>
            <a:r>
              <a:rPr lang="en-US" sz="2800" dirty="0"/>
              <a:t>aims to detect and recognize types of feelings through the expression of texts, such as anger, </a:t>
            </a:r>
            <a:r>
              <a:rPr lang="en-US" sz="2800" dirty="0" smtClean="0"/>
              <a:t>love, fear, </a:t>
            </a:r>
            <a:r>
              <a:rPr lang="en-US" sz="2800" dirty="0"/>
              <a:t>sadness, </a:t>
            </a:r>
            <a:r>
              <a:rPr lang="en-US" sz="2800" dirty="0" smtClean="0"/>
              <a:t>joy and </a:t>
            </a:r>
            <a:r>
              <a:rPr lang="en-US" sz="2800" dirty="0"/>
              <a:t>surprise</a:t>
            </a:r>
            <a:r>
              <a:rPr lang="en-US" sz="2800" dirty="0" smtClean="0"/>
              <a:t>.</a:t>
            </a:r>
          </a:p>
          <a:p>
            <a:r>
              <a:rPr lang="en-US" sz="2800" dirty="0" smtClean="0"/>
              <a:t>Our dataset is a combination of around 420,000 tweets from </a:t>
            </a:r>
            <a:r>
              <a:rPr lang="en-US" sz="2800" dirty="0" err="1" smtClean="0"/>
              <a:t>kaggle</a:t>
            </a:r>
            <a:r>
              <a:rPr lang="en-US" sz="2800" dirty="0" smtClean="0"/>
              <a:t>.</a:t>
            </a:r>
            <a:endParaRPr lang="en-US" sz="2800" dirty="0"/>
          </a:p>
        </p:txBody>
      </p:sp>
      <p:sp>
        <p:nvSpPr>
          <p:cNvPr id="7" name="Text Placeholder 6"/>
          <p:cNvSpPr>
            <a:spLocks noGrp="1"/>
          </p:cNvSpPr>
          <p:nvPr>
            <p:ph type="body" sz="quarter" idx="17"/>
          </p:nvPr>
        </p:nvSpPr>
        <p:spPr/>
        <p:txBody>
          <a:bodyPr/>
          <a:lstStyle/>
          <a:p>
            <a:endParaRPr lang="en-US"/>
          </a:p>
        </p:txBody>
      </p:sp>
      <p:sp>
        <p:nvSpPr>
          <p:cNvPr id="8" name="Text Placeholder 7"/>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342375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4AB4-B99E-4EC1-BB32-1467E034FE0E}"/>
              </a:ext>
            </a:extLst>
          </p:cNvPr>
          <p:cNvSpPr>
            <a:spLocks noGrp="1"/>
          </p:cNvSpPr>
          <p:nvPr>
            <p:ph type="title"/>
          </p:nvPr>
        </p:nvSpPr>
        <p:spPr/>
        <p:txBody>
          <a:bodyPr/>
          <a:lstStyle/>
          <a:p>
            <a:r>
              <a:rPr lang="en-US" dirty="0" smtClean="0"/>
              <a:t>Initial Approach</a:t>
            </a:r>
            <a:endParaRPr lang="en-US" dirty="0"/>
          </a:p>
        </p:txBody>
      </p:sp>
      <p:sp>
        <p:nvSpPr>
          <p:cNvPr id="3" name="Footer Placeholder 2">
            <a:extLst>
              <a:ext uri="{FF2B5EF4-FFF2-40B4-BE49-F238E27FC236}">
                <a16:creationId xmlns:a16="http://schemas.microsoft.com/office/drawing/2014/main" id="{81FDCAFA-D38B-4BFA-851E-1122EDE7F45B}"/>
              </a:ext>
            </a:extLst>
          </p:cNvPr>
          <p:cNvSpPr>
            <a:spLocks noGrp="1"/>
          </p:cNvSpPr>
          <p:nvPr>
            <p:ph type="ftr" sz="quarter" idx="10"/>
          </p:nvPr>
        </p:nvSpPr>
        <p:spPr/>
        <p:txBody>
          <a:bodyPr/>
          <a:lstStyle/>
          <a:p>
            <a:r>
              <a:rPr lang="en-US" altLang="ja-JP" dirty="0"/>
              <a:t>The Power of PowerPoint | thepopp.com</a:t>
            </a:r>
            <a:endParaRPr lang="ja-JP" altLang="en-US" dirty="0"/>
          </a:p>
        </p:txBody>
      </p:sp>
      <p:sp>
        <p:nvSpPr>
          <p:cNvPr id="4" name="Slide Number Placeholder 3">
            <a:extLst>
              <a:ext uri="{FF2B5EF4-FFF2-40B4-BE49-F238E27FC236}">
                <a16:creationId xmlns:a16="http://schemas.microsoft.com/office/drawing/2014/main" id="{ACAB0C49-ABC5-4E3B-94C4-59FE21F06710}"/>
              </a:ext>
            </a:extLst>
          </p:cNvPr>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5" name="Text Placeholder 4">
            <a:extLst>
              <a:ext uri="{FF2B5EF4-FFF2-40B4-BE49-F238E27FC236}">
                <a16:creationId xmlns:a16="http://schemas.microsoft.com/office/drawing/2014/main" id="{F92E8475-AB62-41E5-BED7-A929AA07C9A0}"/>
              </a:ext>
            </a:extLst>
          </p:cNvPr>
          <p:cNvSpPr>
            <a:spLocks noGrp="1"/>
          </p:cNvSpPr>
          <p:nvPr>
            <p:ph type="body" sz="quarter" idx="13"/>
          </p:nvPr>
        </p:nvSpPr>
        <p:spPr/>
        <p:txBody>
          <a:bodyPr>
            <a:normAutofit fontScale="92500" lnSpcReduction="20000"/>
          </a:bodyPr>
          <a:lstStyle/>
          <a:p>
            <a:endParaRPr lang="en-US" dirty="0"/>
          </a:p>
        </p:txBody>
      </p:sp>
      <p:sp>
        <p:nvSpPr>
          <p:cNvPr id="6" name="Text Placeholder 5">
            <a:extLst>
              <a:ext uri="{FF2B5EF4-FFF2-40B4-BE49-F238E27FC236}">
                <a16:creationId xmlns:a16="http://schemas.microsoft.com/office/drawing/2014/main" id="{D591858C-88AA-40D6-BE19-73C880A8A927}"/>
              </a:ext>
            </a:extLst>
          </p:cNvPr>
          <p:cNvSpPr>
            <a:spLocks noGrp="1"/>
          </p:cNvSpPr>
          <p:nvPr>
            <p:ph type="body" sz="quarter" idx="16"/>
          </p:nvPr>
        </p:nvSpPr>
        <p:spPr/>
        <p:txBody>
          <a:bodyPr>
            <a:normAutofit/>
          </a:bodyPr>
          <a:lstStyle/>
          <a:p>
            <a:r>
              <a:rPr lang="en-US" dirty="0" smtClean="0"/>
              <a:t>First we learned some basic </a:t>
            </a:r>
            <a:r>
              <a:rPr lang="en-US" dirty="0" err="1" smtClean="0"/>
              <a:t>pytorch</a:t>
            </a:r>
            <a:r>
              <a:rPr lang="en-US" dirty="0" smtClean="0"/>
              <a:t> and how to use google </a:t>
            </a:r>
            <a:r>
              <a:rPr lang="en-US" dirty="0" err="1" smtClean="0"/>
              <a:t>colab</a:t>
            </a:r>
            <a:r>
              <a:rPr lang="en-US" dirty="0" smtClean="0"/>
              <a:t>. </a:t>
            </a:r>
            <a:endParaRPr lang="en-US" dirty="0"/>
          </a:p>
        </p:txBody>
      </p:sp>
      <p:sp>
        <p:nvSpPr>
          <p:cNvPr id="7" name="Text Placeholder 6">
            <a:extLst>
              <a:ext uri="{FF2B5EF4-FFF2-40B4-BE49-F238E27FC236}">
                <a16:creationId xmlns:a16="http://schemas.microsoft.com/office/drawing/2014/main" id="{480A0C4C-A2E0-4350-8E57-FF6643CA2FA1}"/>
              </a:ext>
            </a:extLst>
          </p:cNvPr>
          <p:cNvSpPr>
            <a:spLocks noGrp="1"/>
          </p:cNvSpPr>
          <p:nvPr>
            <p:ph type="body" sz="quarter" idx="20"/>
          </p:nvPr>
        </p:nvSpPr>
        <p:spPr/>
        <p:txBody>
          <a:bodyPr/>
          <a:lstStyle/>
          <a:p>
            <a:r>
              <a:rPr lang="en-US" dirty="0" smtClean="0"/>
              <a:t>Then we </a:t>
            </a:r>
            <a:r>
              <a:rPr lang="en-US" dirty="0"/>
              <a:t>tried to see some reference work from this filed of problem and try to understand the workflow and the desired results.</a:t>
            </a:r>
          </a:p>
          <a:p>
            <a:endParaRPr lang="en-US" dirty="0"/>
          </a:p>
        </p:txBody>
      </p:sp>
      <p:sp>
        <p:nvSpPr>
          <p:cNvPr id="8" name="Text Placeholder 7">
            <a:extLst>
              <a:ext uri="{FF2B5EF4-FFF2-40B4-BE49-F238E27FC236}">
                <a16:creationId xmlns:a16="http://schemas.microsoft.com/office/drawing/2014/main" id="{73E696E4-6E80-461C-A88D-57824AD95FBF}"/>
              </a:ext>
            </a:extLst>
          </p:cNvPr>
          <p:cNvSpPr>
            <a:spLocks noGrp="1"/>
          </p:cNvSpPr>
          <p:nvPr>
            <p:ph type="body" sz="quarter" idx="22"/>
          </p:nvPr>
        </p:nvSpPr>
        <p:spPr/>
        <p:txBody>
          <a:bodyPr>
            <a:noAutofit/>
          </a:bodyPr>
          <a:lstStyle/>
          <a:p>
            <a:endParaRPr lang="en-US" dirty="0" smtClean="0"/>
          </a:p>
          <a:p>
            <a:r>
              <a:rPr lang="en-US" dirty="0" smtClean="0"/>
              <a:t>Then </a:t>
            </a:r>
            <a:r>
              <a:rPr lang="en-US" dirty="0"/>
              <a:t>we tried to understand which architecture gives the optimal result.</a:t>
            </a:r>
          </a:p>
          <a:p>
            <a:endParaRPr lang="en-US" dirty="0"/>
          </a:p>
          <a:p>
            <a:endParaRPr lang="en-US" dirty="0"/>
          </a:p>
        </p:txBody>
      </p:sp>
      <p:sp>
        <p:nvSpPr>
          <p:cNvPr id="9" name="Text Placeholder 8">
            <a:extLst>
              <a:ext uri="{FF2B5EF4-FFF2-40B4-BE49-F238E27FC236}">
                <a16:creationId xmlns:a16="http://schemas.microsoft.com/office/drawing/2014/main" id="{66A5B736-0C13-46AF-A003-E683FF6C3971}"/>
              </a:ext>
            </a:extLst>
          </p:cNvPr>
          <p:cNvSpPr>
            <a:spLocks noGrp="1"/>
          </p:cNvSpPr>
          <p:nvPr>
            <p:ph type="body" sz="quarter" idx="24"/>
          </p:nvPr>
        </p:nvSpPr>
        <p:spPr/>
        <p:txBody>
          <a:bodyPr/>
          <a:lstStyle/>
          <a:p>
            <a:r>
              <a:rPr lang="en-US" dirty="0"/>
              <a:t>Use started testing CNN, RNN models.</a:t>
            </a:r>
          </a:p>
          <a:p>
            <a:endParaRPr lang="en-US" dirty="0"/>
          </a:p>
        </p:txBody>
      </p:sp>
      <p:sp>
        <p:nvSpPr>
          <p:cNvPr id="10" name="Text Placeholder 9">
            <a:extLst>
              <a:ext uri="{FF2B5EF4-FFF2-40B4-BE49-F238E27FC236}">
                <a16:creationId xmlns:a16="http://schemas.microsoft.com/office/drawing/2014/main" id="{D6423D19-EE07-47C2-96DA-95AF6F59AA07}"/>
              </a:ext>
            </a:extLst>
          </p:cNvPr>
          <p:cNvSpPr>
            <a:spLocks noGrp="1"/>
          </p:cNvSpPr>
          <p:nvPr>
            <p:ph type="body" sz="quarter" idx="26"/>
          </p:nvPr>
        </p:nvSpPr>
        <p:spPr/>
        <p:txBody>
          <a:bodyPr>
            <a:noAutofit/>
          </a:bodyPr>
          <a:lstStyle/>
          <a:p>
            <a:endParaRPr lang="en-US" dirty="0" smtClean="0"/>
          </a:p>
          <a:p>
            <a:r>
              <a:rPr lang="en-US" dirty="0" smtClean="0"/>
              <a:t>Learned </a:t>
            </a:r>
            <a:r>
              <a:rPr lang="en-US" dirty="0"/>
              <a:t>some pre-possessing technique such as one hot encoding, </a:t>
            </a:r>
            <a:r>
              <a:rPr lang="en-US" dirty="0" err="1"/>
              <a:t>binarization</a:t>
            </a:r>
            <a:r>
              <a:rPr lang="en-US" dirty="0"/>
              <a:t> etc.</a:t>
            </a:r>
          </a:p>
          <a:p>
            <a:endParaRPr lang="en-US" dirty="0"/>
          </a:p>
          <a:p>
            <a:endParaRPr lang="en-US" b="1" dirty="0"/>
          </a:p>
        </p:txBody>
      </p:sp>
      <p:sp>
        <p:nvSpPr>
          <p:cNvPr id="11" name="Text Placeholder 10">
            <a:extLst>
              <a:ext uri="{FF2B5EF4-FFF2-40B4-BE49-F238E27FC236}">
                <a16:creationId xmlns:a16="http://schemas.microsoft.com/office/drawing/2014/main" id="{CD5068A8-2156-4C77-A7B2-15C3364215D5}"/>
              </a:ext>
            </a:extLst>
          </p:cNvPr>
          <p:cNvSpPr>
            <a:spLocks noGrp="1"/>
          </p:cNvSpPr>
          <p:nvPr>
            <p:ph type="body" sz="quarter" idx="28"/>
          </p:nvPr>
        </p:nvSpPr>
        <p:spPr/>
        <p:txBody>
          <a:bodyPr/>
          <a:lstStyle/>
          <a:p>
            <a:endParaRPr lang="en-US" dirty="0"/>
          </a:p>
        </p:txBody>
      </p:sp>
    </p:spTree>
    <p:extLst>
      <p:ext uri="{BB962C8B-B14F-4D97-AF65-F5344CB8AC3E}">
        <p14:creationId xmlns:p14="http://schemas.microsoft.com/office/powerpoint/2010/main" val="1192652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4" name="Text Placeholder 3"/>
          <p:cNvSpPr>
            <a:spLocks noGrp="1"/>
          </p:cNvSpPr>
          <p:nvPr>
            <p:ph type="body" sz="quarter" idx="21"/>
          </p:nvPr>
        </p:nvSpPr>
        <p:spPr/>
        <p:txBody>
          <a:bodyPr/>
          <a:lstStyle/>
          <a:p>
            <a:r>
              <a:rPr lang="en-US" sz="2600" dirty="0" smtClean="0"/>
              <a:t>Data pre-processing</a:t>
            </a:r>
            <a:endParaRPr lang="en-US" sz="2600" dirty="0"/>
          </a:p>
        </p:txBody>
      </p:sp>
      <p:sp>
        <p:nvSpPr>
          <p:cNvPr id="5" name="Text Placeholder 4"/>
          <p:cNvSpPr>
            <a:spLocks noGrp="1"/>
          </p:cNvSpPr>
          <p:nvPr>
            <p:ph type="body" sz="quarter" idx="22"/>
          </p:nvPr>
        </p:nvSpPr>
        <p:spPr/>
        <p:txBody>
          <a:bodyPr/>
          <a:lstStyle/>
          <a:p>
            <a:r>
              <a:rPr lang="en-US" sz="2600" dirty="0" smtClean="0"/>
              <a:t>Data Split &amp; loader</a:t>
            </a:r>
            <a:endParaRPr lang="en-US" sz="2600" dirty="0"/>
          </a:p>
        </p:txBody>
      </p:sp>
      <p:sp>
        <p:nvSpPr>
          <p:cNvPr id="6" name="Text Placeholder 5"/>
          <p:cNvSpPr>
            <a:spLocks noGrp="1"/>
          </p:cNvSpPr>
          <p:nvPr>
            <p:ph type="body" sz="quarter" idx="28"/>
          </p:nvPr>
        </p:nvSpPr>
        <p:spPr>
          <a:xfrm>
            <a:off x="8181930" y="2652688"/>
            <a:ext cx="9351326" cy="892146"/>
          </a:xfrm>
        </p:spPr>
        <p:txBody>
          <a:bodyPr/>
          <a:lstStyle/>
          <a:p>
            <a:endParaRPr lang="en-US" dirty="0" smtClean="0"/>
          </a:p>
          <a:p>
            <a:endParaRPr lang="en-US" dirty="0"/>
          </a:p>
          <a:p>
            <a:r>
              <a:rPr lang="en-US" dirty="0" smtClean="0"/>
              <a:t>We used tokenization, index word mapping, padding, </a:t>
            </a:r>
            <a:r>
              <a:rPr lang="en-US" dirty="0" err="1" smtClean="0"/>
              <a:t>binarization</a:t>
            </a:r>
            <a:r>
              <a:rPr lang="en-US" dirty="0"/>
              <a:t> </a:t>
            </a:r>
            <a:r>
              <a:rPr lang="en-US" dirty="0" smtClean="0"/>
              <a:t>using one hot encoding.</a:t>
            </a:r>
            <a:endParaRPr lang="en-US" dirty="0"/>
          </a:p>
          <a:p>
            <a:endParaRPr lang="en-US" dirty="0"/>
          </a:p>
          <a:p>
            <a:endParaRPr lang="en-US" dirty="0"/>
          </a:p>
        </p:txBody>
      </p:sp>
      <p:sp>
        <p:nvSpPr>
          <p:cNvPr id="7" name="Text Placeholder 6"/>
          <p:cNvSpPr>
            <a:spLocks noGrp="1"/>
          </p:cNvSpPr>
          <p:nvPr>
            <p:ph type="body" sz="quarter" idx="29"/>
          </p:nvPr>
        </p:nvSpPr>
        <p:spPr/>
        <p:txBody>
          <a:bodyPr/>
          <a:lstStyle/>
          <a:p>
            <a:endParaRPr lang="en-US" dirty="0" smtClean="0"/>
          </a:p>
          <a:p>
            <a:r>
              <a:rPr lang="en-US" dirty="0"/>
              <a:t>We made an 80-20 </a:t>
            </a:r>
            <a:r>
              <a:rPr lang="en-US" dirty="0" smtClean="0"/>
              <a:t>split </a:t>
            </a:r>
            <a:r>
              <a:rPr lang="en-US" dirty="0"/>
              <a:t>and split the validation </a:t>
            </a:r>
            <a:r>
              <a:rPr lang="en-US" dirty="0" smtClean="0"/>
              <a:t>further by 50:50. We used </a:t>
            </a:r>
            <a:r>
              <a:rPr lang="en-US" dirty="0" err="1" smtClean="0"/>
              <a:t>dataloader</a:t>
            </a:r>
            <a:r>
              <a:rPr lang="en-US" dirty="0" smtClean="0"/>
              <a:t> function to load our data and created batches to train. Each batch size=64. Also created a </a:t>
            </a:r>
            <a:r>
              <a:rPr lang="en-US" dirty="0"/>
              <a:t>batch </a:t>
            </a:r>
            <a:r>
              <a:rPr lang="en-US" dirty="0" smtClean="0"/>
              <a:t>iterator. </a:t>
            </a:r>
            <a:endParaRPr lang="en-US" dirty="0"/>
          </a:p>
          <a:p>
            <a:endParaRPr lang="en-US" dirty="0"/>
          </a:p>
        </p:txBody>
      </p:sp>
      <p:sp>
        <p:nvSpPr>
          <p:cNvPr id="8" name="Text Placeholder 7"/>
          <p:cNvSpPr>
            <a:spLocks noGrp="1"/>
          </p:cNvSpPr>
          <p:nvPr>
            <p:ph type="body" sz="quarter" idx="30"/>
          </p:nvPr>
        </p:nvSpPr>
        <p:spPr/>
        <p:txBody>
          <a:bodyPr/>
          <a:lstStyle/>
          <a:p>
            <a:r>
              <a:rPr lang="en-US" sz="2600" dirty="0" smtClean="0"/>
              <a:t>Construct GRU model</a:t>
            </a:r>
            <a:endParaRPr lang="en-US" sz="2600" dirty="0"/>
          </a:p>
        </p:txBody>
      </p:sp>
      <p:sp>
        <p:nvSpPr>
          <p:cNvPr id="9" name="Text Placeholder 8"/>
          <p:cNvSpPr>
            <a:spLocks noGrp="1"/>
          </p:cNvSpPr>
          <p:nvPr>
            <p:ph type="body" sz="quarter" idx="31"/>
          </p:nvPr>
        </p:nvSpPr>
        <p:spPr/>
        <p:txBody>
          <a:bodyPr/>
          <a:lstStyle/>
          <a:p>
            <a:r>
              <a:rPr lang="en-US" dirty="0" smtClean="0"/>
              <a:t>We defined our model and added some regularization . Embedding, dropout</a:t>
            </a:r>
            <a:endParaRPr lang="en-US" dirty="0"/>
          </a:p>
        </p:txBody>
      </p:sp>
      <p:sp>
        <p:nvSpPr>
          <p:cNvPr id="10" name="Text Placeholder 9"/>
          <p:cNvSpPr>
            <a:spLocks noGrp="1"/>
          </p:cNvSpPr>
          <p:nvPr>
            <p:ph type="body" sz="quarter" idx="32"/>
          </p:nvPr>
        </p:nvSpPr>
        <p:spPr/>
        <p:txBody>
          <a:bodyPr/>
          <a:lstStyle/>
          <a:p>
            <a:r>
              <a:rPr lang="en-US" dirty="0" smtClean="0"/>
              <a:t>Testing the dimensions</a:t>
            </a:r>
            <a:endParaRPr lang="en-US" dirty="0"/>
          </a:p>
        </p:txBody>
      </p:sp>
      <p:sp>
        <p:nvSpPr>
          <p:cNvPr id="11" name="Text Placeholder 10"/>
          <p:cNvSpPr>
            <a:spLocks noGrp="1"/>
          </p:cNvSpPr>
          <p:nvPr>
            <p:ph type="body" sz="quarter" idx="33"/>
          </p:nvPr>
        </p:nvSpPr>
        <p:spPr/>
        <p:txBody>
          <a:bodyPr/>
          <a:lstStyle/>
          <a:p>
            <a:r>
              <a:rPr lang="en-US" dirty="0" smtClean="0"/>
              <a:t>we passed </a:t>
            </a:r>
            <a:r>
              <a:rPr lang="en-US" dirty="0"/>
              <a:t>a sample of the dataset and making sure that the dimensions of the outputs are the expected </a:t>
            </a:r>
            <a:r>
              <a:rPr lang="en-US" dirty="0" smtClean="0"/>
              <a:t>ones.</a:t>
            </a:r>
            <a:endParaRPr lang="en-US" dirty="0"/>
          </a:p>
        </p:txBody>
      </p:sp>
      <p:sp>
        <p:nvSpPr>
          <p:cNvPr id="12" name="Text Placeholder 11"/>
          <p:cNvSpPr>
            <a:spLocks noGrp="1"/>
          </p:cNvSpPr>
          <p:nvPr>
            <p:ph type="body" sz="quarter" idx="34"/>
          </p:nvPr>
        </p:nvSpPr>
        <p:spPr/>
        <p:txBody>
          <a:bodyPr/>
          <a:lstStyle/>
          <a:p>
            <a:r>
              <a:rPr lang="en-US" dirty="0" smtClean="0"/>
              <a:t>Training Optimizer</a:t>
            </a:r>
            <a:endParaRPr lang="en-US" dirty="0"/>
          </a:p>
        </p:txBody>
      </p:sp>
      <p:sp>
        <p:nvSpPr>
          <p:cNvPr id="13" name="Text Placeholder 12"/>
          <p:cNvSpPr>
            <a:spLocks noGrp="1"/>
          </p:cNvSpPr>
          <p:nvPr>
            <p:ph type="body" sz="quarter" idx="35"/>
          </p:nvPr>
        </p:nvSpPr>
        <p:spPr/>
        <p:txBody>
          <a:bodyPr/>
          <a:lstStyle/>
          <a:p>
            <a:r>
              <a:rPr lang="en-US" dirty="0" smtClean="0"/>
              <a:t>Finally we trained our data with </a:t>
            </a:r>
            <a:r>
              <a:rPr lang="en-US" dirty="0" err="1" smtClean="0"/>
              <a:t>CrossEntropyLoss</a:t>
            </a:r>
            <a:r>
              <a:rPr lang="en-US" dirty="0" smtClean="0"/>
              <a:t> and </a:t>
            </a:r>
            <a:r>
              <a:rPr lang="en-US" dirty="0" err="1" smtClean="0"/>
              <a:t>adam</a:t>
            </a:r>
            <a:r>
              <a:rPr lang="en-US" dirty="0" smtClean="0"/>
              <a:t> optimizer with epochs size 10.</a:t>
            </a:r>
            <a:endParaRPr lang="en-US" dirty="0"/>
          </a:p>
        </p:txBody>
      </p:sp>
      <p:sp>
        <p:nvSpPr>
          <p:cNvPr id="14" name="Title 13"/>
          <p:cNvSpPr>
            <a:spLocks noGrp="1"/>
          </p:cNvSpPr>
          <p:nvPr>
            <p:ph type="title"/>
          </p:nvPr>
        </p:nvSpPr>
        <p:spPr/>
        <p:txBody>
          <a:bodyPr/>
          <a:lstStyle/>
          <a:p>
            <a:r>
              <a:rPr lang="en-US" dirty="0" smtClean="0"/>
              <a:t>Training Session </a:t>
            </a:r>
            <a:endParaRPr lang="en-US" dirty="0"/>
          </a:p>
        </p:txBody>
      </p:sp>
    </p:spTree>
    <p:extLst>
      <p:ext uri="{BB962C8B-B14F-4D97-AF65-F5344CB8AC3E}">
        <p14:creationId xmlns:p14="http://schemas.microsoft.com/office/powerpoint/2010/main" val="269323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Footer Placeholder 2"/>
          <p:cNvSpPr>
            <a:spLocks noGrp="1"/>
          </p:cNvSpPr>
          <p:nvPr>
            <p:ph type="ftr" sz="quarter" idx="10"/>
          </p:nvPr>
        </p:nvSpPr>
        <p:spPr/>
        <p:txBody>
          <a:bodyPr/>
          <a:lstStyle/>
          <a:p>
            <a:r>
              <a:rPr lang="en-US" altLang="ja-JP" smtClean="0"/>
              <a:t>The Power of PowerPoint | thepopp.com</a:t>
            </a:r>
            <a:endParaRPr lang="ja-JP" altLang="en-US" dirty="0"/>
          </a:p>
        </p:txBody>
      </p:sp>
      <p:sp>
        <p:nvSpPr>
          <p:cNvPr id="4" name="Text Placeholder 3"/>
          <p:cNvSpPr>
            <a:spLocks noGrp="1"/>
          </p:cNvSpPr>
          <p:nvPr>
            <p:ph type="body" sz="quarter" idx="14"/>
          </p:nvPr>
        </p:nvSpPr>
        <p:spPr/>
        <p:txBody>
          <a:bodyPr>
            <a:normAutofit/>
          </a:bodyPr>
          <a:lstStyle/>
          <a:p>
            <a:r>
              <a:rPr lang="en-US" sz="2400" dirty="0" smtClean="0"/>
              <a:t>From our evaluation of our testing data we get an accuracy of 94%. Which is highly satisfactory. </a:t>
            </a:r>
            <a:endParaRPr lang="en-US" sz="2400" dirty="0"/>
          </a:p>
        </p:txBody>
      </p:sp>
      <p:sp>
        <p:nvSpPr>
          <p:cNvPr id="5" name="Slide Number Placeholder 4"/>
          <p:cNvSpPr>
            <a:spLocks noGrp="1"/>
          </p:cNvSpPr>
          <p:nvPr>
            <p:ph type="sldNum" sz="quarter" idx="4"/>
          </p:nvPr>
        </p:nvSpPr>
        <p:spPr/>
        <p:txBody>
          <a:bodyPr/>
          <a:lstStyle/>
          <a:p>
            <a:fld id="{E6459DFB-86F3-43FA-8567-2EA6E426AE90}" type="slidenum">
              <a:rPr lang="ja-JP" altLang="en-US" smtClean="0"/>
              <a:pPr/>
              <a:t>6</a:t>
            </a:fld>
            <a:endParaRPr lang="ja-JP" altLang="en-US"/>
          </a:p>
        </p:txBody>
      </p:sp>
    </p:spTree>
    <p:extLst>
      <p:ext uri="{BB962C8B-B14F-4D97-AF65-F5344CB8AC3E}">
        <p14:creationId xmlns:p14="http://schemas.microsoft.com/office/powerpoint/2010/main" val="3951349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7</a:t>
            </a:fld>
            <a:endParaRPr lang="ja-JP" altLang="en-US"/>
          </a:p>
        </p:txBody>
      </p:sp>
      <p:pic>
        <p:nvPicPr>
          <p:cNvPr id="7" name="Picture Placeholder 6"/>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1055" b="1055"/>
          <a:stretch>
            <a:fillRect/>
          </a:stretch>
        </p:blipFill>
        <p:spPr/>
      </p:pic>
      <p:sp>
        <p:nvSpPr>
          <p:cNvPr id="5" name="Title 4"/>
          <p:cNvSpPr>
            <a:spLocks noGrp="1"/>
          </p:cNvSpPr>
          <p:nvPr>
            <p:ph type="title"/>
          </p:nvPr>
        </p:nvSpPr>
        <p:spPr/>
        <p:txBody>
          <a:bodyPr/>
          <a:lstStyle/>
          <a:p>
            <a:r>
              <a:rPr lang="en-US" dirty="0" smtClean="0"/>
              <a:t>Results</a:t>
            </a:r>
            <a:endParaRPr lang="en-US" dirty="0"/>
          </a:p>
        </p:txBody>
      </p:sp>
      <p:sp>
        <p:nvSpPr>
          <p:cNvPr id="6" name="Text Placeholder 5"/>
          <p:cNvSpPr>
            <a:spLocks noGrp="1"/>
          </p:cNvSpPr>
          <p:nvPr>
            <p:ph type="body" sz="quarter" idx="24"/>
          </p:nvPr>
        </p:nvSpPr>
        <p:spPr/>
        <p:txBody>
          <a:bodyPr/>
          <a:lstStyle/>
          <a:p>
            <a:r>
              <a:rPr lang="en-US" dirty="0" smtClean="0">
                <a:solidFill>
                  <a:schemeClr val="tx1"/>
                </a:solidFill>
              </a:rPr>
              <a:t>We run about 210 EPOCH in the training session. But after 50</a:t>
            </a:r>
            <a:r>
              <a:rPr lang="en-US" baseline="30000" dirty="0" smtClean="0">
                <a:solidFill>
                  <a:schemeClr val="tx1"/>
                </a:solidFill>
              </a:rPr>
              <a:t>th</a:t>
            </a:r>
            <a:r>
              <a:rPr lang="en-US" dirty="0" smtClean="0">
                <a:solidFill>
                  <a:schemeClr val="tx1"/>
                </a:solidFill>
              </a:rPr>
              <a:t>  EPOCH the accuracy started to decline rapidly. At 210 EPOCH we get around 50% accuracy.  So we chose the best result which was found at 10</a:t>
            </a:r>
            <a:r>
              <a:rPr lang="en-US" baseline="30000" dirty="0" smtClean="0">
                <a:solidFill>
                  <a:schemeClr val="tx1"/>
                </a:solidFill>
              </a:rPr>
              <a:t>th</a:t>
            </a:r>
            <a:r>
              <a:rPr lang="en-US" dirty="0" smtClean="0">
                <a:solidFill>
                  <a:schemeClr val="tx1"/>
                </a:solidFill>
              </a:rPr>
              <a:t> EPOCH was 93.1%. </a:t>
            </a:r>
            <a:endParaRPr lang="en-US" dirty="0">
              <a:solidFill>
                <a:schemeClr val="tx1"/>
              </a:solidFill>
            </a:endParaRPr>
          </a:p>
        </p:txBody>
      </p:sp>
    </p:spTree>
    <p:extLst>
      <p:ext uri="{BB962C8B-B14F-4D97-AF65-F5344CB8AC3E}">
        <p14:creationId xmlns:p14="http://schemas.microsoft.com/office/powerpoint/2010/main" val="251881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ja-JP" smtClean="0"/>
              <a:t>The Power of PowerPoint | thepopp.com</a:t>
            </a:r>
            <a:endParaRPr lang="ja-JP" altLang="en-US" dirty="0"/>
          </a:p>
        </p:txBody>
      </p:sp>
      <p:sp>
        <p:nvSpPr>
          <p:cNvPr id="3" name="Slide Number Placeholder 2"/>
          <p:cNvSpPr>
            <a:spLocks noGrp="1"/>
          </p:cNvSpPr>
          <p:nvPr>
            <p:ph type="sldNum" sz="quarter" idx="11"/>
          </p:nvPr>
        </p:nvSpPr>
        <p:spPr/>
        <p:txBody>
          <a:bodyPr/>
          <a:lstStyle/>
          <a:p>
            <a:fld id="{E6459DFB-86F3-43FA-8567-2EA6E426AE90}" type="slidenum">
              <a:rPr lang="ja-JP" altLang="en-US" smtClean="0"/>
              <a:pPr/>
              <a:t>8</a:t>
            </a:fld>
            <a:endParaRPr lang="ja-JP" altLang="en-US"/>
          </a:p>
        </p:txBody>
      </p:sp>
      <p:pic>
        <p:nvPicPr>
          <p:cNvPr id="13" name="Picture Placeholder 1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9640957" y="3846584"/>
            <a:ext cx="8645456" cy="2016996"/>
          </a:xfrm>
        </p:spPr>
      </p:pic>
      <p:pic>
        <p:nvPicPr>
          <p:cNvPr id="12" name="Picture Placeholder 11"/>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0" y="325396"/>
            <a:ext cx="9150226" cy="2474245"/>
          </a:xfrm>
        </p:spPr>
      </p:pic>
      <p:sp>
        <p:nvSpPr>
          <p:cNvPr id="6" name="Text Placeholder 5"/>
          <p:cNvSpPr>
            <a:spLocks noGrp="1"/>
          </p:cNvSpPr>
          <p:nvPr>
            <p:ph type="body" sz="quarter" idx="16"/>
          </p:nvPr>
        </p:nvSpPr>
        <p:spPr/>
        <p:txBody>
          <a:bodyPr/>
          <a:lstStyle/>
          <a:p>
            <a:r>
              <a:rPr lang="en-US" dirty="0"/>
              <a:t>We used Dropout regularization in our network. Dropout works by probabilistically removing, or “dropping out,” inputs to a layer, which may be input variables in the data sample or activations from a previous layer.</a:t>
            </a:r>
          </a:p>
          <a:p>
            <a:endParaRPr lang="en-US" dirty="0"/>
          </a:p>
        </p:txBody>
      </p:sp>
      <p:sp>
        <p:nvSpPr>
          <p:cNvPr id="7" name="Text Placeholder 6"/>
          <p:cNvSpPr>
            <a:spLocks noGrp="1"/>
          </p:cNvSpPr>
          <p:nvPr>
            <p:ph type="body" sz="quarter" idx="17"/>
          </p:nvPr>
        </p:nvSpPr>
        <p:spPr/>
        <p:txBody>
          <a:bodyPr/>
          <a:lstStyle/>
          <a:p>
            <a:r>
              <a:rPr lang="en-US" dirty="0" smtClean="0"/>
              <a:t>Dropout</a:t>
            </a:r>
            <a:endParaRPr lang="en-US" dirty="0"/>
          </a:p>
        </p:txBody>
      </p:sp>
      <p:sp>
        <p:nvSpPr>
          <p:cNvPr id="8" name="Text Placeholder 7"/>
          <p:cNvSpPr>
            <a:spLocks noGrp="1"/>
          </p:cNvSpPr>
          <p:nvPr>
            <p:ph type="body" sz="quarter" idx="40"/>
          </p:nvPr>
        </p:nvSpPr>
        <p:spPr/>
        <p:txBody>
          <a:bodyPr/>
          <a:lstStyle/>
          <a:p>
            <a:r>
              <a:rPr lang="en-US" dirty="0"/>
              <a:t>It’s a method of Stochastic Optimization is a technique implementing adaptive learning rate</a:t>
            </a:r>
          </a:p>
        </p:txBody>
      </p:sp>
      <p:sp>
        <p:nvSpPr>
          <p:cNvPr id="9" name="Text Placeholder 8"/>
          <p:cNvSpPr>
            <a:spLocks noGrp="1"/>
          </p:cNvSpPr>
          <p:nvPr>
            <p:ph type="body" sz="quarter" idx="41"/>
          </p:nvPr>
        </p:nvSpPr>
        <p:spPr/>
        <p:txBody>
          <a:bodyPr/>
          <a:lstStyle/>
          <a:p>
            <a:r>
              <a:rPr lang="en-US" dirty="0"/>
              <a:t>Adam</a:t>
            </a:r>
            <a:r>
              <a:rPr lang="en-US" b="1" dirty="0"/>
              <a:t> (Adaptive </a:t>
            </a:r>
            <a:r>
              <a:rPr lang="en-US" b="1" dirty="0" smtClean="0"/>
              <a:t>Moment </a:t>
            </a:r>
            <a:r>
              <a:rPr lang="en-US" b="1" dirty="0"/>
              <a:t>Estimation)</a:t>
            </a:r>
            <a:endParaRPr lang="en-US" dirty="0"/>
          </a:p>
        </p:txBody>
      </p:sp>
      <p:sp>
        <p:nvSpPr>
          <p:cNvPr id="10" name="Title 9"/>
          <p:cNvSpPr>
            <a:spLocks noGrp="1"/>
          </p:cNvSpPr>
          <p:nvPr>
            <p:ph type="title"/>
          </p:nvPr>
        </p:nvSpPr>
        <p:spPr/>
        <p:txBody>
          <a:bodyPr/>
          <a:lstStyle/>
          <a:p>
            <a:r>
              <a:rPr lang="en-US" dirty="0"/>
              <a:t>Regularization</a:t>
            </a:r>
          </a:p>
        </p:txBody>
      </p:sp>
      <p:sp>
        <p:nvSpPr>
          <p:cNvPr id="11" name="Text Placeholder 10"/>
          <p:cNvSpPr>
            <a:spLocks noGrp="1"/>
          </p:cNvSpPr>
          <p:nvPr>
            <p:ph type="body" sz="quarter" idx="42"/>
          </p:nvPr>
        </p:nvSpPr>
        <p:spPr/>
        <p:txBody>
          <a:bodyPr/>
          <a:lstStyle/>
          <a:p>
            <a:endParaRPr lang="en-US"/>
          </a:p>
        </p:txBody>
      </p:sp>
    </p:spTree>
    <p:extLst>
      <p:ext uri="{BB962C8B-B14F-4D97-AF65-F5344CB8AC3E}">
        <p14:creationId xmlns:p14="http://schemas.microsoft.com/office/powerpoint/2010/main" val="26260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egularization</a:t>
            </a:r>
            <a:endParaRPr lang="en-US" dirty="0"/>
          </a:p>
        </p:txBody>
      </p:sp>
      <p:sp>
        <p:nvSpPr>
          <p:cNvPr id="3" name="Footer Placeholder 2"/>
          <p:cNvSpPr>
            <a:spLocks noGrp="1"/>
          </p:cNvSpPr>
          <p:nvPr>
            <p:ph type="ftr" sz="quarter" idx="10"/>
          </p:nvPr>
        </p:nvSpPr>
        <p:spPr/>
        <p:txBody>
          <a:bodyPr/>
          <a:lstStyle/>
          <a:p>
            <a:r>
              <a:rPr lang="en-US" altLang="ja-JP" smtClean="0"/>
              <a:t>The Power of PowerPoint | thepopp.com</a:t>
            </a:r>
            <a:endParaRPr lang="ja-JP" altLang="en-US" dirty="0"/>
          </a:p>
        </p:txBody>
      </p:sp>
      <p:pic>
        <p:nvPicPr>
          <p:cNvPr id="10" name="Picture Placeholder 9"/>
          <p:cNvPicPr>
            <a:picLocks noGrp="1" noChangeAspect="1"/>
          </p:cNvPicPr>
          <p:nvPr>
            <p:ph type="pic" sz="quarter" idx="12"/>
          </p:nvPr>
        </p:nvPicPr>
        <p:blipFill>
          <a:blip r:embed="rId2">
            <a:extLst>
              <a:ext uri="{28A0092B-C50C-407E-A947-70E740481C1C}">
                <a14:useLocalDpi xmlns:a14="http://schemas.microsoft.com/office/drawing/2010/main" val="0"/>
              </a:ext>
            </a:extLst>
          </a:blip>
          <a:stretch>
            <a:fillRect/>
          </a:stretch>
        </p:blipFill>
        <p:spPr>
          <a:xfrm>
            <a:off x="-1115903" y="5217530"/>
            <a:ext cx="9944100" cy="5069470"/>
          </a:xfrm>
        </p:spPr>
      </p:pic>
      <p:sp>
        <p:nvSpPr>
          <p:cNvPr id="5" name="Text Placeholder 4"/>
          <p:cNvSpPr>
            <a:spLocks noGrp="1"/>
          </p:cNvSpPr>
          <p:nvPr>
            <p:ph type="body" sz="quarter" idx="16"/>
          </p:nvPr>
        </p:nvSpPr>
        <p:spPr/>
        <p:txBody>
          <a:bodyPr/>
          <a:lstStyle/>
          <a:p>
            <a:r>
              <a:rPr lang="en-US" dirty="0" smtClean="0"/>
              <a:t>Impact on Result</a:t>
            </a:r>
            <a:endParaRPr lang="en-US" dirty="0"/>
          </a:p>
        </p:txBody>
      </p:sp>
      <p:sp>
        <p:nvSpPr>
          <p:cNvPr id="6" name="Text Placeholder 5"/>
          <p:cNvSpPr>
            <a:spLocks noGrp="1"/>
          </p:cNvSpPr>
          <p:nvPr>
            <p:ph type="body" sz="quarter" idx="14"/>
          </p:nvPr>
        </p:nvSpPr>
        <p:spPr>
          <a:xfrm>
            <a:off x="8351118" y="5359524"/>
            <a:ext cx="9577064" cy="5075536"/>
          </a:xfrm>
        </p:spPr>
        <p:txBody>
          <a:bodyPr/>
          <a:lstStyle/>
          <a:p>
            <a:r>
              <a:rPr lang="en-US" dirty="0" smtClean="0"/>
              <a:t>Before using dropout we had huge overfitting issues. Our training data accuracy was high but validation accuracy was really low compared to it. After tuning in our dropout the accuracy increased dramatically. </a:t>
            </a:r>
          </a:p>
          <a:p>
            <a:r>
              <a:rPr lang="en-US" dirty="0"/>
              <a:t>Stochastic gradient descent maintains a single </a:t>
            </a:r>
            <a:r>
              <a:rPr lang="en-US" dirty="0" smtClean="0"/>
              <a:t>learning rate</a:t>
            </a:r>
            <a:r>
              <a:rPr lang="en-US" dirty="0"/>
              <a:t> </a:t>
            </a:r>
            <a:r>
              <a:rPr lang="en-US" dirty="0" smtClean="0"/>
              <a:t> </a:t>
            </a:r>
            <a:r>
              <a:rPr lang="en-US" dirty="0"/>
              <a:t>for all weight updates and the learning rate does not change during </a:t>
            </a:r>
            <a:r>
              <a:rPr lang="en-US" dirty="0" smtClean="0"/>
              <a:t>training but after using </a:t>
            </a:r>
            <a:r>
              <a:rPr lang="en-US" dirty="0"/>
              <a:t>A</a:t>
            </a:r>
            <a:r>
              <a:rPr lang="en-US" dirty="0" smtClean="0"/>
              <a:t>dam optimizer we could control the learning rate to our advantage. </a:t>
            </a:r>
            <a:r>
              <a:rPr lang="en-US" dirty="0"/>
              <a:t>T</a:t>
            </a:r>
            <a:r>
              <a:rPr lang="en-US" dirty="0" smtClean="0"/>
              <a:t>he </a:t>
            </a:r>
            <a:r>
              <a:rPr lang="en-US" dirty="0"/>
              <a:t>algorithm calculates an exponential moving average of the gradient and the squared gradient, and the parameters beta1 and beta2 control the decay rates of these moving </a:t>
            </a:r>
            <a:r>
              <a:rPr lang="en-US" dirty="0" smtClean="0"/>
              <a:t>averages. We used default values recommended by the authors of Adam Beta1=.9 and Beta2=.999 </a:t>
            </a:r>
            <a:r>
              <a:rPr lang="en-US" dirty="0" smtClean="0">
                <a:hlinkClick r:id="rId3" action="ppaction://hlinksldjump"/>
              </a:rPr>
              <a:t>[1]</a:t>
            </a:r>
            <a:endParaRPr lang="en-US" dirty="0" smtClean="0"/>
          </a:p>
        </p:txBody>
      </p:sp>
      <p:sp>
        <p:nvSpPr>
          <p:cNvPr id="7" name="Slide Number Placeholder 6"/>
          <p:cNvSpPr>
            <a:spLocks noGrp="1"/>
          </p:cNvSpPr>
          <p:nvPr>
            <p:ph type="sldNum" sz="quarter" idx="4"/>
          </p:nvPr>
        </p:nvSpPr>
        <p:spPr/>
        <p:txBody>
          <a:bodyPr/>
          <a:lstStyle/>
          <a:p>
            <a:fld id="{E6459DFB-86F3-43FA-8567-2EA6E426AE90}" type="slidenum">
              <a:rPr lang="ja-JP" altLang="en-US" smtClean="0"/>
              <a:pPr/>
              <a:t>9</a:t>
            </a:fld>
            <a:endParaRPr lang="ja-JP" altLang="en-US"/>
          </a:p>
        </p:txBody>
      </p:sp>
    </p:spTree>
    <p:extLst>
      <p:ext uri="{BB962C8B-B14F-4D97-AF65-F5344CB8AC3E}">
        <p14:creationId xmlns:p14="http://schemas.microsoft.com/office/powerpoint/2010/main" val="186804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19471</TotalTime>
  <Words>822</Words>
  <Application>Microsoft Office PowerPoint</Application>
  <PresentationFormat>Custom</PresentationFormat>
  <Paragraphs>111</Paragraphs>
  <Slides>16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ＭＳ Ｐゴシック</vt:lpstr>
      <vt:lpstr>Arial</vt:lpstr>
      <vt:lpstr>Calibri</vt:lpstr>
      <vt:lpstr>Open Sans</vt:lpstr>
      <vt:lpstr>Open Sans Light</vt:lpstr>
      <vt:lpstr>Open Sans Semibold</vt:lpstr>
      <vt:lpstr>Route 159 Bold</vt:lpstr>
      <vt:lpstr>Route 159 Light</vt:lpstr>
      <vt:lpstr>Route 159 SemiBold</vt:lpstr>
      <vt:lpstr>Route 159 UltraLight</vt:lpstr>
      <vt:lpstr>Spica Neue</vt:lpstr>
      <vt:lpstr>Spica Neue Light</vt:lpstr>
      <vt:lpstr>Vega - Footer Only</vt:lpstr>
      <vt:lpstr>Vega - Free</vt:lpstr>
      <vt:lpstr>Text to Emotion Recognition  CSE465 AZK</vt:lpstr>
      <vt:lpstr>Text to Emotion Recognition Using GRU</vt:lpstr>
      <vt:lpstr>The Problem in Focus </vt:lpstr>
      <vt:lpstr>Initial Approach</vt:lpstr>
      <vt:lpstr>Training Session </vt:lpstr>
      <vt:lpstr>Results</vt:lpstr>
      <vt:lpstr>Results</vt:lpstr>
      <vt:lpstr>Regularization</vt:lpstr>
      <vt:lpstr>Regularization</vt:lpstr>
      <vt:lpstr>Hyper-Parameters</vt:lpstr>
      <vt:lpstr>Done Differently?</vt:lpstr>
      <vt:lpstr>Learnings from this Project </vt:lpstr>
      <vt:lpstr>Conclusion</vt:lpstr>
      <vt:lpstr>Work Load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Rifat Hasan</cp:lastModifiedBy>
  <cp:revision>611</cp:revision>
  <dcterms:created xsi:type="dcterms:W3CDTF">2015-09-05T11:42:45Z</dcterms:created>
  <dcterms:modified xsi:type="dcterms:W3CDTF">2020-09-24T16:37:35Z</dcterms:modified>
</cp:coreProperties>
</file>