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7" d="100"/>
          <a:sy n="77" d="100"/>
        </p:scale>
        <p:origin x="68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1A5885-41EC-4959-B04F-636AF1D58D3A}"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763D3-25DF-47B3-8916-E9B9E71237FF}" type="slidenum">
              <a:rPr lang="en-US" smtClean="0"/>
              <a:t>‹#›</a:t>
            </a:fld>
            <a:endParaRPr lang="en-US"/>
          </a:p>
        </p:txBody>
      </p:sp>
    </p:spTree>
    <p:extLst>
      <p:ext uri="{BB962C8B-B14F-4D97-AF65-F5344CB8AC3E}">
        <p14:creationId xmlns:p14="http://schemas.microsoft.com/office/powerpoint/2010/main" val="759657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1A5885-41EC-4959-B04F-636AF1D58D3A}"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763D3-25DF-47B3-8916-E9B9E71237FF}" type="slidenum">
              <a:rPr lang="en-US" smtClean="0"/>
              <a:t>‹#›</a:t>
            </a:fld>
            <a:endParaRPr lang="en-US"/>
          </a:p>
        </p:txBody>
      </p:sp>
    </p:spTree>
    <p:extLst>
      <p:ext uri="{BB962C8B-B14F-4D97-AF65-F5344CB8AC3E}">
        <p14:creationId xmlns:p14="http://schemas.microsoft.com/office/powerpoint/2010/main" val="3840454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1A5885-41EC-4959-B04F-636AF1D58D3A}"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763D3-25DF-47B3-8916-E9B9E71237FF}" type="slidenum">
              <a:rPr lang="en-US" smtClean="0"/>
              <a:t>‹#›</a:t>
            </a:fld>
            <a:endParaRPr lang="en-US"/>
          </a:p>
        </p:txBody>
      </p:sp>
    </p:spTree>
    <p:extLst>
      <p:ext uri="{BB962C8B-B14F-4D97-AF65-F5344CB8AC3E}">
        <p14:creationId xmlns:p14="http://schemas.microsoft.com/office/powerpoint/2010/main" val="1587344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1A5885-41EC-4959-B04F-636AF1D58D3A}"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763D3-25DF-47B3-8916-E9B9E71237FF}" type="slidenum">
              <a:rPr lang="en-US" smtClean="0"/>
              <a:t>‹#›</a:t>
            </a:fld>
            <a:endParaRPr lang="en-US"/>
          </a:p>
        </p:txBody>
      </p:sp>
    </p:spTree>
    <p:extLst>
      <p:ext uri="{BB962C8B-B14F-4D97-AF65-F5344CB8AC3E}">
        <p14:creationId xmlns:p14="http://schemas.microsoft.com/office/powerpoint/2010/main" val="200075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F1A5885-41EC-4959-B04F-636AF1D58D3A}"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763D3-25DF-47B3-8916-E9B9E71237FF}" type="slidenum">
              <a:rPr lang="en-US" smtClean="0"/>
              <a:t>‹#›</a:t>
            </a:fld>
            <a:endParaRPr lang="en-US"/>
          </a:p>
        </p:txBody>
      </p:sp>
    </p:spTree>
    <p:extLst>
      <p:ext uri="{BB962C8B-B14F-4D97-AF65-F5344CB8AC3E}">
        <p14:creationId xmlns:p14="http://schemas.microsoft.com/office/powerpoint/2010/main" val="2203324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1A5885-41EC-4959-B04F-636AF1D58D3A}"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7763D3-25DF-47B3-8916-E9B9E71237FF}" type="slidenum">
              <a:rPr lang="en-US" smtClean="0"/>
              <a:t>‹#›</a:t>
            </a:fld>
            <a:endParaRPr lang="en-US"/>
          </a:p>
        </p:txBody>
      </p:sp>
    </p:spTree>
    <p:extLst>
      <p:ext uri="{BB962C8B-B14F-4D97-AF65-F5344CB8AC3E}">
        <p14:creationId xmlns:p14="http://schemas.microsoft.com/office/powerpoint/2010/main" val="1107106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1A5885-41EC-4959-B04F-636AF1D58D3A}" type="datetimeFigureOut">
              <a:rPr lang="en-US" smtClean="0"/>
              <a:t>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7763D3-25DF-47B3-8916-E9B9E71237FF}" type="slidenum">
              <a:rPr lang="en-US" smtClean="0"/>
              <a:t>‹#›</a:t>
            </a:fld>
            <a:endParaRPr lang="en-US"/>
          </a:p>
        </p:txBody>
      </p:sp>
    </p:spTree>
    <p:extLst>
      <p:ext uri="{BB962C8B-B14F-4D97-AF65-F5344CB8AC3E}">
        <p14:creationId xmlns:p14="http://schemas.microsoft.com/office/powerpoint/2010/main" val="4013036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1A5885-41EC-4959-B04F-636AF1D58D3A}" type="datetimeFigureOut">
              <a:rPr lang="en-US" smtClean="0"/>
              <a:t>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7763D3-25DF-47B3-8916-E9B9E71237FF}" type="slidenum">
              <a:rPr lang="en-US" smtClean="0"/>
              <a:t>‹#›</a:t>
            </a:fld>
            <a:endParaRPr lang="en-US"/>
          </a:p>
        </p:txBody>
      </p:sp>
    </p:spTree>
    <p:extLst>
      <p:ext uri="{BB962C8B-B14F-4D97-AF65-F5344CB8AC3E}">
        <p14:creationId xmlns:p14="http://schemas.microsoft.com/office/powerpoint/2010/main" val="893986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1A5885-41EC-4959-B04F-636AF1D58D3A}" type="datetimeFigureOut">
              <a:rPr lang="en-US" smtClean="0"/>
              <a:t>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7763D3-25DF-47B3-8916-E9B9E71237FF}" type="slidenum">
              <a:rPr lang="en-US" smtClean="0"/>
              <a:t>‹#›</a:t>
            </a:fld>
            <a:endParaRPr lang="en-US"/>
          </a:p>
        </p:txBody>
      </p:sp>
    </p:spTree>
    <p:extLst>
      <p:ext uri="{BB962C8B-B14F-4D97-AF65-F5344CB8AC3E}">
        <p14:creationId xmlns:p14="http://schemas.microsoft.com/office/powerpoint/2010/main" val="1263966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F1A5885-41EC-4959-B04F-636AF1D58D3A}"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7763D3-25DF-47B3-8916-E9B9E71237FF}" type="slidenum">
              <a:rPr lang="en-US" smtClean="0"/>
              <a:t>‹#›</a:t>
            </a:fld>
            <a:endParaRPr lang="en-US"/>
          </a:p>
        </p:txBody>
      </p:sp>
    </p:spTree>
    <p:extLst>
      <p:ext uri="{BB962C8B-B14F-4D97-AF65-F5344CB8AC3E}">
        <p14:creationId xmlns:p14="http://schemas.microsoft.com/office/powerpoint/2010/main" val="156537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F1A5885-41EC-4959-B04F-636AF1D58D3A}"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7763D3-25DF-47B3-8916-E9B9E71237FF}" type="slidenum">
              <a:rPr lang="en-US" smtClean="0"/>
              <a:t>‹#›</a:t>
            </a:fld>
            <a:endParaRPr lang="en-US"/>
          </a:p>
        </p:txBody>
      </p:sp>
    </p:spTree>
    <p:extLst>
      <p:ext uri="{BB962C8B-B14F-4D97-AF65-F5344CB8AC3E}">
        <p14:creationId xmlns:p14="http://schemas.microsoft.com/office/powerpoint/2010/main" val="139903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1A5885-41EC-4959-B04F-636AF1D58D3A}" type="datetimeFigureOut">
              <a:rPr lang="en-US" smtClean="0"/>
              <a:t>11/8/2022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7763D3-25DF-47B3-8916-E9B9E71237FF}" type="slidenum">
              <a:rPr lang="en-US" smtClean="0"/>
              <a:t>‹#›</a:t>
            </a:fld>
            <a:endParaRPr lang="en-US"/>
          </a:p>
        </p:txBody>
      </p:sp>
    </p:spTree>
    <p:extLst>
      <p:ext uri="{BB962C8B-B14F-4D97-AF65-F5344CB8AC3E}">
        <p14:creationId xmlns:p14="http://schemas.microsoft.com/office/powerpoint/2010/main" val="2410706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
            </a:r>
            <a:br>
              <a:rPr lang="en-US" b="1" dirty="0"/>
            </a:br>
            <a:r>
              <a:rPr lang="en-US" b="1" dirty="0" smtClean="0">
                <a:solidFill>
                  <a:schemeClr val="accent6">
                    <a:lumMod val="75000"/>
                  </a:schemeClr>
                </a:solidFill>
              </a:rPr>
              <a:t>Defect/Bugs in Testing</a:t>
            </a:r>
            <a:endParaRPr lang="en-US" dirty="0">
              <a:solidFill>
                <a:schemeClr val="accent6">
                  <a:lumMod val="75000"/>
                </a:schemeClr>
              </a:solidFill>
            </a:endParaRPr>
          </a:p>
        </p:txBody>
      </p:sp>
      <p:sp>
        <p:nvSpPr>
          <p:cNvPr id="3" name="Subtitle 2"/>
          <p:cNvSpPr>
            <a:spLocks noGrp="1"/>
          </p:cNvSpPr>
          <p:nvPr>
            <p:ph type="subTitle" idx="1"/>
          </p:nvPr>
        </p:nvSpPr>
        <p:spPr/>
        <p:txBody>
          <a:bodyPr/>
          <a:lstStyle/>
          <a:p>
            <a:r>
              <a:rPr lang="en-US" dirty="0" smtClean="0"/>
              <a:t>Software Quality Assurance  </a:t>
            </a:r>
            <a:endParaRPr lang="en-US" dirty="0"/>
          </a:p>
        </p:txBody>
      </p:sp>
    </p:spTree>
    <p:extLst>
      <p:ext uri="{BB962C8B-B14F-4D97-AF65-F5344CB8AC3E}">
        <p14:creationId xmlns:p14="http://schemas.microsoft.com/office/powerpoint/2010/main" val="56832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Verification</a:t>
            </a:r>
            <a:endParaRPr lang="en-US" dirty="0">
              <a:solidFill>
                <a:schemeClr val="accent6">
                  <a:lumMod val="75000"/>
                </a:schemeClr>
              </a:solidFill>
            </a:endParaRPr>
          </a:p>
        </p:txBody>
      </p:sp>
      <p:sp>
        <p:nvSpPr>
          <p:cNvPr id="3" name="Content Placeholder 2"/>
          <p:cNvSpPr>
            <a:spLocks noGrp="1"/>
          </p:cNvSpPr>
          <p:nvPr>
            <p:ph idx="1"/>
          </p:nvPr>
        </p:nvSpPr>
        <p:spPr/>
        <p:txBody>
          <a:bodyPr/>
          <a:lstStyle/>
          <a:p>
            <a:r>
              <a:rPr lang="en-US" dirty="0"/>
              <a:t>After the development team </a:t>
            </a:r>
            <a:r>
              <a:rPr lang="en-US" b="1" dirty="0"/>
              <a:t>fixed</a:t>
            </a:r>
            <a:r>
              <a:rPr lang="en-US" dirty="0"/>
              <a:t> and </a:t>
            </a:r>
            <a:r>
              <a:rPr lang="en-US" b="1" dirty="0"/>
              <a:t>reported</a:t>
            </a:r>
            <a:r>
              <a:rPr lang="en-US" dirty="0"/>
              <a:t> the defect, the testing team </a:t>
            </a:r>
            <a:r>
              <a:rPr lang="en-US" b="1" dirty="0"/>
              <a:t>verifies</a:t>
            </a:r>
            <a:r>
              <a:rPr lang="en-US" dirty="0"/>
              <a:t> that the defects are actually resolved.</a:t>
            </a:r>
          </a:p>
          <a:p>
            <a:r>
              <a:rPr lang="en-US" dirty="0"/>
              <a:t>For example, in the above scenario, when the development team reported that they already fixed 61 defects, your team would test again to verify </a:t>
            </a:r>
            <a:r>
              <a:rPr lang="en-US" dirty="0" smtClean="0"/>
              <a:t>whether these </a:t>
            </a:r>
            <a:r>
              <a:rPr lang="en-US" dirty="0"/>
              <a:t>defects were actually fixed or not.</a:t>
            </a:r>
          </a:p>
          <a:p>
            <a:pPr marL="0" indent="0">
              <a:buNone/>
            </a:pPr>
            <a:r>
              <a:rPr lang="en-US" sz="4400" dirty="0">
                <a:solidFill>
                  <a:schemeClr val="accent6">
                    <a:lumMod val="75000"/>
                  </a:schemeClr>
                </a:solidFill>
                <a:latin typeface="Calibri Light (Headings)"/>
              </a:rPr>
              <a:t>Closure</a:t>
            </a:r>
          </a:p>
          <a:p>
            <a:r>
              <a:rPr lang="en-US" dirty="0"/>
              <a:t>Once a defect has been resolved and verified, the defect is changed status </a:t>
            </a:r>
            <a:r>
              <a:rPr lang="en-US" dirty="0" smtClean="0"/>
              <a:t>to</a:t>
            </a:r>
            <a:r>
              <a:rPr lang="en-US" dirty="0"/>
              <a:t> </a:t>
            </a:r>
            <a:r>
              <a:rPr lang="en-US" b="1" dirty="0"/>
              <a:t>closed</a:t>
            </a:r>
            <a:r>
              <a:rPr lang="en-US" dirty="0"/>
              <a:t>. If not, you have </a:t>
            </a:r>
            <a:r>
              <a:rPr lang="en-US" dirty="0" smtClean="0"/>
              <a:t>sent </a:t>
            </a:r>
            <a:r>
              <a:rPr lang="en-US" dirty="0"/>
              <a:t>a notice to the development to check the defect again.</a:t>
            </a:r>
          </a:p>
          <a:p>
            <a:endParaRPr lang="en-US" dirty="0"/>
          </a:p>
        </p:txBody>
      </p:sp>
    </p:spTree>
    <p:extLst>
      <p:ext uri="{BB962C8B-B14F-4D97-AF65-F5344CB8AC3E}">
        <p14:creationId xmlns:p14="http://schemas.microsoft.com/office/powerpoint/2010/main" val="1547149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Conclusion </a:t>
            </a:r>
            <a:endParaRPr lang="en-US" dirty="0">
              <a:solidFill>
                <a:schemeClr val="accent6">
                  <a:lumMod val="75000"/>
                </a:schemeClr>
              </a:solidFill>
            </a:endParaRPr>
          </a:p>
        </p:txBody>
      </p:sp>
      <p:sp>
        <p:nvSpPr>
          <p:cNvPr id="3" name="Content Placeholder 2"/>
          <p:cNvSpPr>
            <a:spLocks noGrp="1"/>
          </p:cNvSpPr>
          <p:nvPr>
            <p:ph idx="1"/>
          </p:nvPr>
        </p:nvSpPr>
        <p:spPr/>
        <p:txBody>
          <a:bodyPr/>
          <a:lstStyle/>
          <a:p>
            <a:pPr marL="0" indent="0">
              <a:buNone/>
            </a:pPr>
            <a:r>
              <a:rPr lang="en-US" b="1" dirty="0" smtClean="0"/>
              <a:t>Software test management: the most important:</a:t>
            </a:r>
          </a:p>
          <a:p>
            <a:r>
              <a:rPr lang="en-US" dirty="0" smtClean="0"/>
              <a:t>The topic of defects is very important in the context of the software development process. Bugs affect product quality, so you need to manage them properly and eliminate the most serious issues on a regular basis – all the while maintaining the continuity of other work. As far as there is no software without bugs, it is hard to keep the company safe from the above-mentioned outcomes. Trying to mitigate business risks pay more attention to proper QA and testing of your software.</a:t>
            </a:r>
            <a:endParaRPr lang="en-US" dirty="0"/>
          </a:p>
        </p:txBody>
      </p:sp>
    </p:spTree>
    <p:extLst>
      <p:ext uri="{BB962C8B-B14F-4D97-AF65-F5344CB8AC3E}">
        <p14:creationId xmlns:p14="http://schemas.microsoft.com/office/powerpoint/2010/main" val="905021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6">
                    <a:lumMod val="75000"/>
                  </a:schemeClr>
                </a:solidFill>
              </a:rPr>
              <a:t>What is a </a:t>
            </a:r>
            <a:r>
              <a:rPr lang="en-US" b="1" dirty="0" smtClean="0">
                <a:solidFill>
                  <a:schemeClr val="accent6">
                    <a:lumMod val="75000"/>
                  </a:schemeClr>
                </a:solidFill>
              </a:rPr>
              <a:t>Defect </a:t>
            </a:r>
            <a:r>
              <a:rPr lang="en-US" b="1" dirty="0">
                <a:solidFill>
                  <a:schemeClr val="accent6">
                    <a:lumMod val="75000"/>
                  </a:schemeClr>
                </a:solidFill>
              </a:rPr>
              <a:t>in testing?</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r>
              <a:rPr lang="en-US" sz="2400" dirty="0">
                <a:latin typeface="+mj-lt"/>
              </a:rPr>
              <a:t>A defect is a system error that doesn’t allow the intended action to be completed. Finding defects is the tester’s most important task. It’s important to start testing as early as possible because defects can be found throughout the entire software development process. The earlier we identify them, the lower the costs of their fixing. All bugs should be recorded and tracked so that they can be properly managed and resolved</a:t>
            </a:r>
            <a:r>
              <a:rPr lang="en-US" sz="2400" dirty="0" smtClean="0">
                <a:latin typeface="+mj-lt"/>
              </a:rPr>
              <a:t>.</a:t>
            </a:r>
          </a:p>
          <a:p>
            <a:endParaRPr lang="en-US" sz="2400" dirty="0">
              <a:latin typeface="+mj-lt"/>
            </a:endParaRPr>
          </a:p>
          <a:p>
            <a:r>
              <a:rPr lang="en-US" b="1" dirty="0" smtClean="0"/>
              <a:t>A defect </a:t>
            </a:r>
            <a:r>
              <a:rPr lang="en-US" b="1" dirty="0"/>
              <a:t>is an error or a </a:t>
            </a:r>
            <a:r>
              <a:rPr lang="en-US" b="1" dirty="0" smtClean="0"/>
              <a:t>bug.</a:t>
            </a:r>
            <a:endParaRPr lang="en-US" sz="2400" dirty="0">
              <a:latin typeface="+mj-lt"/>
            </a:endParaRPr>
          </a:p>
        </p:txBody>
      </p:sp>
    </p:spTree>
    <p:extLst>
      <p:ext uri="{BB962C8B-B14F-4D97-AF65-F5344CB8AC3E}">
        <p14:creationId xmlns:p14="http://schemas.microsoft.com/office/powerpoint/2010/main" val="1235081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6">
                    <a:lumMod val="75000"/>
                  </a:schemeClr>
                </a:solidFill>
              </a:rPr>
              <a:t>Bug Life </a:t>
            </a:r>
            <a:r>
              <a:rPr lang="en-US" b="1" dirty="0">
                <a:solidFill>
                  <a:schemeClr val="accent6">
                    <a:lumMod val="75000"/>
                  </a:schemeClr>
                </a:solidFill>
              </a:rPr>
              <a:t>cycle</a:t>
            </a:r>
            <a:r>
              <a:rPr lang="en-US" b="1" dirty="0"/>
              <a:t/>
            </a:r>
            <a:br>
              <a:rPr lang="en-US" b="1" dirty="0"/>
            </a:br>
            <a:endParaRPr lang="en-US" b="1" dirty="0"/>
          </a:p>
        </p:txBody>
      </p:sp>
      <p:pic>
        <p:nvPicPr>
          <p:cNvPr id="5" name="Content Placeholder 4"/>
          <p:cNvPicPr>
            <a:picLocks noGrp="1" noChangeAspect="1"/>
          </p:cNvPicPr>
          <p:nvPr>
            <p:ph idx="1"/>
          </p:nvPr>
        </p:nvPicPr>
        <p:blipFill>
          <a:blip r:embed="rId2"/>
          <a:stretch>
            <a:fillRect/>
          </a:stretch>
        </p:blipFill>
        <p:spPr>
          <a:xfrm>
            <a:off x="838200" y="1114816"/>
            <a:ext cx="10172178" cy="5743184"/>
          </a:xfrm>
          <a:prstGeom prst="rect">
            <a:avLst/>
          </a:prstGeom>
        </p:spPr>
      </p:pic>
    </p:spTree>
    <p:extLst>
      <p:ext uri="{BB962C8B-B14F-4D97-AF65-F5344CB8AC3E}">
        <p14:creationId xmlns:p14="http://schemas.microsoft.com/office/powerpoint/2010/main" val="1345684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9483"/>
          </a:xfrm>
        </p:spPr>
        <p:txBody>
          <a:bodyPr>
            <a:normAutofit fontScale="90000"/>
          </a:bodyPr>
          <a:lstStyle/>
          <a:p>
            <a:r>
              <a:rPr lang="en-US" b="1" dirty="0" smtClean="0">
                <a:solidFill>
                  <a:schemeClr val="accent6">
                    <a:lumMod val="75000"/>
                  </a:schemeClr>
                </a:solidFill>
              </a:rPr>
              <a:t>Defect Report </a:t>
            </a:r>
            <a:r>
              <a:rPr lang="en-US" b="1" dirty="0">
                <a:solidFill>
                  <a:schemeClr val="accent6">
                    <a:lumMod val="75000"/>
                  </a:schemeClr>
                </a:solidFill>
              </a:rPr>
              <a:t>in Software Testing</a:t>
            </a:r>
            <a:r>
              <a:rPr lang="en-US" b="1" dirty="0"/>
              <a:t/>
            </a:r>
            <a:br>
              <a:rPr lang="en-US" b="1" dirty="0"/>
            </a:br>
            <a:endParaRPr lang="en-US" dirty="0"/>
          </a:p>
        </p:txBody>
      </p:sp>
      <p:sp>
        <p:nvSpPr>
          <p:cNvPr id="3" name="Content Placeholder 2"/>
          <p:cNvSpPr>
            <a:spLocks noGrp="1"/>
          </p:cNvSpPr>
          <p:nvPr>
            <p:ph idx="1"/>
          </p:nvPr>
        </p:nvSpPr>
        <p:spPr>
          <a:xfrm>
            <a:off x="838200" y="814192"/>
            <a:ext cx="10515600" cy="5899759"/>
          </a:xfrm>
        </p:spPr>
        <p:txBody>
          <a:bodyPr>
            <a:normAutofit fontScale="62500" lnSpcReduction="20000"/>
          </a:bodyPr>
          <a:lstStyle/>
          <a:p>
            <a:pPr marL="0" indent="0">
              <a:buNone/>
            </a:pPr>
            <a:r>
              <a:rPr lang="en-US" dirty="0"/>
              <a:t>A </a:t>
            </a:r>
            <a:r>
              <a:rPr lang="en-US" b="1" dirty="0" smtClean="0"/>
              <a:t>Defect </a:t>
            </a:r>
            <a:r>
              <a:rPr lang="en-US" b="1" dirty="0"/>
              <a:t>Report in Software Testing</a:t>
            </a:r>
            <a:r>
              <a:rPr lang="en-US" dirty="0"/>
              <a:t> is a detailed document about bugs found in </a:t>
            </a:r>
            <a:r>
              <a:rPr lang="en-US" dirty="0" smtClean="0"/>
              <a:t>a </a:t>
            </a:r>
            <a:r>
              <a:rPr lang="en-US" dirty="0"/>
              <a:t>software application</a:t>
            </a:r>
            <a:r>
              <a:rPr lang="en-US" dirty="0" smtClean="0"/>
              <a:t>. </a:t>
            </a:r>
          </a:p>
          <a:p>
            <a:pPr marL="0" indent="0">
              <a:buNone/>
            </a:pPr>
            <a:r>
              <a:rPr lang="en-US" dirty="0" smtClean="0"/>
              <a:t>While </a:t>
            </a:r>
            <a:r>
              <a:rPr lang="en-US" dirty="0"/>
              <a:t>reporting the </a:t>
            </a:r>
            <a:r>
              <a:rPr lang="en-US" dirty="0" smtClean="0"/>
              <a:t>defect/bug </a:t>
            </a:r>
            <a:r>
              <a:rPr lang="en-US" dirty="0"/>
              <a:t>to </a:t>
            </a:r>
            <a:r>
              <a:rPr lang="en-US" dirty="0" smtClean="0"/>
              <a:t>a developer</a:t>
            </a:r>
            <a:r>
              <a:rPr lang="en-US" dirty="0"/>
              <a:t>, your Bug Report should contain the following </a:t>
            </a:r>
            <a:r>
              <a:rPr lang="en-US" dirty="0" smtClean="0"/>
              <a:t>information:</a:t>
            </a:r>
          </a:p>
          <a:p>
            <a:pPr marL="0" indent="0">
              <a:buNone/>
            </a:pPr>
            <a:endParaRPr lang="en-US" b="1" dirty="0"/>
          </a:p>
          <a:p>
            <a:r>
              <a:rPr lang="en-US" b="1" dirty="0" smtClean="0"/>
              <a:t>Defect_ID</a:t>
            </a:r>
            <a:r>
              <a:rPr lang="en-US" dirty="0"/>
              <a:t> – Unique identification number for the defect.</a:t>
            </a:r>
          </a:p>
          <a:p>
            <a:r>
              <a:rPr lang="en-US" b="1" dirty="0"/>
              <a:t>Defect Description</a:t>
            </a:r>
            <a:r>
              <a:rPr lang="en-US" dirty="0"/>
              <a:t> – Detailed description of the Defect including information about the module in which </a:t>
            </a:r>
            <a:r>
              <a:rPr lang="en-US" dirty="0" smtClean="0"/>
              <a:t>the Defect </a:t>
            </a:r>
            <a:r>
              <a:rPr lang="en-US" dirty="0"/>
              <a:t>was found.</a:t>
            </a:r>
          </a:p>
          <a:p>
            <a:r>
              <a:rPr lang="en-US" b="1" dirty="0"/>
              <a:t>Version</a:t>
            </a:r>
            <a:r>
              <a:rPr lang="en-US" dirty="0"/>
              <a:t> – Version of the application in which </a:t>
            </a:r>
            <a:r>
              <a:rPr lang="en-US" dirty="0" smtClean="0"/>
              <a:t>the defect </a:t>
            </a:r>
            <a:r>
              <a:rPr lang="en-US" dirty="0"/>
              <a:t>was found.</a:t>
            </a:r>
          </a:p>
          <a:p>
            <a:r>
              <a:rPr lang="en-US" b="1" dirty="0"/>
              <a:t>Steps</a:t>
            </a:r>
            <a:r>
              <a:rPr lang="en-US" dirty="0"/>
              <a:t> – Detailed steps along with screenshots with which the developer can reproduce the defects.</a:t>
            </a:r>
          </a:p>
          <a:p>
            <a:r>
              <a:rPr lang="en-US" b="1" dirty="0"/>
              <a:t>Date Raised</a:t>
            </a:r>
            <a:r>
              <a:rPr lang="en-US" dirty="0"/>
              <a:t> – Date when the defect is raised</a:t>
            </a:r>
          </a:p>
          <a:p>
            <a:r>
              <a:rPr lang="en-US" b="1" dirty="0"/>
              <a:t>Reference</a:t>
            </a:r>
            <a:r>
              <a:rPr lang="en-US" dirty="0"/>
              <a:t>– where </a:t>
            </a:r>
            <a:r>
              <a:rPr lang="en-US" dirty="0" smtClean="0"/>
              <a:t>you </a:t>
            </a:r>
            <a:r>
              <a:rPr lang="en-US" dirty="0"/>
              <a:t>Provide reference to the documents </a:t>
            </a:r>
            <a:r>
              <a:rPr lang="en-US" dirty="0" smtClean="0"/>
              <a:t>like. </a:t>
            </a:r>
            <a:r>
              <a:rPr lang="en-US" dirty="0"/>
              <a:t>requirements, design, architecture or maybe even screenshots of the error to help understand the defect</a:t>
            </a:r>
          </a:p>
          <a:p>
            <a:r>
              <a:rPr lang="en-US" b="1" dirty="0"/>
              <a:t>Detected By</a:t>
            </a:r>
            <a:r>
              <a:rPr lang="en-US" dirty="0"/>
              <a:t> – Name/ID of the tester who raised the defect</a:t>
            </a:r>
          </a:p>
          <a:p>
            <a:r>
              <a:rPr lang="en-US" b="1" dirty="0"/>
              <a:t>Status</a:t>
            </a:r>
            <a:r>
              <a:rPr lang="en-US" dirty="0"/>
              <a:t> – Status of the </a:t>
            </a:r>
            <a:r>
              <a:rPr lang="en-US" dirty="0" smtClean="0"/>
              <a:t>defect, </a:t>
            </a:r>
            <a:r>
              <a:rPr lang="en-US" dirty="0"/>
              <a:t>more on this later</a:t>
            </a:r>
          </a:p>
          <a:p>
            <a:r>
              <a:rPr lang="en-US" b="1" dirty="0"/>
              <a:t>Fixed by</a:t>
            </a:r>
            <a:r>
              <a:rPr lang="en-US" dirty="0"/>
              <a:t> – Name/ID of the developer who fixed it</a:t>
            </a:r>
          </a:p>
          <a:p>
            <a:r>
              <a:rPr lang="en-US" b="1" dirty="0"/>
              <a:t>Date Closed</a:t>
            </a:r>
            <a:r>
              <a:rPr lang="en-US" dirty="0"/>
              <a:t> – Date when the defect is closed</a:t>
            </a:r>
          </a:p>
          <a:p>
            <a:r>
              <a:rPr lang="en-US" b="1" dirty="0"/>
              <a:t>Severity</a:t>
            </a:r>
            <a:r>
              <a:rPr lang="en-US" dirty="0"/>
              <a:t> which describes the impact of the defect on the application</a:t>
            </a:r>
          </a:p>
          <a:p>
            <a:r>
              <a:rPr lang="en-US" b="1" dirty="0" smtClean="0"/>
              <a:t>The priority</a:t>
            </a:r>
            <a:r>
              <a:rPr lang="en-US" dirty="0" smtClean="0"/>
              <a:t> which is related to defect fixing urgency. Severity Priority could be High/Medium/Low based on </a:t>
            </a:r>
          </a:p>
          <a:p>
            <a:pPr marL="0" indent="0">
              <a:buNone/>
            </a:pPr>
            <a:r>
              <a:rPr lang="en-US" dirty="0" smtClean="0"/>
              <a:t>    the </a:t>
            </a:r>
            <a:r>
              <a:rPr lang="en-US" dirty="0" smtClean="0"/>
              <a:t>impact urgency at which the defect should be fixed respectively</a:t>
            </a:r>
          </a:p>
          <a:p>
            <a:pPr marL="0" indent="0">
              <a:buNone/>
            </a:pPr>
            <a:endParaRPr lang="en-US" dirty="0"/>
          </a:p>
        </p:txBody>
      </p:sp>
    </p:spTree>
    <p:extLst>
      <p:ext uri="{BB962C8B-B14F-4D97-AF65-F5344CB8AC3E}">
        <p14:creationId xmlns:p14="http://schemas.microsoft.com/office/powerpoint/2010/main" val="2993073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Defect Management Process:</a:t>
            </a:r>
            <a:endParaRPr lang="en-US" dirty="0">
              <a:solidFill>
                <a:schemeClr val="accent6">
                  <a:lumMod val="75000"/>
                </a:schemeClr>
              </a:solidFill>
            </a:endParaRPr>
          </a:p>
        </p:txBody>
      </p:sp>
      <p:pic>
        <p:nvPicPr>
          <p:cNvPr id="1028" name="Picture 4" descr="https://www.guru99.com/images/TestManagement/testmanagement_article_4_4.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30674" y="1487945"/>
            <a:ext cx="5787024" cy="5370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8582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6">
                    <a:lumMod val="75000"/>
                  </a:schemeClr>
                </a:solidFill>
              </a:rPr>
              <a:t>Discovery</a:t>
            </a:r>
            <a:r>
              <a:rPr lang="en-US" b="1" dirty="0"/>
              <a:t/>
            </a:r>
            <a:br>
              <a:rPr lang="en-US" b="1" dirty="0"/>
            </a:br>
            <a:endParaRPr lang="en-US" dirty="0"/>
          </a:p>
        </p:txBody>
      </p:sp>
      <p:pic>
        <p:nvPicPr>
          <p:cNvPr id="2050" name="Picture 2" descr="https://www.guru99.com/images/TestManagement/testmanagement_article_4_5.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30872" y="1166483"/>
            <a:ext cx="5800725" cy="341006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38200" y="1578855"/>
            <a:ext cx="3069921" cy="2585323"/>
          </a:xfrm>
          <a:prstGeom prst="rect">
            <a:avLst/>
          </a:prstGeom>
        </p:spPr>
        <p:txBody>
          <a:bodyPr wrap="square">
            <a:spAutoFit/>
          </a:bodyPr>
          <a:lstStyle/>
          <a:p>
            <a:r>
              <a:rPr lang="en-US" dirty="0" smtClean="0"/>
              <a:t>In the discovery phase, the project teams have to discover as many defects as possible, before the end customer can discover them. A defect is said to be discovered and changed to status accepted when it is acknowledged and accepted by the developers</a:t>
            </a:r>
            <a:endParaRPr lang="en-US" dirty="0"/>
          </a:p>
        </p:txBody>
      </p:sp>
    </p:spTree>
    <p:extLst>
      <p:ext uri="{BB962C8B-B14F-4D97-AF65-F5344CB8AC3E}">
        <p14:creationId xmlns:p14="http://schemas.microsoft.com/office/powerpoint/2010/main" val="2405417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6">
                    <a:lumMod val="75000"/>
                  </a:schemeClr>
                </a:solidFill>
              </a:rPr>
              <a:t>Categorization</a:t>
            </a:r>
            <a:r>
              <a:rPr lang="en-US" b="1" dirty="0"/>
              <a:t/>
            </a:r>
            <a:br>
              <a:rPr lang="en-US" b="1" dirty="0"/>
            </a:br>
            <a:endParaRPr lang="en-US" dirty="0"/>
          </a:p>
        </p:txBody>
      </p:sp>
      <p:pic>
        <p:nvPicPr>
          <p:cNvPr id="3074" name="Picture 2" descr="https://www.guru99.com/images/TestManagement/testmanagement_article_4_7.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86756" y="1366108"/>
            <a:ext cx="6376294"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01246" y="1702888"/>
            <a:ext cx="2631510" cy="2308324"/>
          </a:xfrm>
          <a:prstGeom prst="rect">
            <a:avLst/>
          </a:prstGeom>
        </p:spPr>
        <p:txBody>
          <a:bodyPr wrap="square">
            <a:spAutoFit/>
          </a:bodyPr>
          <a:lstStyle/>
          <a:p>
            <a:r>
              <a:rPr lang="en-US" dirty="0" smtClean="0"/>
              <a:t>Defect categorization helps the software developers to prioritize their tasks. That means that this kind of priority helps the developers in fixing those defects first that are highly crucial.</a:t>
            </a:r>
            <a:endParaRPr lang="en-US" dirty="0"/>
          </a:p>
        </p:txBody>
      </p:sp>
    </p:spTree>
    <p:extLst>
      <p:ext uri="{BB962C8B-B14F-4D97-AF65-F5344CB8AC3E}">
        <p14:creationId xmlns:p14="http://schemas.microsoft.com/office/powerpoint/2010/main" val="2657583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9900"/>
          </a:xfrm>
        </p:spPr>
        <p:txBody>
          <a:bodyPr/>
          <a:lstStyle/>
          <a:p>
            <a:r>
              <a:rPr lang="en-US" dirty="0" smtClean="0">
                <a:solidFill>
                  <a:schemeClr val="accent6">
                    <a:lumMod val="75000"/>
                  </a:schemeClr>
                </a:solidFill>
              </a:rPr>
              <a:t>  Categorization </a:t>
            </a:r>
            <a:endParaRPr lang="en-US" dirty="0">
              <a:solidFill>
                <a:schemeClr val="accent6">
                  <a:lumMod val="75000"/>
                </a:schemeClr>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14173931"/>
              </p:ext>
            </p:extLst>
          </p:nvPr>
        </p:nvGraphicFramePr>
        <p:xfrm>
          <a:off x="1177447" y="1982865"/>
          <a:ext cx="9607463" cy="4634629"/>
        </p:xfrm>
        <a:graphic>
          <a:graphicData uri="http://schemas.openxmlformats.org/drawingml/2006/table">
            <a:tbl>
              <a:tblPr/>
              <a:tblGrid>
                <a:gridCol w="593402">
                  <a:extLst>
                    <a:ext uri="{9D8B030D-6E8A-4147-A177-3AD203B41FA5}">
                      <a16:colId xmlns:a16="http://schemas.microsoft.com/office/drawing/2014/main" val="686706654"/>
                    </a:ext>
                  </a:extLst>
                </a:gridCol>
                <a:gridCol w="2401865">
                  <a:extLst>
                    <a:ext uri="{9D8B030D-6E8A-4147-A177-3AD203B41FA5}">
                      <a16:colId xmlns:a16="http://schemas.microsoft.com/office/drawing/2014/main" val="3831446044"/>
                    </a:ext>
                  </a:extLst>
                </a:gridCol>
                <a:gridCol w="1511763">
                  <a:extLst>
                    <a:ext uri="{9D8B030D-6E8A-4147-A177-3AD203B41FA5}">
                      <a16:colId xmlns:a16="http://schemas.microsoft.com/office/drawing/2014/main" val="3858171860"/>
                    </a:ext>
                  </a:extLst>
                </a:gridCol>
                <a:gridCol w="5100433">
                  <a:extLst>
                    <a:ext uri="{9D8B030D-6E8A-4147-A177-3AD203B41FA5}">
                      <a16:colId xmlns:a16="http://schemas.microsoft.com/office/drawing/2014/main" val="2105969380"/>
                    </a:ext>
                  </a:extLst>
                </a:gridCol>
              </a:tblGrid>
              <a:tr h="512783">
                <a:tc>
                  <a:txBody>
                    <a:bodyPr/>
                    <a:lstStyle/>
                    <a:p>
                      <a:pPr algn="l"/>
                      <a:r>
                        <a:rPr lang="en-US" sz="1400" b="1">
                          <a:effectLst/>
                        </a:rPr>
                        <a:t>No.</a:t>
                      </a:r>
                    </a:p>
                  </a:txBody>
                  <a:tcPr marL="69069" marR="69069" marT="34534" marB="34534"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c>
                  <a:txBody>
                    <a:bodyPr/>
                    <a:lstStyle/>
                    <a:p>
                      <a:pPr algn="l"/>
                      <a:r>
                        <a:rPr lang="en-US" sz="1400" b="1" dirty="0">
                          <a:effectLst/>
                        </a:rPr>
                        <a:t>Description</a:t>
                      </a:r>
                    </a:p>
                  </a:txBody>
                  <a:tcPr marL="69069" marR="69069" marT="34534" marB="34534"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c>
                  <a:txBody>
                    <a:bodyPr/>
                    <a:lstStyle/>
                    <a:p>
                      <a:pPr algn="l"/>
                      <a:r>
                        <a:rPr lang="en-US" sz="1400" b="1" dirty="0">
                          <a:effectLst/>
                        </a:rPr>
                        <a:t>Priority</a:t>
                      </a:r>
                    </a:p>
                  </a:txBody>
                  <a:tcPr marL="69069" marR="69069" marT="34534" marB="34534"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c>
                  <a:txBody>
                    <a:bodyPr/>
                    <a:lstStyle/>
                    <a:p>
                      <a:pPr algn="l"/>
                      <a:r>
                        <a:rPr lang="en-US" sz="1400" b="1" dirty="0">
                          <a:effectLst/>
                        </a:rPr>
                        <a:t>Explanation</a:t>
                      </a:r>
                    </a:p>
                  </a:txBody>
                  <a:tcPr marL="69069" marR="69069" marT="34534" marB="34534"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987374176"/>
                  </a:ext>
                </a:extLst>
              </a:tr>
              <a:tr h="732548">
                <a:tc>
                  <a:txBody>
                    <a:bodyPr/>
                    <a:lstStyle/>
                    <a:p>
                      <a:r>
                        <a:rPr lang="en-US" sz="1400">
                          <a:effectLst/>
                        </a:rPr>
                        <a:t>1</a:t>
                      </a:r>
                    </a:p>
                  </a:txBody>
                  <a:tcPr marL="69069" marR="69069" marT="34534" marB="3453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400" dirty="0">
                          <a:effectLst/>
                        </a:rPr>
                        <a:t>The website performance is too slow</a:t>
                      </a:r>
                    </a:p>
                  </a:txBody>
                  <a:tcPr marL="69069" marR="69069" marT="34534" marB="3453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400" dirty="0">
                          <a:effectLst/>
                        </a:rPr>
                        <a:t>High</a:t>
                      </a:r>
                    </a:p>
                  </a:txBody>
                  <a:tcPr marL="69069" marR="69069" marT="34534" marB="3453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400">
                          <a:effectLst/>
                        </a:rPr>
                        <a:t>The performance bug can cause huge inconvenience to user.</a:t>
                      </a:r>
                    </a:p>
                  </a:txBody>
                  <a:tcPr marL="69069" marR="69069" marT="34534" marB="3453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460766886"/>
                  </a:ext>
                </a:extLst>
              </a:tr>
              <a:tr h="952312">
                <a:tc>
                  <a:txBody>
                    <a:bodyPr/>
                    <a:lstStyle/>
                    <a:p>
                      <a:r>
                        <a:rPr lang="en-US" sz="1400">
                          <a:effectLst/>
                        </a:rPr>
                        <a:t>2</a:t>
                      </a:r>
                    </a:p>
                  </a:txBody>
                  <a:tcPr marL="69069" marR="69069" marT="34534" marB="3453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400" dirty="0">
                          <a:effectLst/>
                        </a:rPr>
                        <a:t>The login function of the website does not work properly</a:t>
                      </a:r>
                    </a:p>
                  </a:txBody>
                  <a:tcPr marL="69069" marR="69069" marT="34534" marB="3453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400">
                          <a:effectLst/>
                        </a:rPr>
                        <a:t>Critical</a:t>
                      </a:r>
                    </a:p>
                  </a:txBody>
                  <a:tcPr marL="69069" marR="69069" marT="34534" marB="3453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400">
                          <a:effectLst/>
                        </a:rPr>
                        <a:t>Login is one of the main function of the banking website if this feature does not work, it is serious bugs</a:t>
                      </a:r>
                    </a:p>
                  </a:txBody>
                  <a:tcPr marL="69069" marR="69069" marT="34534" marB="3453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2381743520"/>
                  </a:ext>
                </a:extLst>
              </a:tr>
              <a:tr h="952312">
                <a:tc>
                  <a:txBody>
                    <a:bodyPr/>
                    <a:lstStyle/>
                    <a:p>
                      <a:r>
                        <a:rPr lang="en-US" sz="1400">
                          <a:effectLst/>
                        </a:rPr>
                        <a:t>3</a:t>
                      </a:r>
                    </a:p>
                  </a:txBody>
                  <a:tcPr marL="69069" marR="69069" marT="34534" marB="3453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400" dirty="0">
                          <a:effectLst/>
                        </a:rPr>
                        <a:t>The GUI of the website does not display correctly on mobile devices</a:t>
                      </a:r>
                    </a:p>
                  </a:txBody>
                  <a:tcPr marL="69069" marR="69069" marT="34534" marB="3453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400" dirty="0">
                          <a:effectLst/>
                        </a:rPr>
                        <a:t>Medium</a:t>
                      </a:r>
                    </a:p>
                  </a:txBody>
                  <a:tcPr marL="69069" marR="69069" marT="34534" marB="3453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400">
                          <a:effectLst/>
                        </a:rPr>
                        <a:t>The defect affects the user who use Smartphone to view the website.</a:t>
                      </a:r>
                    </a:p>
                  </a:txBody>
                  <a:tcPr marL="69069" marR="69069" marT="34534" marB="3453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946557299"/>
                  </a:ext>
                </a:extLst>
              </a:tr>
              <a:tr h="752126">
                <a:tc>
                  <a:txBody>
                    <a:bodyPr/>
                    <a:lstStyle/>
                    <a:p>
                      <a:r>
                        <a:rPr lang="en-US" sz="1400">
                          <a:effectLst/>
                        </a:rPr>
                        <a:t>4</a:t>
                      </a:r>
                    </a:p>
                  </a:txBody>
                  <a:tcPr marL="69069" marR="69069" marT="34534" marB="3453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400">
                          <a:effectLst/>
                        </a:rPr>
                        <a:t>The website could not remember the user login session</a:t>
                      </a:r>
                    </a:p>
                  </a:txBody>
                  <a:tcPr marL="69069" marR="69069" marT="34534" marB="3453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400" dirty="0">
                          <a:effectLst/>
                        </a:rPr>
                        <a:t>High</a:t>
                      </a:r>
                    </a:p>
                  </a:txBody>
                  <a:tcPr marL="69069" marR="69069" marT="34534" marB="3453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400">
                          <a:effectLst/>
                        </a:rPr>
                        <a:t>This is a serious issue since the user will be able to login but not be able to perform any further transactions</a:t>
                      </a:r>
                    </a:p>
                  </a:txBody>
                  <a:tcPr marL="69069" marR="69069" marT="34534" marB="3453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626745516"/>
                  </a:ext>
                </a:extLst>
              </a:tr>
              <a:tr h="732548">
                <a:tc>
                  <a:txBody>
                    <a:bodyPr/>
                    <a:lstStyle/>
                    <a:p>
                      <a:r>
                        <a:rPr lang="en-US" sz="1400">
                          <a:effectLst/>
                        </a:rPr>
                        <a:t>5</a:t>
                      </a:r>
                    </a:p>
                  </a:txBody>
                  <a:tcPr marL="69069" marR="69069" marT="34534" marB="34534" anchor="ctr">
                    <a:lnL>
                      <a:noFill/>
                    </a:lnL>
                    <a:lnR>
                      <a:noFill/>
                    </a:lnR>
                    <a:lnT w="9525" cap="flat" cmpd="sng" algn="ctr">
                      <a:solidFill>
                        <a:srgbClr val="EEEEEE"/>
                      </a:solidFill>
                      <a:prstDash val="solid"/>
                      <a:round/>
                      <a:headEnd type="none" w="med" len="med"/>
                      <a:tailEnd type="none" w="med" len="med"/>
                    </a:lnT>
                    <a:lnB>
                      <a:noFill/>
                    </a:lnB>
                    <a:solidFill>
                      <a:srgbClr val="FFFFFF"/>
                    </a:solidFill>
                  </a:tcPr>
                </a:tc>
                <a:tc>
                  <a:txBody>
                    <a:bodyPr/>
                    <a:lstStyle/>
                    <a:p>
                      <a:r>
                        <a:rPr lang="en-US" sz="1400">
                          <a:effectLst/>
                        </a:rPr>
                        <a:t>Some links doesn’t work</a:t>
                      </a:r>
                    </a:p>
                  </a:txBody>
                  <a:tcPr marL="69069" marR="69069" marT="34534" marB="34534" anchor="ctr">
                    <a:lnL>
                      <a:noFill/>
                    </a:lnL>
                    <a:lnR>
                      <a:noFill/>
                    </a:lnR>
                    <a:lnT w="9525" cap="flat" cmpd="sng" algn="ctr">
                      <a:solidFill>
                        <a:srgbClr val="EEEEEE"/>
                      </a:solidFill>
                      <a:prstDash val="solid"/>
                      <a:round/>
                      <a:headEnd type="none" w="med" len="med"/>
                      <a:tailEnd type="none" w="med" len="med"/>
                    </a:lnT>
                    <a:lnB>
                      <a:noFill/>
                    </a:lnB>
                    <a:solidFill>
                      <a:srgbClr val="FFFFFF"/>
                    </a:solidFill>
                  </a:tcPr>
                </a:tc>
                <a:tc>
                  <a:txBody>
                    <a:bodyPr/>
                    <a:lstStyle/>
                    <a:p>
                      <a:r>
                        <a:rPr lang="en-US" sz="1400">
                          <a:effectLst/>
                        </a:rPr>
                        <a:t>Low</a:t>
                      </a:r>
                    </a:p>
                  </a:txBody>
                  <a:tcPr marL="69069" marR="69069" marT="34534" marB="34534" anchor="ctr">
                    <a:lnL>
                      <a:noFill/>
                    </a:lnL>
                    <a:lnR>
                      <a:noFill/>
                    </a:lnR>
                    <a:lnT w="9525" cap="flat" cmpd="sng" algn="ctr">
                      <a:solidFill>
                        <a:srgbClr val="EEEEEE"/>
                      </a:solidFill>
                      <a:prstDash val="solid"/>
                      <a:round/>
                      <a:headEnd type="none" w="med" len="med"/>
                      <a:tailEnd type="none" w="med" len="med"/>
                    </a:lnT>
                    <a:lnB>
                      <a:noFill/>
                    </a:lnB>
                    <a:solidFill>
                      <a:srgbClr val="FFFFFF"/>
                    </a:solidFill>
                  </a:tcPr>
                </a:tc>
                <a:tc>
                  <a:txBody>
                    <a:bodyPr/>
                    <a:lstStyle/>
                    <a:p>
                      <a:r>
                        <a:rPr lang="en-US" sz="1400" dirty="0">
                          <a:effectLst/>
                        </a:rPr>
                        <a:t>This is an easy fix for development guys and the user can still access the site without these links</a:t>
                      </a:r>
                    </a:p>
                  </a:txBody>
                  <a:tcPr marL="69069" marR="69069" marT="34534" marB="34534" anchor="ctr">
                    <a:lnL>
                      <a:noFill/>
                    </a:lnL>
                    <a:lnR>
                      <a:noFill/>
                    </a:lnR>
                    <a:lnT w="9525" cap="flat" cmpd="sng" algn="ctr">
                      <a:solidFill>
                        <a:srgbClr val="EEEEEE"/>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922896317"/>
                  </a:ext>
                </a:extLst>
              </a:tr>
            </a:tbl>
          </a:graphicData>
        </a:graphic>
      </p:graphicFrame>
      <p:sp>
        <p:nvSpPr>
          <p:cNvPr id="5" name="Rectangle 4"/>
          <p:cNvSpPr/>
          <p:nvPr/>
        </p:nvSpPr>
        <p:spPr>
          <a:xfrm>
            <a:off x="1177447" y="1336534"/>
            <a:ext cx="6096000" cy="646331"/>
          </a:xfrm>
          <a:prstGeom prst="rect">
            <a:avLst/>
          </a:prstGeom>
        </p:spPr>
        <p:txBody>
          <a:bodyPr>
            <a:spAutoFit/>
          </a:bodyPr>
          <a:lstStyle/>
          <a:p>
            <a:r>
              <a:rPr lang="en-US" dirty="0" smtClean="0"/>
              <a:t>Here are the recommended answers</a:t>
            </a:r>
          </a:p>
          <a:p>
            <a:endParaRPr lang="en-US" dirty="0"/>
          </a:p>
        </p:txBody>
      </p:sp>
    </p:spTree>
    <p:extLst>
      <p:ext uri="{BB962C8B-B14F-4D97-AF65-F5344CB8AC3E}">
        <p14:creationId xmlns:p14="http://schemas.microsoft.com/office/powerpoint/2010/main" val="1503247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Defect Resolution</a:t>
            </a:r>
            <a:endParaRPr lang="en-US" dirty="0">
              <a:solidFill>
                <a:schemeClr val="accent6">
                  <a:lumMod val="75000"/>
                </a:schemeClr>
              </a:solidFill>
            </a:endParaRPr>
          </a:p>
        </p:txBody>
      </p:sp>
      <p:sp>
        <p:nvSpPr>
          <p:cNvPr id="5" name="Content Placeholder 4"/>
          <p:cNvSpPr>
            <a:spLocks noGrp="1"/>
          </p:cNvSpPr>
          <p:nvPr>
            <p:ph idx="1"/>
          </p:nvPr>
        </p:nvSpPr>
        <p:spPr>
          <a:xfrm>
            <a:off x="838200" y="1825625"/>
            <a:ext cx="4297471" cy="4351338"/>
          </a:xfrm>
        </p:spPr>
        <p:txBody>
          <a:bodyPr>
            <a:normAutofit fontScale="62500" lnSpcReduction="20000"/>
          </a:bodyPr>
          <a:lstStyle/>
          <a:p>
            <a:pPr marL="0" indent="0">
              <a:buNone/>
            </a:pPr>
            <a:r>
              <a:rPr lang="en-US" dirty="0" smtClean="0"/>
              <a:t>follow the following steps to fix the defect:</a:t>
            </a:r>
          </a:p>
          <a:p>
            <a:pPr marL="0" indent="0">
              <a:buNone/>
            </a:pPr>
            <a:endParaRPr lang="en-US" dirty="0" smtClean="0"/>
          </a:p>
          <a:p>
            <a:r>
              <a:rPr lang="en-US" b="1" dirty="0" smtClean="0"/>
              <a:t>Assignment: </a:t>
            </a:r>
            <a:r>
              <a:rPr lang="en-US" dirty="0" smtClean="0"/>
              <a:t>Assigned to a developer or other technician to fix, and changed the status to Responding.</a:t>
            </a:r>
          </a:p>
          <a:p>
            <a:r>
              <a:rPr lang="en-US" b="1" dirty="0" smtClean="0"/>
              <a:t>Schedule fixing: </a:t>
            </a:r>
            <a:r>
              <a:rPr lang="en-US" dirty="0" smtClean="0"/>
              <a:t>The developer side takes charge in this phase. Depending on the defect priority, they will create a schedule to fix these defects.</a:t>
            </a:r>
          </a:p>
          <a:p>
            <a:r>
              <a:rPr lang="en-US" b="1" dirty="0" smtClean="0"/>
              <a:t>Fix the defect: </a:t>
            </a:r>
            <a:r>
              <a:rPr lang="en-US" dirty="0" smtClean="0"/>
              <a:t>While the development team is fixing the defects, the Test Manager tracks the process of fixing defects compare to the above schedule.</a:t>
            </a:r>
          </a:p>
          <a:p>
            <a:r>
              <a:rPr lang="en-US" b="1" dirty="0" smtClean="0"/>
              <a:t>Report the resolution: </a:t>
            </a:r>
            <a:r>
              <a:rPr lang="en-US" dirty="0" smtClean="0"/>
              <a:t>Get a report of the resolution from developers when defects are fixed.</a:t>
            </a:r>
            <a:endParaRPr lang="en-US" dirty="0"/>
          </a:p>
        </p:txBody>
      </p:sp>
      <p:pic>
        <p:nvPicPr>
          <p:cNvPr id="6" name="Picture 5"/>
          <p:cNvPicPr>
            <a:picLocks noChangeAspect="1"/>
          </p:cNvPicPr>
          <p:nvPr/>
        </p:nvPicPr>
        <p:blipFill>
          <a:blip r:embed="rId2"/>
          <a:stretch>
            <a:fillRect/>
          </a:stretch>
        </p:blipFill>
        <p:spPr>
          <a:xfrm>
            <a:off x="5591175" y="1690688"/>
            <a:ext cx="5762625" cy="3810000"/>
          </a:xfrm>
          <a:prstGeom prst="rect">
            <a:avLst/>
          </a:prstGeom>
        </p:spPr>
      </p:pic>
    </p:spTree>
    <p:extLst>
      <p:ext uri="{BB962C8B-B14F-4D97-AF65-F5344CB8AC3E}">
        <p14:creationId xmlns:p14="http://schemas.microsoft.com/office/powerpoint/2010/main" val="4130963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543</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Calibri Light (Headings)</vt:lpstr>
      <vt:lpstr>Office Theme</vt:lpstr>
      <vt:lpstr> Defect/Bugs in Testing</vt:lpstr>
      <vt:lpstr>What is a Defect in testing? </vt:lpstr>
      <vt:lpstr>Bug Life cycle </vt:lpstr>
      <vt:lpstr>Defect Report in Software Testing </vt:lpstr>
      <vt:lpstr>Defect Management Process:</vt:lpstr>
      <vt:lpstr>Discovery </vt:lpstr>
      <vt:lpstr>Categorization </vt:lpstr>
      <vt:lpstr>  Categorization </vt:lpstr>
      <vt:lpstr>Defect Resolution</vt:lpstr>
      <vt:lpstr>Verification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Defect in Testing</dc:title>
  <dc:creator>Rafa</dc:creator>
  <cp:lastModifiedBy>Rafa</cp:lastModifiedBy>
  <cp:revision>7</cp:revision>
  <dcterms:created xsi:type="dcterms:W3CDTF">2022-11-09T03:21:23Z</dcterms:created>
  <dcterms:modified xsi:type="dcterms:W3CDTF">2022-11-09T04:11:01Z</dcterms:modified>
</cp:coreProperties>
</file>