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EB Garamond Medium"/>
      <p:regular r:id="rId21"/>
      <p:bold r:id="rId22"/>
      <p:italic r:id="rId23"/>
      <p:boldItalic r:id="rId24"/>
    </p:embeddedFont>
    <p:embeddedFont>
      <p:font typeface="Righteous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EBGaramondMedium-bold.fntdata"/><Relationship Id="rId21" Type="http://schemas.openxmlformats.org/officeDocument/2006/relationships/font" Target="fonts/EBGaramondMedium-regular.fntdata"/><Relationship Id="rId24" Type="http://schemas.openxmlformats.org/officeDocument/2006/relationships/font" Target="fonts/EBGaramondMedium-boldItalic.fntdata"/><Relationship Id="rId23" Type="http://schemas.openxmlformats.org/officeDocument/2006/relationships/font" Target="fonts/EBGaramon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ighteou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0c01906b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0c01906b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50c01906b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c2f7b5635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c2f7b5635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bc2f7b5635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8edf9517a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8edf9517a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b8edf9517a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edf9517a_6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edf9517a_6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8edf9517a_6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0754a51c4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0754a51c4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60754a51c4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8edf9517a_6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b8edf9517a_6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b8edf9517a_6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01670" y="1350110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01669" y="287716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  <a:defRPr b="0" i="0" sz="2800">
                <a:solidFill>
                  <a:srgbClr val="F2CD44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160200" y="106050"/>
            <a:ext cx="8983800" cy="1982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Righteous"/>
                <a:ea typeface="Righteous"/>
                <a:cs typeface="Righteous"/>
                <a:sym typeface="Righteous"/>
              </a:rPr>
              <a:t>A Systematic Literature Review on Distributed Machine Learning in Edge Computing</a:t>
            </a:r>
            <a:endParaRPr sz="32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214500" y="1528900"/>
            <a:ext cx="3824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Submitted by: Rifat Alam Pomil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ID: 23266028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Department: CSE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Course ID: CSE707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Course Name: Distributed Computing System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Submitted to: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Annajiat Alim Rasel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Senior Lecturer, BRAC University</a:t>
            </a:r>
            <a:endParaRPr sz="18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87625" y="1302825"/>
            <a:ext cx="8640300" cy="4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Limited Exploration of Real-World Applications:</a:t>
            </a:r>
            <a:endParaRPr b="1" sz="1600">
              <a:solidFill>
                <a:schemeClr val="dk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ighteous"/>
              <a:buChar char="●"/>
            </a:pPr>
            <a:r>
              <a:rPr lang="en-US" sz="16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The paper exhibits a constraint in exploring real-world applications and use cases of edge intelligence.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ighteous"/>
              <a:buChar char="●"/>
            </a:pPr>
            <a:r>
              <a:rPr lang="en-US" sz="16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Providing more examples for specific industries and scenarios could enrich its practical relevance.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F1F1F"/>
              </a:solidFill>
              <a:highlight>
                <a:srgbClr val="FFFFFF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101A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87625" y="219050"/>
            <a:ext cx="888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rPr>
              <a:t>Second Limitation</a:t>
            </a:r>
            <a:endParaRPr sz="2400">
              <a:solidFill>
                <a:srgbClr val="FFFFFF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332375" y="1629800"/>
            <a:ext cx="864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87625" y="219050"/>
            <a:ext cx="888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Synthesis</a:t>
            </a:r>
            <a:endParaRPr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547925" y="1687975"/>
            <a:ext cx="83073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Foundation for potential applications and future research in edge intelligence.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Revolutionizing industries like IoT, healthcare, energy management, and transport systems.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Future research scopes: Innovative techniques, practical case studies, new applications for edge intelligence.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Outline</a:t>
            </a:r>
            <a:endParaRPr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48975" y="1767525"/>
            <a:ext cx="8246100" cy="30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Introduction</a:t>
            </a:r>
            <a:endParaRPr sz="480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Motivation</a:t>
            </a:r>
            <a:endParaRPr sz="480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Contribution</a:t>
            </a:r>
            <a:endParaRPr sz="480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Methodology</a:t>
            </a:r>
            <a:endParaRPr sz="480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Conclusion</a:t>
            </a:r>
            <a:endParaRPr sz="480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First Limitation</a:t>
            </a:r>
            <a:endParaRPr sz="480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Second Limitation</a:t>
            </a:r>
            <a:endParaRPr sz="480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3276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ighteous"/>
              <a:buChar char="•"/>
            </a:pPr>
            <a:r>
              <a:rPr lang="en-US" sz="48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Synthesis</a:t>
            </a:r>
            <a:endParaRPr sz="4800">
              <a:latin typeface="Righteous"/>
              <a:ea typeface="Righteous"/>
              <a:cs typeface="Righteous"/>
              <a:sym typeface="Righteous"/>
            </a:endParaRPr>
          </a:p>
          <a:p>
            <a:pPr indent="-165100" lvl="0" marL="342900" rtl="0" algn="l">
              <a:spcBef>
                <a:spcPts val="1200"/>
              </a:spcBef>
              <a:spcAft>
                <a:spcPts val="0"/>
              </a:spcAft>
              <a:buClr>
                <a:srgbClr val="1D1B10"/>
              </a:buClr>
              <a:buSzPct val="100000"/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49014" y="171005"/>
            <a:ext cx="6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latin typeface="Righteous"/>
                <a:ea typeface="Righteous"/>
                <a:cs typeface="Righteous"/>
                <a:sym typeface="Righteous"/>
              </a:rPr>
              <a:t>Introduction</a:t>
            </a:r>
            <a:endParaRPr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84000" y="743700"/>
            <a:ext cx="67383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Righteous"/>
              <a:buChar char="•"/>
            </a:pPr>
            <a:r>
              <a:rPr lang="en-US" sz="1900">
                <a:solidFill>
                  <a:srgbClr val="0E101A"/>
                </a:solidFill>
                <a:latin typeface="Righteous"/>
                <a:ea typeface="Righteous"/>
                <a:cs typeface="Righteous"/>
                <a:sym typeface="Righteous"/>
              </a:rPr>
              <a:t>This paper explores distributed edge intelligence, which allows ML/DL algorithms to run closer to data sources. </a:t>
            </a:r>
            <a:endParaRPr sz="1900">
              <a:solidFill>
                <a:srgbClr val="0E101A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Righteous"/>
              <a:buChar char="•"/>
            </a:pPr>
            <a:r>
              <a:rPr lang="en-US" sz="1900">
                <a:solidFill>
                  <a:srgbClr val="0E101A"/>
                </a:solidFill>
                <a:latin typeface="Righteous"/>
                <a:ea typeface="Righteous"/>
                <a:cs typeface="Righteous"/>
                <a:sym typeface="Righteous"/>
              </a:rPr>
              <a:t>The authors investigate the challenges and adaptations needed for edge devices, covering caching, training, inference, and offloading processes, and discuss their benefits and drawbacks.</a:t>
            </a:r>
            <a:endParaRPr sz="1900"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rPr>
              <a:t>Motivation</a:t>
            </a:r>
            <a:endParaRPr sz="6011">
              <a:solidFill>
                <a:srgbClr val="FFFFFF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7625" y="1366925"/>
            <a:ext cx="8981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Conducting a literature review on distributed machine learning in edge computing.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Focus on implementing machine learning and deep learning on edge devices.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Addressing limitations of edge devices compared to traditional cloud devices.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Aim to investigate challenges and adaptations for resource-constrained edge devices.</a:t>
            </a:r>
            <a:endParaRPr sz="18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ighteous"/>
              <a:buChar char="●"/>
            </a:pPr>
            <a:r>
              <a:rPr lang="en-US" sz="18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Hypothesis: Edge intelligence can offer lower latency, improved security, and enhanced privacy.</a:t>
            </a:r>
            <a:endParaRPr sz="2000">
              <a:solidFill>
                <a:srgbClr val="0E101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525317" y="433880"/>
            <a:ext cx="8093400" cy="61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Contribution</a:t>
            </a:r>
            <a:endParaRPr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386650" y="1882975"/>
            <a:ext cx="8537100" cy="33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Extensive review of distributed machine learning in edge computing.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Exploration of edge caching, training, inference, and offloading techniques.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Key contributions: Reduced latency, improved security, enhanced privacy.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Presentation of reference frameworks for future edge intelligence research.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8">
              <a:solidFill>
                <a:srgbClr val="0E101A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525317" y="433880"/>
            <a:ext cx="8093400" cy="61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Methodology</a:t>
            </a:r>
            <a:r>
              <a:rPr lang="en-US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endParaRPr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87175" y="1476450"/>
            <a:ext cx="8969700" cy="33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Systematic review of literature on distributed machine learning in edge computing.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Analysis of edge caching, training, inference, and offloading techniques.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Critical examination of these approaches and their application implications.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25317" y="433880"/>
            <a:ext cx="8093400" cy="61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Edge Intelligence Strategies</a:t>
            </a:r>
            <a:endParaRPr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75" y="1349480"/>
            <a:ext cx="5655405" cy="37940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219050" y="1489600"/>
            <a:ext cx="8587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Emphasis on edge intelligence's importance for overcoming edge device limitations.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Benefits: Reduced latency, improved security, enhanced privacy.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ighteous"/>
              <a:buChar char="●"/>
            </a:pPr>
            <a:r>
              <a:rPr lang="en-US" sz="19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Valuable resource for future research in the field.</a:t>
            </a:r>
            <a:endParaRPr sz="19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E101A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15475" y="232650"/>
            <a:ext cx="662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Conclusion</a:t>
            </a:r>
            <a:endParaRPr sz="30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415475" y="232650"/>
            <a:ext cx="66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rPr>
              <a:t>First Limitation</a:t>
            </a:r>
            <a:endParaRPr sz="4000">
              <a:solidFill>
                <a:srgbClr val="FFFFFF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50250" y="1431700"/>
            <a:ext cx="87846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ighteous"/>
              <a:buChar char="●"/>
            </a:pPr>
            <a:r>
              <a:rPr b="1" lang="en-US" sz="16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Focus on Existing Approaches:</a:t>
            </a:r>
            <a:endParaRPr b="1" sz="1600">
              <a:solidFill>
                <a:schemeClr val="dk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ighteous"/>
              <a:buChar char="●"/>
            </a:pPr>
            <a:r>
              <a:rPr lang="en-US" sz="16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The paper centers on existing techniques and frameworks without proposing novel solutions.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ighteous"/>
              <a:buChar char="●"/>
            </a:pPr>
            <a:r>
              <a:rPr lang="en-US" sz="16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Lack of specific addressal of challenges in implementing edge intelligence is noted.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ighteous"/>
              <a:buChar char="●"/>
            </a:pPr>
            <a:r>
              <a:rPr b="1" lang="en-US" sz="1600">
                <a:solidFill>
                  <a:schemeClr val="dk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Comprehensive Overview:</a:t>
            </a:r>
            <a:endParaRPr b="1" sz="1600">
              <a:solidFill>
                <a:schemeClr val="dk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ighteous"/>
              <a:buChar char="●"/>
            </a:pPr>
            <a:r>
              <a:rPr lang="en-US" sz="16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While offering a comprehensive overview, the paper could benefit from more in-depth analysis.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ighteous"/>
              <a:buChar char="●"/>
            </a:pPr>
            <a:r>
              <a:rPr lang="en-US" sz="1600">
                <a:solidFill>
                  <a:srgbClr val="374151"/>
                </a:solidFill>
                <a:highlight>
                  <a:srgbClr val="F7F7F8"/>
                </a:highlight>
                <a:latin typeface="Righteous"/>
                <a:ea typeface="Righteous"/>
                <a:cs typeface="Righteous"/>
                <a:sym typeface="Righteous"/>
              </a:rPr>
              <a:t>Practical case studies could enhance the depth of understanding.</a:t>
            </a:r>
            <a:endParaRPr sz="1600">
              <a:solidFill>
                <a:srgbClr val="374151"/>
              </a:solidFill>
              <a:highlight>
                <a:srgbClr val="F7F7F8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F1F1F"/>
              </a:solidFill>
              <a:highlight>
                <a:srgbClr val="FFFFFF"/>
              </a:highlight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1100"/>
              </a:spcAft>
              <a:buNone/>
            </a:pPr>
            <a:r>
              <a:t/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