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58" r:id="rId4"/>
    <p:sldId id="259" r:id="rId5"/>
    <p:sldId id="291" r:id="rId6"/>
    <p:sldId id="297" r:id="rId7"/>
    <p:sldId id="294" r:id="rId8"/>
    <p:sldId id="292" r:id="rId9"/>
    <p:sldId id="293" r:id="rId10"/>
    <p:sldId id="298" r:id="rId11"/>
    <p:sldId id="295" r:id="rId12"/>
    <p:sldId id="296" r:id="rId13"/>
    <p:sldId id="299" r:id="rId14"/>
    <p:sldId id="300" r:id="rId15"/>
    <p:sldId id="303" r:id="rId16"/>
    <p:sldId id="304" r:id="rId17"/>
    <p:sldId id="305" r:id="rId18"/>
    <p:sldId id="306" r:id="rId19"/>
    <p:sldId id="307" r:id="rId20"/>
    <p:sldId id="262" r:id="rId21"/>
    <p:sldId id="308" r:id="rId22"/>
    <p:sldId id="309" r:id="rId23"/>
    <p:sldId id="310" r:id="rId24"/>
    <p:sldId id="257" r:id="rId2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82"/>
    <p:restoredTop sz="94660"/>
  </p:normalViewPr>
  <p:slideViewPr>
    <p:cSldViewPr snapToGrid="0" showGuides="1">
      <p:cViewPr varScale="1">
        <p:scale>
          <a:sx n="72" d="100"/>
          <a:sy n="72" d="100"/>
        </p:scale>
        <p:origin x="648" y="66"/>
      </p:cViewPr>
      <p:guideLst>
        <p:guide orient="horz" pos="2159"/>
        <p:guide pos="3840"/>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text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Fourth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pic>
        <p:nvPicPr>
          <p:cNvPr id="7" name="图片 6"/>
          <p:cNvPicPr>
            <a:picLocks noChangeAspect="1"/>
          </p:cNvPicPr>
          <p:nvPr userDrawn="1"/>
        </p:nvPicPr>
        <p:blipFill>
          <a:blip r:embed="rId13"/>
          <a:srcRect t="11430" b="13547"/>
          <a:stretch>
            <a:fillRect/>
          </a:stretch>
        </p:blipFill>
        <p:spPr>
          <a:xfrm>
            <a:off x="0" y="0"/>
            <a:ext cx="12192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组合 11"/>
          <p:cNvGrpSpPr/>
          <p:nvPr/>
        </p:nvGrpSpPr>
        <p:grpSpPr>
          <a:xfrm>
            <a:off x="3305811" y="718185"/>
            <a:ext cx="5581186" cy="5581650"/>
            <a:chOff x="1845308" y="680085"/>
            <a:chExt cx="5581649" cy="5581649"/>
          </a:xfrm>
        </p:grpSpPr>
        <p:grpSp>
          <p:nvGrpSpPr>
            <p:cNvPr id="5" name="组合 4"/>
            <p:cNvGrpSpPr/>
            <p:nvPr/>
          </p:nvGrpSpPr>
          <p:grpSpPr>
            <a:xfrm>
              <a:off x="1845308" y="680085"/>
              <a:ext cx="5581649" cy="5581649"/>
              <a:chOff x="3171341" y="694057"/>
              <a:chExt cx="5118100" cy="5118100"/>
            </a:xfrm>
            <a:solidFill>
              <a:schemeClr val="bg1">
                <a:alpha val="48000"/>
              </a:schemeClr>
            </a:solidFill>
          </p:grpSpPr>
          <p:sp>
            <p:nvSpPr>
              <p:cNvPr id="6" name="Freeform 94"/>
              <p:cNvSpPr>
                <a:spLocks noEditPoints="1"/>
              </p:cNvSpPr>
              <p:nvPr/>
            </p:nvSpPr>
            <p:spPr bwMode="auto">
              <a:xfrm>
                <a:off x="3171341" y="694057"/>
                <a:ext cx="5118100" cy="5118100"/>
              </a:xfrm>
              <a:custGeom>
                <a:avLst/>
                <a:gdLst>
                  <a:gd name="T0" fmla="*/ 500 w 522"/>
                  <a:gd name="T1" fmla="*/ 220 h 522"/>
                  <a:gd name="T2" fmla="*/ 459 w 522"/>
                  <a:gd name="T3" fmla="*/ 121 h 522"/>
                  <a:gd name="T4" fmla="*/ 401 w 522"/>
                  <a:gd name="T5" fmla="*/ 63 h 522"/>
                  <a:gd name="T6" fmla="*/ 302 w 522"/>
                  <a:gd name="T7" fmla="*/ 22 h 522"/>
                  <a:gd name="T8" fmla="*/ 220 w 522"/>
                  <a:gd name="T9" fmla="*/ 22 h 522"/>
                  <a:gd name="T10" fmla="*/ 121 w 522"/>
                  <a:gd name="T11" fmla="*/ 63 h 522"/>
                  <a:gd name="T12" fmla="*/ 63 w 522"/>
                  <a:gd name="T13" fmla="*/ 121 h 522"/>
                  <a:gd name="T14" fmla="*/ 22 w 522"/>
                  <a:gd name="T15" fmla="*/ 220 h 522"/>
                  <a:gd name="T16" fmla="*/ 22 w 522"/>
                  <a:gd name="T17" fmla="*/ 302 h 522"/>
                  <a:gd name="T18" fmla="*/ 63 w 522"/>
                  <a:gd name="T19" fmla="*/ 401 h 522"/>
                  <a:gd name="T20" fmla="*/ 121 w 522"/>
                  <a:gd name="T21" fmla="*/ 459 h 522"/>
                  <a:gd name="T22" fmla="*/ 220 w 522"/>
                  <a:gd name="T23" fmla="*/ 500 h 522"/>
                  <a:gd name="T24" fmla="*/ 302 w 522"/>
                  <a:gd name="T25" fmla="*/ 500 h 522"/>
                  <a:gd name="T26" fmla="*/ 401 w 522"/>
                  <a:gd name="T27" fmla="*/ 459 h 522"/>
                  <a:gd name="T28" fmla="*/ 459 w 522"/>
                  <a:gd name="T29" fmla="*/ 401 h 522"/>
                  <a:gd name="T30" fmla="*/ 500 w 522"/>
                  <a:gd name="T31" fmla="*/ 302 h 522"/>
                  <a:gd name="T32" fmla="*/ 500 w 522"/>
                  <a:gd name="T33" fmla="*/ 220 h 522"/>
                  <a:gd name="T34" fmla="*/ 261 w 522"/>
                  <a:gd name="T35" fmla="*/ 470 h 522"/>
                  <a:gd name="T36" fmla="*/ 52 w 522"/>
                  <a:gd name="T37" fmla="*/ 261 h 522"/>
                  <a:gd name="T38" fmla="*/ 261 w 522"/>
                  <a:gd name="T39" fmla="*/ 52 h 522"/>
                  <a:gd name="T40" fmla="*/ 470 w 522"/>
                  <a:gd name="T41" fmla="*/ 261 h 522"/>
                  <a:gd name="T42" fmla="*/ 261 w 522"/>
                  <a:gd name="T43" fmla="*/ 47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2" h="522">
                    <a:moveTo>
                      <a:pt x="500" y="220"/>
                    </a:moveTo>
                    <a:cubicBezTo>
                      <a:pt x="477" y="197"/>
                      <a:pt x="459" y="153"/>
                      <a:pt x="459" y="121"/>
                    </a:cubicBezTo>
                    <a:cubicBezTo>
                      <a:pt x="459" y="89"/>
                      <a:pt x="433" y="63"/>
                      <a:pt x="401" y="63"/>
                    </a:cubicBezTo>
                    <a:cubicBezTo>
                      <a:pt x="369" y="63"/>
                      <a:pt x="325" y="45"/>
                      <a:pt x="302" y="22"/>
                    </a:cubicBezTo>
                    <a:cubicBezTo>
                      <a:pt x="279" y="0"/>
                      <a:pt x="243" y="0"/>
                      <a:pt x="220" y="22"/>
                    </a:cubicBezTo>
                    <a:cubicBezTo>
                      <a:pt x="198" y="45"/>
                      <a:pt x="153" y="63"/>
                      <a:pt x="121" y="63"/>
                    </a:cubicBezTo>
                    <a:cubicBezTo>
                      <a:pt x="89" y="63"/>
                      <a:pt x="63" y="89"/>
                      <a:pt x="63" y="121"/>
                    </a:cubicBezTo>
                    <a:cubicBezTo>
                      <a:pt x="63" y="153"/>
                      <a:pt x="45" y="197"/>
                      <a:pt x="22" y="220"/>
                    </a:cubicBezTo>
                    <a:cubicBezTo>
                      <a:pt x="0" y="242"/>
                      <a:pt x="0" y="279"/>
                      <a:pt x="22" y="302"/>
                    </a:cubicBezTo>
                    <a:cubicBezTo>
                      <a:pt x="45" y="324"/>
                      <a:pt x="63" y="369"/>
                      <a:pt x="63" y="401"/>
                    </a:cubicBezTo>
                    <a:cubicBezTo>
                      <a:pt x="63" y="432"/>
                      <a:pt x="89" y="459"/>
                      <a:pt x="121" y="459"/>
                    </a:cubicBezTo>
                    <a:cubicBezTo>
                      <a:pt x="153" y="459"/>
                      <a:pt x="198" y="477"/>
                      <a:pt x="220" y="500"/>
                    </a:cubicBezTo>
                    <a:cubicBezTo>
                      <a:pt x="243" y="522"/>
                      <a:pt x="279" y="522"/>
                      <a:pt x="302" y="500"/>
                    </a:cubicBezTo>
                    <a:cubicBezTo>
                      <a:pt x="325" y="477"/>
                      <a:pt x="369" y="459"/>
                      <a:pt x="401" y="459"/>
                    </a:cubicBezTo>
                    <a:cubicBezTo>
                      <a:pt x="433" y="459"/>
                      <a:pt x="459" y="432"/>
                      <a:pt x="459" y="401"/>
                    </a:cubicBezTo>
                    <a:cubicBezTo>
                      <a:pt x="459" y="369"/>
                      <a:pt x="477" y="324"/>
                      <a:pt x="500" y="302"/>
                    </a:cubicBezTo>
                    <a:cubicBezTo>
                      <a:pt x="522" y="279"/>
                      <a:pt x="522" y="242"/>
                      <a:pt x="500" y="220"/>
                    </a:cubicBezTo>
                    <a:close/>
                    <a:moveTo>
                      <a:pt x="261" y="470"/>
                    </a:moveTo>
                    <a:cubicBezTo>
                      <a:pt x="145" y="470"/>
                      <a:pt x="52" y="376"/>
                      <a:pt x="52" y="261"/>
                    </a:cubicBezTo>
                    <a:cubicBezTo>
                      <a:pt x="52" y="145"/>
                      <a:pt x="145" y="52"/>
                      <a:pt x="261" y="52"/>
                    </a:cubicBezTo>
                    <a:cubicBezTo>
                      <a:pt x="377" y="52"/>
                      <a:pt x="470" y="145"/>
                      <a:pt x="470" y="261"/>
                    </a:cubicBezTo>
                    <a:cubicBezTo>
                      <a:pt x="470" y="376"/>
                      <a:pt x="377" y="470"/>
                      <a:pt x="261" y="470"/>
                    </a:cubicBezTo>
                    <a:close/>
                  </a:path>
                </a:pathLst>
              </a:custGeom>
              <a:grpFill/>
              <a:ln>
                <a:noFill/>
              </a:ln>
            </p:spPr>
            <p:txBody>
              <a:bodyPr vert="horz" wrap="square" lIns="91440" tIns="45720" rIns="91440" bIns="45720" numCol="1" anchor="t" anchorCtr="0" compatLnSpc="1"/>
              <a:lstStyle/>
              <a:p>
                <a:pPr fontAlgn="auto">
                  <a:spcBef>
                    <a:spcPts val="0"/>
                  </a:spcBef>
                  <a:spcAft>
                    <a:spcPts val="0"/>
                  </a:spcAft>
                  <a:defRPr/>
                </a:pPr>
                <a:endParaRPr lang="zh-CN" altLang="en-US">
                  <a:latin typeface="+mn-lt"/>
                  <a:ea typeface="+mn-ea"/>
                </a:endParaRPr>
              </a:p>
            </p:txBody>
          </p:sp>
          <p:sp>
            <p:nvSpPr>
              <p:cNvPr id="7" name="椭圆 6"/>
              <p:cNvSpPr/>
              <p:nvPr/>
            </p:nvSpPr>
            <p:spPr>
              <a:xfrm>
                <a:off x="3783013" y="1287463"/>
                <a:ext cx="3932237" cy="3932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grpSp>
          <p:nvGrpSpPr>
            <p:cNvPr id="5123" name="组合 7"/>
            <p:cNvGrpSpPr/>
            <p:nvPr/>
          </p:nvGrpSpPr>
          <p:grpSpPr>
            <a:xfrm>
              <a:off x="2324583" y="2417863"/>
              <a:ext cx="4663439" cy="1936460"/>
              <a:chOff x="579865" y="3421375"/>
              <a:chExt cx="4663439" cy="1936460"/>
            </a:xfrm>
          </p:grpSpPr>
          <p:sp>
            <p:nvSpPr>
              <p:cNvPr id="5124" name="文本框 8"/>
              <p:cNvSpPr txBox="1"/>
              <p:nvPr/>
            </p:nvSpPr>
            <p:spPr>
              <a:xfrm>
                <a:off x="579865" y="3421375"/>
                <a:ext cx="4663439" cy="1322070"/>
              </a:xfrm>
              <a:prstGeom prst="rect">
                <a:avLst/>
              </a:prstGeom>
              <a:noFill/>
              <a:ln w="9525">
                <a:noFill/>
              </a:ln>
            </p:spPr>
            <p:txBody>
              <a:bodyPr wrap="square" anchor="t">
                <a:spAutoFit/>
              </a:bodyPr>
              <a:lstStyle/>
              <a:p>
                <a:pPr algn="ctr"/>
                <a:r>
                  <a:rPr lang="en-IN" altLang="en-US" sz="4000" dirty="0">
                    <a:solidFill>
                      <a:srgbClr val="0D0D0D"/>
                    </a:solidFill>
                  </a:rPr>
                  <a:t>User Model and WorkFlow Model</a:t>
                </a:r>
                <a:endParaRPr lang="en-IN" altLang="en-US" sz="4000" dirty="0">
                  <a:solidFill>
                    <a:srgbClr val="0D0D0D"/>
                  </a:solidFill>
                </a:endParaRPr>
              </a:p>
            </p:txBody>
          </p:sp>
          <p:sp>
            <p:nvSpPr>
              <p:cNvPr id="5125" name="文本框 9"/>
              <p:cNvSpPr txBox="1"/>
              <p:nvPr/>
            </p:nvSpPr>
            <p:spPr>
              <a:xfrm>
                <a:off x="1543695" y="4989482"/>
                <a:ext cx="2736397" cy="368353"/>
              </a:xfrm>
              <a:prstGeom prst="rect">
                <a:avLst/>
              </a:prstGeom>
              <a:noFill/>
              <a:ln w="9525">
                <a:noFill/>
              </a:ln>
            </p:spPr>
            <p:txBody>
              <a:bodyPr wrap="square" anchor="t">
                <a:spAutoFit/>
              </a:bodyPr>
              <a:lstStyle/>
              <a:p>
                <a:pPr algn="ctr"/>
                <a:r>
                  <a:rPr lang="en-IN" altLang="zh-CN" dirty="0">
                    <a:solidFill>
                      <a:srgbClr val="0D0D0D"/>
                    </a:solidFill>
                    <a:ea typeface="Calibri" panose="020F0502020204030204" pitchFamily="34" charset="0"/>
                  </a:rPr>
                  <a:t>Mohammed Rifaz</a:t>
                </a:r>
                <a:endParaRPr lang="en-IN" altLang="zh-CN" dirty="0">
                  <a:solidFill>
                    <a:srgbClr val="0D0D0D"/>
                  </a:solidFill>
                  <a:ea typeface="Calibri" panose="020F0502020204030204" pitchFamily="34" charset="0"/>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4255"/>
          </a:xfrm>
        </p:spPr>
        <p:txBody>
          <a:bodyPr>
            <a:normAutofit/>
          </a:bodyPr>
          <a:p>
            <a:pPr marL="0" indent="0">
              <a:buFont typeface="Arial" panose="020B0604020202020204" pitchFamily="34" charset="0"/>
            </a:pPr>
            <a:r>
              <a:rPr lang="en-IN" altLang="en-US" sz="2800" b="1" u="sng"/>
              <a:t>1.6 Login as User Sample</a:t>
            </a:r>
            <a:endParaRPr lang="en-IN" altLang="en-US" sz="2800" b="1" u="sng"/>
          </a:p>
        </p:txBody>
      </p:sp>
      <p:pic>
        <p:nvPicPr>
          <p:cNvPr id="5" name="Content Placeholder 4"/>
          <p:cNvPicPr>
            <a:picLocks noChangeAspect="1"/>
          </p:cNvPicPr>
          <p:nvPr>
            <p:ph sz="half" idx="1"/>
          </p:nvPr>
        </p:nvPicPr>
        <p:blipFill>
          <a:blip r:embed="rId1"/>
          <a:stretch>
            <a:fillRect/>
          </a:stretch>
        </p:blipFill>
        <p:spPr>
          <a:xfrm>
            <a:off x="5772150" y="2746375"/>
            <a:ext cx="5928995" cy="3456305"/>
          </a:xfrm>
          <a:prstGeom prst="rect">
            <a:avLst/>
          </a:prstGeom>
        </p:spPr>
      </p:pic>
      <p:pic>
        <p:nvPicPr>
          <p:cNvPr id="7" name="Content Placeholder 6"/>
          <p:cNvPicPr>
            <a:picLocks noChangeAspect="1"/>
          </p:cNvPicPr>
          <p:nvPr>
            <p:ph sz="half" idx="2"/>
          </p:nvPr>
        </p:nvPicPr>
        <p:blipFill>
          <a:blip r:embed="rId2"/>
          <a:stretch>
            <a:fillRect/>
          </a:stretch>
        </p:blipFill>
        <p:spPr>
          <a:xfrm>
            <a:off x="229235" y="2747010"/>
            <a:ext cx="5196205" cy="3455670"/>
          </a:xfrm>
          <a:prstGeom prst="rect">
            <a:avLst/>
          </a:prstGeom>
        </p:spPr>
      </p:pic>
      <p:sp>
        <p:nvSpPr>
          <p:cNvPr id="9" name="Text Box 8"/>
          <p:cNvSpPr txBox="1"/>
          <p:nvPr/>
        </p:nvSpPr>
        <p:spPr>
          <a:xfrm>
            <a:off x="838200" y="1127125"/>
            <a:ext cx="10913745" cy="1322070"/>
          </a:xfrm>
          <a:prstGeom prst="rect">
            <a:avLst/>
          </a:prstGeom>
          <a:noFill/>
        </p:spPr>
        <p:txBody>
          <a:bodyPr wrap="square" rtlCol="0">
            <a:spAutoFit/>
          </a:bodyPr>
          <a:p>
            <a:pPr marL="342900" indent="-342900">
              <a:buFont typeface="Wingdings" panose="05000000000000000000" charset="0"/>
              <a:buChar char="q"/>
            </a:pPr>
            <a:r>
              <a:rPr lang="en-IN" altLang="en-US" sz="2000"/>
              <a:t>Here I have created a user called “Sample”.</a:t>
            </a:r>
            <a:endParaRPr lang="en-IN" altLang="en-US" sz="2000"/>
          </a:p>
          <a:p>
            <a:pPr marL="342900" indent="-342900">
              <a:buFont typeface="Wingdings" panose="05000000000000000000" charset="0"/>
              <a:buChar char="q"/>
            </a:pPr>
            <a:r>
              <a:rPr lang="en-IN" altLang="en-US" sz="2000"/>
              <a:t>Give a role of HR.</a:t>
            </a:r>
            <a:endParaRPr lang="en-IN" altLang="en-US" sz="2000"/>
          </a:p>
          <a:p>
            <a:pPr marL="342900" indent="-342900">
              <a:buFont typeface="Wingdings" panose="05000000000000000000" charset="0"/>
              <a:buChar char="q"/>
            </a:pPr>
            <a:r>
              <a:rPr lang="en-IN" altLang="en-US" sz="2000"/>
              <a:t>When Sample login inside ErpNext Using UserId and Password you can see only the HR Model is available for her.</a:t>
            </a: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 </a:t>
            </a:r>
            <a:r>
              <a:rPr lang="en-IN" altLang="en-US" sz="2665" b="1"/>
              <a:t>1.7</a:t>
            </a:r>
            <a:r>
              <a:rPr lang="en-IN" altLang="en-US"/>
              <a:t> </a:t>
            </a:r>
            <a:r>
              <a:rPr lang="en-US" sz="2800" b="1" u="sng"/>
              <a:t>Allow Module Access</a:t>
            </a:r>
            <a:endParaRPr lang="en-US" sz="2800" b="1" u="sng"/>
          </a:p>
        </p:txBody>
      </p:sp>
      <p:sp>
        <p:nvSpPr>
          <p:cNvPr id="3" name="Content Placeholder 2"/>
          <p:cNvSpPr>
            <a:spLocks noGrp="1"/>
          </p:cNvSpPr>
          <p:nvPr>
            <p:ph sz="half" idx="1"/>
          </p:nvPr>
        </p:nvSpPr>
        <p:spPr>
          <a:xfrm>
            <a:off x="838200" y="1358900"/>
            <a:ext cx="10643870" cy="1188085"/>
          </a:xfrm>
        </p:spPr>
        <p:txBody>
          <a:bodyPr/>
          <a:p>
            <a:r>
              <a:rPr lang="en-US" sz="2400"/>
              <a:t>Users will have access to all modules for which they have role-based access. If you want to restrict access of certain modules for this user, un-check the modules from this list.</a:t>
            </a:r>
            <a:endParaRPr lang="en-US" sz="2400"/>
          </a:p>
          <a:p>
            <a:endParaRPr lang="en-US" sz="2400"/>
          </a:p>
        </p:txBody>
      </p:sp>
      <p:pic>
        <p:nvPicPr>
          <p:cNvPr id="5" name="Content Placeholder 4"/>
          <p:cNvPicPr>
            <a:picLocks noChangeAspect="1"/>
          </p:cNvPicPr>
          <p:nvPr>
            <p:ph sz="half" idx="2"/>
          </p:nvPr>
        </p:nvPicPr>
        <p:blipFill>
          <a:blip r:embed="rId1"/>
          <a:stretch>
            <a:fillRect/>
          </a:stretch>
        </p:blipFill>
        <p:spPr>
          <a:xfrm>
            <a:off x="574040" y="2640965"/>
            <a:ext cx="5181600" cy="3536315"/>
          </a:xfrm>
          <a:prstGeom prst="rect">
            <a:avLst/>
          </a:prstGeom>
        </p:spPr>
      </p:pic>
      <p:pic>
        <p:nvPicPr>
          <p:cNvPr id="7" name="Picture 6"/>
          <p:cNvPicPr>
            <a:picLocks noChangeAspect="1"/>
          </p:cNvPicPr>
          <p:nvPr/>
        </p:nvPicPr>
        <p:blipFill>
          <a:blip r:embed="rId2"/>
          <a:stretch>
            <a:fillRect/>
          </a:stretch>
        </p:blipFill>
        <p:spPr>
          <a:xfrm>
            <a:off x="6078220" y="2640965"/>
            <a:ext cx="5516880" cy="3536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2155" y="350520"/>
            <a:ext cx="10515600" cy="1687195"/>
          </a:xfrm>
        </p:spPr>
        <p:txBody>
          <a:bodyPr>
            <a:normAutofit fontScale="90000"/>
          </a:bodyPr>
          <a:p>
            <a:pPr marL="0" indent="0">
              <a:buFont typeface="Arial" panose="020B0604020202020204" pitchFamily="34" charset="0"/>
            </a:pPr>
            <a:r>
              <a:rPr lang="en-IN" altLang="en-US" sz="2665" b="1" u="sng"/>
              <a:t>1.8  Third Party Authentication</a:t>
            </a:r>
            <a:r>
              <a:rPr lang="en-IN" altLang="en-US" sz="3110"/>
              <a:t> </a:t>
            </a:r>
            <a:br>
              <a:rPr lang="en-IN" altLang="en-US" sz="3110"/>
            </a:br>
            <a:r>
              <a:rPr lang="en-IN" altLang="en-US" sz="2220"/>
              <a:t>This will allow users to use Facebook, Google, or GitHub to log in. To use this feature, signup for a developer account with Facebook, Google, GitHub, etc. Create an app on their console, specify an app name, the originating URL and callback URL, copy the client ID and client secret info here to start using.</a:t>
            </a:r>
            <a:endParaRPr lang="en-IN" altLang="en-US" sz="2220"/>
          </a:p>
        </p:txBody>
      </p:sp>
      <p:sp>
        <p:nvSpPr>
          <p:cNvPr id="4" name="Content Placeholder 3"/>
          <p:cNvSpPr>
            <a:spLocks noGrp="1"/>
          </p:cNvSpPr>
          <p:nvPr>
            <p:ph sz="half" idx="2"/>
          </p:nvPr>
        </p:nvSpPr>
        <p:spPr>
          <a:xfrm>
            <a:off x="732155" y="2037715"/>
            <a:ext cx="10516235" cy="4124960"/>
          </a:xfrm>
        </p:spPr>
        <p:txBody>
          <a:bodyPr/>
          <a:p>
            <a:pPr marL="0" indent="0">
              <a:buNone/>
            </a:pPr>
            <a:r>
              <a:rPr lang="en-IN" altLang="en-US" sz="2400" b="1" u="sng"/>
              <a:t>1.9  API Access </a:t>
            </a:r>
            <a:endParaRPr lang="en-IN" altLang="en-US" sz="2400" b="1" u="sng"/>
          </a:p>
          <a:p>
            <a:pPr marL="0" indent="0">
              <a:buNone/>
            </a:pPr>
            <a:r>
              <a:rPr lang="en-IN" altLang="en-US" sz="2000"/>
              <a:t>You can generate API Secret keys from this section using the Generate Keys button. This can be used to access your account's data from another application, for example, an offline POS system.</a:t>
            </a:r>
            <a:endParaRPr lang="en-IN" altLang="en-US" sz="2000"/>
          </a:p>
          <a:p>
            <a:pPr marL="0" indent="0">
              <a:buNone/>
            </a:pPr>
            <a:r>
              <a:rPr lang="en-IN" altLang="en-US" sz="2400" b="1" u="sng"/>
              <a:t>1.10 Security Settings </a:t>
            </a:r>
            <a:endParaRPr lang="en-IN" altLang="en-US" sz="2400" b="1" u="sng"/>
          </a:p>
          <a:p>
            <a:pPr>
              <a:buFont typeface="Arial" panose="020B0604020202020204" pitchFamily="34" charset="0"/>
              <a:buChar char="•"/>
            </a:pPr>
            <a:r>
              <a:rPr lang="en-IN" altLang="en-US" sz="2000"/>
              <a:t>Login After, Login Before: If you wish to give the user access to the system only between office hours, or during weekends, specify it here. For example, if office hours are from 10 am to 6 pm, set the Login After, Login Before hours as 10:00 and 18:00.</a:t>
            </a:r>
            <a:endParaRPr lang="en-IN" altLang="en-US" sz="2000"/>
          </a:p>
          <a:p>
            <a:pPr>
              <a:buFont typeface="Arial" panose="020B0604020202020204" pitchFamily="34" charset="0"/>
              <a:buChar char="•"/>
            </a:pPr>
            <a:r>
              <a:rPr lang="en-IN" altLang="en-US" sz="2000"/>
              <a:t>Restrict IP: Restrict user login to the IPs specified here. This can be used so that the user can log in only from office computers. Multiple IPs can be added separated by commas.</a:t>
            </a:r>
            <a:endParaRPr lang="en-IN" altLang="en-US" sz="2000"/>
          </a:p>
          <a:p>
            <a:pPr>
              <a:buFont typeface="Arial" panose="020B0604020202020204" pitchFamily="34" charset="0"/>
              <a:buChar char="•"/>
            </a:pPr>
            <a:r>
              <a:rPr lang="en-IN" altLang="en-US" sz="2000"/>
              <a:t>User Type: If the user has any role checked other than Customer, Supplier, Patient, or Student they automatically become a System User. This field is read-only.</a:t>
            </a: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6585"/>
          </a:xfrm>
        </p:spPr>
        <p:txBody>
          <a:bodyPr>
            <a:normAutofit fontScale="90000"/>
          </a:bodyPr>
          <a:p>
            <a:r>
              <a:rPr lang="en-IN" altLang="en-US" b="1" u="sng"/>
              <a:t>2 Role and Role Profile</a:t>
            </a:r>
            <a:endParaRPr lang="en-IN" altLang="en-US" b="1" u="sng"/>
          </a:p>
        </p:txBody>
      </p:sp>
      <p:sp>
        <p:nvSpPr>
          <p:cNvPr id="3" name="Content Placeholder 2"/>
          <p:cNvSpPr>
            <a:spLocks noGrp="1"/>
          </p:cNvSpPr>
          <p:nvPr>
            <p:ph sz="half" idx="1"/>
          </p:nvPr>
        </p:nvSpPr>
        <p:spPr>
          <a:xfrm>
            <a:off x="838200" y="1192530"/>
            <a:ext cx="10515600" cy="4984750"/>
          </a:xfrm>
        </p:spPr>
        <p:txBody>
          <a:bodyPr/>
          <a:p>
            <a:pPr marL="0" indent="0">
              <a:buNone/>
            </a:pPr>
            <a:r>
              <a:rPr lang="en-IN" altLang="en-US" sz="2400" b="1"/>
              <a:t>A Role defines the permissions for accessing various documents in ERPNext.</a:t>
            </a:r>
            <a:endParaRPr lang="en-IN" altLang="en-US" sz="2400" b="1"/>
          </a:p>
          <a:p>
            <a:r>
              <a:rPr lang="en-IN" altLang="en-US" sz="2400"/>
              <a:t>Roles define a set of permissions which can be set from the Roles Permission Manager. Most commonly used roles are already defined in ERPNext, you can use the system with them. If needed, you can add more roles. For example, if you assign the Sales User role to a user, they'll be able to access documents like Quotations and Sales Orders since the permissions are already set for the role Sales User.</a:t>
            </a:r>
            <a:endParaRPr lang="en-IN" altLang="en-US" sz="2400"/>
          </a:p>
          <a:p>
            <a:pPr marL="0" indent="0">
              <a:buNone/>
            </a:pPr>
            <a:r>
              <a:rPr lang="en-IN" altLang="en-US" sz="2400" b="1"/>
              <a:t>Role profiles store different roles so that multiple roles can be assigned at once.</a:t>
            </a:r>
            <a:endParaRPr lang="en-IN" altLang="en-US" sz="2400"/>
          </a:p>
          <a:p>
            <a:r>
              <a:rPr lang="en-IN" altLang="en-US" sz="2400"/>
              <a:t>Role Profiles act as a template to store and select multiple roles. This Role Profile can then be assigned to a User. For example, a Sales Supervisor will have the roles Employee, Sales Manager, Sales User, and Sales Master Manager. Role Profiles are useful to assign multiple roles at once when adding multiple employees.</a:t>
            </a:r>
            <a:endParaRPr lang="en-I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2785"/>
          </a:xfrm>
        </p:spPr>
        <p:txBody>
          <a:bodyPr>
            <a:normAutofit fontScale="90000"/>
          </a:bodyPr>
          <a:p>
            <a:r>
              <a:rPr lang="en-IN" altLang="en-US" b="1" u="sng"/>
              <a:t>3 Role Based Permissions</a:t>
            </a:r>
            <a:endParaRPr lang="en-IN" altLang="en-US" b="1" u="sng"/>
          </a:p>
        </p:txBody>
      </p:sp>
      <p:sp>
        <p:nvSpPr>
          <p:cNvPr id="3" name="Content Placeholder 2"/>
          <p:cNvSpPr>
            <a:spLocks noGrp="1"/>
          </p:cNvSpPr>
          <p:nvPr>
            <p:ph sz="half" idx="1"/>
          </p:nvPr>
        </p:nvSpPr>
        <p:spPr>
          <a:xfrm>
            <a:off x="838200" y="1058545"/>
            <a:ext cx="10515600" cy="5118735"/>
          </a:xfrm>
        </p:spPr>
        <p:txBody>
          <a:bodyPr>
            <a:normAutofit/>
          </a:bodyPr>
          <a:p>
            <a:pPr marL="0" indent="0">
              <a:buNone/>
            </a:pPr>
            <a:r>
              <a:rPr lang="en-US" sz="2400" b="1"/>
              <a:t>Permission to different documents can be controlled using Role Based Permissions.</a:t>
            </a:r>
            <a:endParaRPr lang="en-US" sz="2400" b="1"/>
          </a:p>
          <a:p>
            <a:r>
              <a:rPr lang="en-US" sz="2400"/>
              <a:t>ERPNext has a role-based permission system. It means that you can assign Roles to Users, and Permissions can be set on Roles. The Role Permissions Manager allows you to set which roles can access which documents and with what permissions (read, write, submit, etc.).</a:t>
            </a:r>
            <a:endParaRPr lang="en-US" sz="2400"/>
          </a:p>
          <a:p>
            <a:r>
              <a:rPr lang="en-US" sz="2400"/>
              <a:t>Once roles are assigned to a user, their access can be limited to specific documents. The permission structure allows you to define different permission rules for different fields using a concept called Permission Level of a field.</a:t>
            </a:r>
            <a:endParaRPr lang="en-US" sz="2400"/>
          </a:p>
          <a:p>
            <a:pPr marL="0" indent="0">
              <a:buNone/>
            </a:pPr>
            <a:r>
              <a:rPr lang="en-US" sz="2400" b="1"/>
              <a:t>1. How to use the Role Permissions Manager </a:t>
            </a:r>
            <a:endParaRPr lang="en-US" sz="2400" b="1"/>
          </a:p>
          <a:p>
            <a:pPr marL="0" indent="0">
              <a:buNone/>
            </a:pPr>
            <a:r>
              <a:rPr lang="en-US" sz="2400"/>
              <a:t>To start using the Role Permission Manager,</a:t>
            </a:r>
            <a:r>
              <a:rPr lang="en-US" sz="2400" b="1"/>
              <a:t> go to: &gt; Home &gt; Users and Permissions &gt; Role Permissions Manager</a:t>
            </a:r>
            <a:endParaRPr lang="en-US"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702945" y="525145"/>
            <a:ext cx="10175240" cy="4611370"/>
          </a:xfrm>
          <a:prstGeom prst="rect">
            <a:avLst/>
          </a:prstGeom>
        </p:spPr>
      </p:pic>
      <p:sp>
        <p:nvSpPr>
          <p:cNvPr id="6" name="Text Box 5"/>
          <p:cNvSpPr txBox="1"/>
          <p:nvPr/>
        </p:nvSpPr>
        <p:spPr>
          <a:xfrm>
            <a:off x="702945" y="5261610"/>
            <a:ext cx="10174605" cy="1198880"/>
          </a:xfrm>
          <a:prstGeom prst="rect">
            <a:avLst/>
          </a:prstGeom>
          <a:noFill/>
        </p:spPr>
        <p:txBody>
          <a:bodyPr wrap="square" rtlCol="0">
            <a:spAutoFit/>
          </a:bodyPr>
          <a:p>
            <a:pPr marL="342900" indent="-342900" algn="l">
              <a:buFont typeface="Arial" panose="020B0604020202020204" pitchFamily="34" charset="0"/>
              <a:buChar char="•"/>
            </a:pPr>
            <a:r>
              <a:rPr lang="en-US" sz="2400"/>
              <a:t>HR Manager should be able to see all Leave Applications. Create a Permission Rule for HR Manager at Level 0, with Read permissions. Apply User Permissions should be disabled</a:t>
            </a:r>
            <a:r>
              <a:rPr lang="en-US"/>
              <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2290"/>
          </a:xfrm>
        </p:spPr>
        <p:txBody>
          <a:bodyPr/>
          <a:p>
            <a:r>
              <a:rPr lang="en-IN" altLang="en-US" sz="2800" b="1" u="sng"/>
              <a:t>4 </a:t>
            </a:r>
            <a:r>
              <a:rPr lang="en-US" sz="2800" b="1" u="sng"/>
              <a:t>Sharing</a:t>
            </a:r>
            <a:endParaRPr lang="en-US" sz="2800" b="1" u="sng"/>
          </a:p>
        </p:txBody>
      </p:sp>
      <p:sp>
        <p:nvSpPr>
          <p:cNvPr id="3" name="Content Placeholder 2"/>
          <p:cNvSpPr>
            <a:spLocks noGrp="1"/>
          </p:cNvSpPr>
          <p:nvPr>
            <p:ph sz="half" idx="1"/>
          </p:nvPr>
        </p:nvSpPr>
        <p:spPr>
          <a:xfrm>
            <a:off x="838200" y="907415"/>
            <a:ext cx="10516235" cy="5269865"/>
          </a:xfrm>
        </p:spPr>
        <p:txBody>
          <a:bodyPr>
            <a:noAutofit/>
          </a:bodyPr>
          <a:p>
            <a:pPr marL="0" indent="0">
              <a:buNone/>
            </a:pPr>
            <a:r>
              <a:rPr lang="en-US" sz="2000" b="1"/>
              <a:t>'Sharing' allows users to share a particular document with other users in ERPNext.</a:t>
            </a:r>
            <a:endParaRPr lang="en-US" sz="2000" b="1"/>
          </a:p>
          <a:p>
            <a:r>
              <a:rPr lang="en-US" sz="2000"/>
              <a:t>In addition to user and role permissions, you can also share a document with another user if you have sharing rights for that document. Note that, a shared document will be visible to the other user even if the document is restricted via User Permissions.</a:t>
            </a:r>
            <a:endParaRPr lang="en-US" sz="2000"/>
          </a:p>
          <a:p>
            <a:pPr marL="0" indent="0">
              <a:buNone/>
            </a:pPr>
            <a:r>
              <a:rPr lang="en-US" sz="2000" b="1"/>
              <a:t>How to share a document? </a:t>
            </a:r>
            <a:endParaRPr lang="en-US" sz="2000" b="1"/>
          </a:p>
          <a:p>
            <a:r>
              <a:rPr lang="en-US" sz="2000"/>
              <a:t>Open the document that you want to share and click on the '+'icon under 'Shared With'.</a:t>
            </a:r>
            <a:endParaRPr lang="en-US" sz="2000"/>
          </a:p>
          <a:p>
            <a:r>
              <a:rPr lang="en-US" sz="2000"/>
              <a:t>Select the user with whom you need to share the document.</a:t>
            </a:r>
            <a:endParaRPr lang="en-US" sz="2000"/>
          </a:p>
          <a:p>
            <a:r>
              <a:rPr lang="en-US" sz="2000"/>
              <a:t>If the document is to be shared with all users then just select 'Everyone'.</a:t>
            </a:r>
            <a:endParaRPr lang="en-US" sz="2000"/>
          </a:p>
          <a:p>
            <a:r>
              <a:rPr lang="en-US" sz="2000"/>
              <a:t>Tick appropriate checkboxes to provide relevant rights to the user with whom the document is getting shared.</a:t>
            </a:r>
            <a:endParaRPr lang="en-US" sz="2000"/>
          </a:p>
          <a:p>
            <a:r>
              <a:rPr lang="en-US" sz="2000"/>
              <a:t>Click on the Add button to get the user added.</a:t>
            </a:r>
            <a:endParaRPr lang="en-US" sz="2000"/>
          </a:p>
          <a:p>
            <a:r>
              <a:rPr lang="en-US" sz="2000"/>
              <a:t>You can share the same document with multiple users by adding them one by one</a:t>
            </a:r>
            <a:r>
              <a:rPr lang="en-US" sz="1700"/>
              <a:t>.</a:t>
            </a:r>
            <a:endParaRPr lang="en-US"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04815"/>
          </a:xfrm>
        </p:spPr>
        <p:txBody>
          <a:bodyPr>
            <a:normAutofit fontScale="90000"/>
          </a:bodyPr>
          <a:p>
            <a:r>
              <a:rPr lang="en-IN" altLang="en-US" sz="2665" b="1" u="sng"/>
              <a:t>5 </a:t>
            </a:r>
            <a:r>
              <a:rPr lang="en-US" sz="2665" b="1" u="sng"/>
              <a:t>Limited User</a:t>
            </a:r>
            <a:br>
              <a:rPr lang="en-US" sz="2665"/>
            </a:br>
            <a:r>
              <a:rPr lang="en-US" sz="2665"/>
              <a:t>The user will get limited access to the system.</a:t>
            </a:r>
            <a:br>
              <a:rPr lang="en-US" sz="2665"/>
            </a:br>
            <a:br>
              <a:rPr lang="en-US" sz="2665"/>
            </a:br>
            <a:r>
              <a:rPr lang="en-US" sz="2665"/>
              <a:t>Limited users can access only specific documents of the specific modules. Certain users don't use all the modules and need only specific modules. For example, in the company, to record the daily attendance or leave application every employee was given required system access. But assume 500 people are working in the company out of which only 100 use all documents and the remaining 400 need only documents for daily attendance or leave applications. Such users are limited users.</a:t>
            </a:r>
            <a:br>
              <a:rPr lang="en-US" sz="2665"/>
            </a:br>
            <a:br>
              <a:rPr lang="en-US" sz="2665"/>
            </a:br>
            <a:r>
              <a:rPr lang="en-US" sz="2665"/>
              <a:t>The User Type document plays an important role to handle this use case. There are default User Types, "System User" and "Website User", the System User can access the desk and website portal whereas the Website User can only access the website portal. To handle the case of limited access of documents for the employees by default ERPNext has added a new user type 'Employee Self Service'.</a:t>
            </a:r>
            <a:endParaRPr lang="en-US" sz="266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40690"/>
            <a:ext cx="10515600" cy="2486660"/>
          </a:xfrm>
        </p:spPr>
        <p:txBody>
          <a:bodyPr>
            <a:normAutofit fontScale="90000"/>
          </a:bodyPr>
          <a:p>
            <a:r>
              <a:rPr lang="en-IN" altLang="en-US" sz="2665" b="1" u="sng"/>
              <a:t>6 </a:t>
            </a:r>
            <a:r>
              <a:rPr lang="en-US" sz="2665" b="1" u="sng"/>
              <a:t>Administrator</a:t>
            </a:r>
            <a:br>
              <a:rPr lang="en-US" sz="2665" b="1" u="sng"/>
            </a:br>
            <a:br>
              <a:rPr lang="en-US" sz="2665"/>
            </a:br>
            <a:r>
              <a:rPr lang="en-US" sz="2665"/>
              <a:t>The administrator is above the System Manager and has all the rights and permissions for an ERPNext account.</a:t>
            </a:r>
            <a:br>
              <a:rPr lang="en-US" sz="2665"/>
            </a:br>
            <a:br>
              <a:rPr lang="en-US" sz="2665"/>
            </a:br>
            <a:r>
              <a:rPr lang="en-US" sz="2665"/>
              <a:t>A System Manager also has permissions to most items in the system, but the Administrator has unrestricted access.</a:t>
            </a:r>
            <a:br>
              <a:rPr lang="en-US"/>
            </a:b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20"/>
          <p:cNvGrpSpPr/>
          <p:nvPr/>
        </p:nvGrpSpPr>
        <p:grpSpPr>
          <a:xfrm>
            <a:off x="3365500" y="2703514"/>
            <a:ext cx="5461000" cy="1450975"/>
            <a:chOff x="1054097" y="2451100"/>
            <a:chExt cx="7199208" cy="1912914"/>
          </a:xfrm>
        </p:grpSpPr>
        <p:sp>
          <p:nvSpPr>
            <p:cNvPr id="10" name="圆角矩形 9"/>
            <p:cNvSpPr/>
            <p:nvPr/>
          </p:nvSpPr>
          <p:spPr>
            <a:xfrm>
              <a:off x="2349500" y="2451100"/>
              <a:ext cx="4483100" cy="1524000"/>
            </a:xfrm>
            <a:prstGeom prst="roundRect">
              <a:avLst>
                <a:gd name="adj" fmla="val 10834"/>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sp>
          <p:nvSpPr>
            <p:cNvPr id="17" name="任意多边形 16"/>
            <p:cNvSpPr/>
            <p:nvPr/>
          </p:nvSpPr>
          <p:spPr>
            <a:xfrm>
              <a:off x="1054097" y="3332186"/>
              <a:ext cx="1876210" cy="1031828"/>
            </a:xfrm>
            <a:custGeom>
              <a:avLst/>
              <a:gdLst>
                <a:gd name="connsiteX0" fmla="*/ 0 w 1876210"/>
                <a:gd name="connsiteY0" fmla="*/ 0 h 1031828"/>
                <a:gd name="connsiteX1" fmla="*/ 1066803 w 1876210"/>
                <a:gd name="connsiteY1" fmla="*/ 0 h 1031828"/>
                <a:gd name="connsiteX2" fmla="*/ 1066803 w 1876210"/>
                <a:gd name="connsiteY2" fmla="*/ 596890 h 1031828"/>
                <a:gd name="connsiteX3" fmla="*/ 1231913 w 1876210"/>
                <a:gd name="connsiteY3" fmla="*/ 762000 h 1031828"/>
                <a:gd name="connsiteX4" fmla="*/ 1876210 w 1876210"/>
                <a:gd name="connsiteY4" fmla="*/ 762000 h 1031828"/>
                <a:gd name="connsiteX5" fmla="*/ 1876210 w 1876210"/>
                <a:gd name="connsiteY5" fmla="*/ 1031828 h 1031828"/>
                <a:gd name="connsiteX6" fmla="*/ 0 w 1876210"/>
                <a:gd name="connsiteY6" fmla="*/ 1031828 h 1031828"/>
                <a:gd name="connsiteX7" fmla="*/ 484863 w 1876210"/>
                <a:gd name="connsiteY7" fmla="*/ 518989 h 1031828"/>
                <a:gd name="connsiteX8" fmla="*/ 0 w 1876210"/>
                <a:gd name="connsiteY8" fmla="*/ 0 h 103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210" h="1031828">
                  <a:moveTo>
                    <a:pt x="0" y="0"/>
                  </a:moveTo>
                  <a:lnTo>
                    <a:pt x="1066803" y="0"/>
                  </a:lnTo>
                  <a:lnTo>
                    <a:pt x="1066803" y="596890"/>
                  </a:lnTo>
                  <a:cubicBezTo>
                    <a:pt x="1066803" y="688078"/>
                    <a:pt x="1140725" y="762000"/>
                    <a:pt x="1231913" y="762000"/>
                  </a:cubicBezTo>
                  <a:lnTo>
                    <a:pt x="1876210" y="762000"/>
                  </a:lnTo>
                  <a:lnTo>
                    <a:pt x="1876210" y="1031828"/>
                  </a:lnTo>
                  <a:lnTo>
                    <a:pt x="0" y="1031828"/>
                  </a:lnTo>
                  <a:lnTo>
                    <a:pt x="484863" y="518989"/>
                  </a:lnTo>
                  <a:lnTo>
                    <a:pt x="0"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sp>
          <p:nvSpPr>
            <p:cNvPr id="16" name="任意多边形 15"/>
            <p:cNvSpPr/>
            <p:nvPr/>
          </p:nvSpPr>
          <p:spPr>
            <a:xfrm>
              <a:off x="6377095" y="3332186"/>
              <a:ext cx="1876210" cy="1031828"/>
            </a:xfrm>
            <a:custGeom>
              <a:avLst/>
              <a:gdLst>
                <a:gd name="connsiteX0" fmla="*/ 709505 w 1876210"/>
                <a:gd name="connsiteY0" fmla="*/ 0 h 1031828"/>
                <a:gd name="connsiteX1" fmla="*/ 1876210 w 1876210"/>
                <a:gd name="connsiteY1" fmla="*/ 0 h 1031828"/>
                <a:gd name="connsiteX2" fmla="*/ 1391347 w 1876210"/>
                <a:gd name="connsiteY2" fmla="*/ 512839 h 1031828"/>
                <a:gd name="connsiteX3" fmla="*/ 1876210 w 1876210"/>
                <a:gd name="connsiteY3" fmla="*/ 1031828 h 1031828"/>
                <a:gd name="connsiteX4" fmla="*/ 0 w 1876210"/>
                <a:gd name="connsiteY4" fmla="*/ 1031828 h 1031828"/>
                <a:gd name="connsiteX5" fmla="*/ 0 w 1876210"/>
                <a:gd name="connsiteY5" fmla="*/ 762000 h 1031828"/>
                <a:gd name="connsiteX6" fmla="*/ 544395 w 1876210"/>
                <a:gd name="connsiteY6" fmla="*/ 762000 h 1031828"/>
                <a:gd name="connsiteX7" fmla="*/ 709505 w 1876210"/>
                <a:gd name="connsiteY7" fmla="*/ 596890 h 1031828"/>
                <a:gd name="connsiteX8" fmla="*/ 709505 w 1876210"/>
                <a:gd name="connsiteY8" fmla="*/ 0 h 103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210" h="1031828">
                  <a:moveTo>
                    <a:pt x="709505" y="0"/>
                  </a:moveTo>
                  <a:lnTo>
                    <a:pt x="1876210" y="0"/>
                  </a:lnTo>
                  <a:lnTo>
                    <a:pt x="1391347" y="512839"/>
                  </a:lnTo>
                  <a:lnTo>
                    <a:pt x="1876210" y="1031828"/>
                  </a:lnTo>
                  <a:lnTo>
                    <a:pt x="0" y="1031828"/>
                  </a:lnTo>
                  <a:lnTo>
                    <a:pt x="0" y="762000"/>
                  </a:lnTo>
                  <a:lnTo>
                    <a:pt x="544395" y="762000"/>
                  </a:lnTo>
                  <a:cubicBezTo>
                    <a:pt x="635583" y="762000"/>
                    <a:pt x="709505" y="688078"/>
                    <a:pt x="709505" y="596890"/>
                  </a:cubicBezTo>
                  <a:lnTo>
                    <a:pt x="709505"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cxnSp>
        <p:nvCxnSpPr>
          <p:cNvPr id="23" name="直接连接符 22"/>
          <p:cNvCxnSpPr/>
          <p:nvPr/>
        </p:nvCxnSpPr>
        <p:spPr>
          <a:xfrm>
            <a:off x="1524000" y="3759200"/>
            <a:ext cx="18415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826500" y="3759200"/>
            <a:ext cx="18415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368" name="组合 28"/>
          <p:cNvGrpSpPr/>
          <p:nvPr/>
        </p:nvGrpSpPr>
        <p:grpSpPr>
          <a:xfrm>
            <a:off x="7546976" y="2178050"/>
            <a:ext cx="657225" cy="376238"/>
            <a:chOff x="6289545" y="2023948"/>
            <a:chExt cx="657843" cy="376372"/>
          </a:xfrm>
        </p:grpSpPr>
        <p:sp>
          <p:nvSpPr>
            <p:cNvPr id="26" name="等腰三角形 25"/>
            <p:cNvSpPr/>
            <p:nvPr/>
          </p:nvSpPr>
          <p:spPr>
            <a:xfrm rot="12600000">
              <a:off x="6490515" y="2023948"/>
              <a:ext cx="200760" cy="31891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sp>
          <p:nvSpPr>
            <p:cNvPr id="27" name="等腰三角形 26"/>
            <p:cNvSpPr/>
            <p:nvPr/>
          </p:nvSpPr>
          <p:spPr>
            <a:xfrm rot="15516458">
              <a:off x="6709784" y="2162716"/>
              <a:ext cx="95533" cy="3796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sp>
          <p:nvSpPr>
            <p:cNvPr id="28" name="等腰三角形 27"/>
            <p:cNvSpPr/>
            <p:nvPr/>
          </p:nvSpPr>
          <p:spPr>
            <a:xfrm rot="8141545">
              <a:off x="6289545" y="2193074"/>
              <a:ext cx="79810" cy="1280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sp>
        <p:nvSpPr>
          <p:cNvPr id="15372" name="文本框 30"/>
          <p:cNvSpPr txBox="1"/>
          <p:nvPr/>
        </p:nvSpPr>
        <p:spPr>
          <a:xfrm>
            <a:off x="4488498" y="3051176"/>
            <a:ext cx="950912" cy="644525"/>
          </a:xfrm>
          <a:prstGeom prst="rect">
            <a:avLst/>
          </a:prstGeom>
          <a:noFill/>
          <a:ln w="9525">
            <a:noFill/>
          </a:ln>
        </p:spPr>
        <p:txBody>
          <a:bodyPr anchor="t">
            <a:spAutoFit/>
          </a:bodyPr>
          <a:lstStyle/>
          <a:p>
            <a:r>
              <a:rPr lang="en-US" altLang="zh-CN" sz="3600" b="1" dirty="0">
                <a:solidFill>
                  <a:srgbClr val="0D0D0D"/>
                </a:solidFill>
              </a:rPr>
              <a:t>02</a:t>
            </a:r>
            <a:endParaRPr lang="en-US" altLang="zh-CN" sz="3600" b="1" dirty="0">
              <a:solidFill>
                <a:srgbClr val="0D0D0D"/>
              </a:solidFill>
            </a:endParaRPr>
          </a:p>
        </p:txBody>
      </p:sp>
      <p:sp>
        <p:nvSpPr>
          <p:cNvPr id="15373" name="文本框 31"/>
          <p:cNvSpPr txBox="1"/>
          <p:nvPr/>
        </p:nvSpPr>
        <p:spPr>
          <a:xfrm>
            <a:off x="5245100" y="3051176"/>
            <a:ext cx="2503488" cy="645160"/>
          </a:xfrm>
          <a:prstGeom prst="rect">
            <a:avLst/>
          </a:prstGeom>
          <a:noFill/>
          <a:ln w="9525">
            <a:noFill/>
          </a:ln>
        </p:spPr>
        <p:txBody>
          <a:bodyPr wrap="square" anchor="t">
            <a:spAutoFit/>
          </a:bodyPr>
          <a:lstStyle/>
          <a:p>
            <a:r>
              <a:rPr lang="en-IN" altLang="zh-CN" sz="3600" b="1" dirty="0">
                <a:solidFill>
                  <a:srgbClr val="0D0D0D"/>
                </a:solidFill>
                <a:ea typeface="Calibri" panose="020F0502020204030204" pitchFamily="34" charset="0"/>
              </a:rPr>
              <a:t>Work Flow</a:t>
            </a:r>
            <a:endParaRPr lang="en-IN" altLang="zh-CN" sz="3600" b="1" dirty="0">
              <a:solidFill>
                <a:srgbClr val="0D0D0D"/>
              </a:solidFill>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l="11663" t="11430" r="13337" b="13546"/>
          <a:stretch>
            <a:fillRect/>
          </a:stretch>
        </p:blipFill>
        <p:spPr>
          <a:xfrm>
            <a:off x="6078920" y="2097569"/>
            <a:ext cx="629078" cy="629078"/>
          </a:xfrm>
          <a:custGeom>
            <a:avLst/>
            <a:gdLst>
              <a:gd name="connsiteX0" fmla="*/ 969247 w 1938494"/>
              <a:gd name="connsiteY0" fmla="*/ 0 h 1938494"/>
              <a:gd name="connsiteX1" fmla="*/ 1938494 w 1938494"/>
              <a:gd name="connsiteY1" fmla="*/ 969247 h 1938494"/>
              <a:gd name="connsiteX2" fmla="*/ 969247 w 1938494"/>
              <a:gd name="connsiteY2" fmla="*/ 1938494 h 1938494"/>
              <a:gd name="connsiteX3" fmla="*/ 0 w 1938494"/>
              <a:gd name="connsiteY3" fmla="*/ 969247 h 1938494"/>
              <a:gd name="connsiteX4" fmla="*/ 969247 w 1938494"/>
              <a:gd name="connsiteY4" fmla="*/ 0 h 1938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494" h="1938494">
                <a:moveTo>
                  <a:pt x="969247" y="0"/>
                </a:moveTo>
                <a:cubicBezTo>
                  <a:pt x="1504547" y="0"/>
                  <a:pt x="1938494" y="433947"/>
                  <a:pt x="1938494" y="969247"/>
                </a:cubicBezTo>
                <a:cubicBezTo>
                  <a:pt x="1938494" y="1504547"/>
                  <a:pt x="1504547" y="1938494"/>
                  <a:pt x="969247" y="1938494"/>
                </a:cubicBezTo>
                <a:cubicBezTo>
                  <a:pt x="433947" y="1938494"/>
                  <a:pt x="0" y="1504547"/>
                  <a:pt x="0" y="969247"/>
                </a:cubicBezTo>
                <a:cubicBezTo>
                  <a:pt x="0" y="433947"/>
                  <a:pt x="433947" y="0"/>
                  <a:pt x="969247" y="0"/>
                </a:cubicBezTo>
                <a:close/>
              </a:path>
            </a:pathLst>
          </a:custGeom>
          <a:ln w="19050">
            <a:solidFill>
              <a:schemeClr val="bg1"/>
            </a:solidFill>
          </a:ln>
        </p:spPr>
      </p:pic>
      <p:sp>
        <p:nvSpPr>
          <p:cNvPr id="6146" name="文本框 21"/>
          <p:cNvSpPr txBox="1"/>
          <p:nvPr/>
        </p:nvSpPr>
        <p:spPr>
          <a:xfrm>
            <a:off x="6122988" y="2152651"/>
            <a:ext cx="671512" cy="460375"/>
          </a:xfrm>
          <a:prstGeom prst="rect">
            <a:avLst/>
          </a:prstGeom>
          <a:noFill/>
          <a:ln w="9525">
            <a:noFill/>
          </a:ln>
        </p:spPr>
        <p:txBody>
          <a:bodyPr anchor="t">
            <a:spAutoFit/>
          </a:bodyPr>
          <a:lstStyle/>
          <a:p>
            <a:r>
              <a:rPr lang="en-US" altLang="zh-CN" sz="2400" b="1" dirty="0">
                <a:solidFill>
                  <a:schemeClr val="bg1"/>
                </a:solidFill>
              </a:rPr>
              <a:t>01</a:t>
            </a:r>
            <a:endParaRPr lang="en-US" altLang="zh-CN" sz="2400" b="1" dirty="0">
              <a:solidFill>
                <a:schemeClr val="bg1"/>
              </a:solidFill>
            </a:endParaRPr>
          </a:p>
        </p:txBody>
      </p:sp>
      <p:sp>
        <p:nvSpPr>
          <p:cNvPr id="6147" name="文本框 22"/>
          <p:cNvSpPr txBox="1"/>
          <p:nvPr/>
        </p:nvSpPr>
        <p:spPr>
          <a:xfrm>
            <a:off x="6753226" y="2365375"/>
            <a:ext cx="2251075" cy="368300"/>
          </a:xfrm>
          <a:prstGeom prst="rect">
            <a:avLst/>
          </a:prstGeom>
          <a:noFill/>
          <a:ln w="9525">
            <a:noFill/>
          </a:ln>
        </p:spPr>
        <p:txBody>
          <a:bodyPr anchor="t">
            <a:spAutoFit/>
          </a:bodyPr>
          <a:lstStyle/>
          <a:p>
            <a:pPr algn="dist"/>
            <a:r>
              <a:rPr lang="zh-CN" altLang="en-US" b="1" dirty="0">
                <a:solidFill>
                  <a:schemeClr val="bg1"/>
                </a:solidFill>
                <a:ea typeface="Calibri" panose="020F0502020204030204" pitchFamily="34" charset="0"/>
              </a:rPr>
              <a:t>Adding Users</a:t>
            </a:r>
            <a:endParaRPr lang="zh-CN" altLang="en-US" b="1" dirty="0">
              <a:solidFill>
                <a:schemeClr val="bg1"/>
              </a:solidFill>
              <a:ea typeface="Calibri" panose="020F0502020204030204" pitchFamily="34" charset="0"/>
            </a:endParaRPr>
          </a:p>
        </p:txBody>
      </p:sp>
      <p:sp>
        <p:nvSpPr>
          <p:cNvPr id="6148" name="文本框 23"/>
          <p:cNvSpPr txBox="1"/>
          <p:nvPr/>
        </p:nvSpPr>
        <p:spPr>
          <a:xfrm>
            <a:off x="6794500" y="2089150"/>
            <a:ext cx="1377950" cy="369888"/>
          </a:xfrm>
          <a:prstGeom prst="rect">
            <a:avLst/>
          </a:prstGeom>
          <a:noFill/>
          <a:ln w="9525">
            <a:noFill/>
          </a:ln>
        </p:spPr>
        <p:txBody>
          <a:bodyPr anchor="t">
            <a:spAutoFit/>
          </a:bodyPr>
          <a:lstStyle/>
          <a:p>
            <a:r>
              <a:rPr lang="en-US" altLang="zh-CN" dirty="0">
                <a:solidFill>
                  <a:schemeClr val="bg1"/>
                </a:solidFill>
                <a:ea typeface="Calibri" panose="020F0502020204030204" pitchFamily="34" charset="0"/>
              </a:rPr>
              <a:t>PART 0NE</a:t>
            </a:r>
            <a:endParaRPr lang="zh-CN" altLang="en-US" dirty="0">
              <a:solidFill>
                <a:schemeClr val="bg1"/>
              </a:solidFill>
              <a:ea typeface="Calibri" panose="020F0502020204030204" pitchFamily="34" charset="0"/>
            </a:endParaRPr>
          </a:p>
        </p:txBody>
      </p:sp>
      <p:pic>
        <p:nvPicPr>
          <p:cNvPr id="60" name="图片 59"/>
          <p:cNvPicPr>
            <a:picLocks noChangeAspect="1"/>
          </p:cNvPicPr>
          <p:nvPr/>
        </p:nvPicPr>
        <p:blipFill rotWithShape="1">
          <a:blip r:embed="rId1" cstate="print">
            <a:extLst>
              <a:ext uri="{28A0092B-C50C-407E-A947-70E740481C1C}">
                <a14:useLocalDpi xmlns:a14="http://schemas.microsoft.com/office/drawing/2010/main" val="0"/>
              </a:ext>
            </a:extLst>
          </a:blip>
          <a:srcRect l="11663" t="11430" r="13337" b="13546"/>
          <a:stretch>
            <a:fillRect/>
          </a:stretch>
        </p:blipFill>
        <p:spPr>
          <a:xfrm>
            <a:off x="6078920" y="2904219"/>
            <a:ext cx="629078" cy="629078"/>
          </a:xfrm>
          <a:custGeom>
            <a:avLst/>
            <a:gdLst>
              <a:gd name="connsiteX0" fmla="*/ 969247 w 1938494"/>
              <a:gd name="connsiteY0" fmla="*/ 0 h 1938494"/>
              <a:gd name="connsiteX1" fmla="*/ 1938494 w 1938494"/>
              <a:gd name="connsiteY1" fmla="*/ 969247 h 1938494"/>
              <a:gd name="connsiteX2" fmla="*/ 969247 w 1938494"/>
              <a:gd name="connsiteY2" fmla="*/ 1938494 h 1938494"/>
              <a:gd name="connsiteX3" fmla="*/ 0 w 1938494"/>
              <a:gd name="connsiteY3" fmla="*/ 969247 h 1938494"/>
              <a:gd name="connsiteX4" fmla="*/ 969247 w 1938494"/>
              <a:gd name="connsiteY4" fmla="*/ 0 h 1938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494" h="1938494">
                <a:moveTo>
                  <a:pt x="969247" y="0"/>
                </a:moveTo>
                <a:cubicBezTo>
                  <a:pt x="1504547" y="0"/>
                  <a:pt x="1938494" y="433947"/>
                  <a:pt x="1938494" y="969247"/>
                </a:cubicBezTo>
                <a:cubicBezTo>
                  <a:pt x="1938494" y="1504547"/>
                  <a:pt x="1504547" y="1938494"/>
                  <a:pt x="969247" y="1938494"/>
                </a:cubicBezTo>
                <a:cubicBezTo>
                  <a:pt x="433947" y="1938494"/>
                  <a:pt x="0" y="1504547"/>
                  <a:pt x="0" y="969247"/>
                </a:cubicBezTo>
                <a:cubicBezTo>
                  <a:pt x="0" y="433947"/>
                  <a:pt x="433947" y="0"/>
                  <a:pt x="969247" y="0"/>
                </a:cubicBezTo>
                <a:close/>
              </a:path>
            </a:pathLst>
          </a:custGeom>
          <a:ln w="19050">
            <a:solidFill>
              <a:schemeClr val="bg1"/>
            </a:solidFill>
          </a:ln>
        </p:spPr>
      </p:pic>
      <p:sp>
        <p:nvSpPr>
          <p:cNvPr id="6150" name="文本框 60"/>
          <p:cNvSpPr txBox="1"/>
          <p:nvPr/>
        </p:nvSpPr>
        <p:spPr>
          <a:xfrm>
            <a:off x="6080126" y="2959101"/>
            <a:ext cx="671513" cy="460375"/>
          </a:xfrm>
          <a:prstGeom prst="rect">
            <a:avLst/>
          </a:prstGeom>
          <a:noFill/>
          <a:ln w="9525">
            <a:noFill/>
          </a:ln>
        </p:spPr>
        <p:txBody>
          <a:bodyPr anchor="t">
            <a:spAutoFit/>
          </a:bodyPr>
          <a:lstStyle/>
          <a:p>
            <a:r>
              <a:rPr lang="en-US" altLang="zh-CN" sz="2400" b="1" dirty="0">
                <a:solidFill>
                  <a:schemeClr val="bg1"/>
                </a:solidFill>
              </a:rPr>
              <a:t>02</a:t>
            </a:r>
            <a:endParaRPr lang="en-US" altLang="zh-CN" sz="2400" b="1" dirty="0">
              <a:solidFill>
                <a:schemeClr val="bg1"/>
              </a:solidFill>
            </a:endParaRPr>
          </a:p>
        </p:txBody>
      </p:sp>
      <p:sp>
        <p:nvSpPr>
          <p:cNvPr id="6151" name="文本框 61"/>
          <p:cNvSpPr txBox="1"/>
          <p:nvPr/>
        </p:nvSpPr>
        <p:spPr>
          <a:xfrm>
            <a:off x="6753225" y="3171825"/>
            <a:ext cx="4121150" cy="368300"/>
          </a:xfrm>
          <a:prstGeom prst="rect">
            <a:avLst/>
          </a:prstGeom>
          <a:noFill/>
          <a:ln w="9525">
            <a:noFill/>
          </a:ln>
        </p:spPr>
        <p:txBody>
          <a:bodyPr wrap="square" anchor="t">
            <a:spAutoFit/>
          </a:bodyPr>
          <a:lstStyle/>
          <a:p>
            <a:pPr algn="dist"/>
            <a:r>
              <a:rPr lang="zh-CN" altLang="en-US" b="1" dirty="0">
                <a:solidFill>
                  <a:schemeClr val="bg1"/>
                </a:solidFill>
                <a:ea typeface="Calibri" panose="020F0502020204030204" pitchFamily="34" charset="0"/>
              </a:rPr>
              <a:t>Users And Permissions</a:t>
            </a:r>
            <a:endParaRPr lang="zh-CN" altLang="en-US" b="1" dirty="0">
              <a:solidFill>
                <a:schemeClr val="bg1"/>
              </a:solidFill>
              <a:ea typeface="Calibri" panose="020F0502020204030204" pitchFamily="34" charset="0"/>
            </a:endParaRPr>
          </a:p>
        </p:txBody>
      </p:sp>
      <p:sp>
        <p:nvSpPr>
          <p:cNvPr id="6152" name="文本框 62"/>
          <p:cNvSpPr txBox="1"/>
          <p:nvPr/>
        </p:nvSpPr>
        <p:spPr>
          <a:xfrm>
            <a:off x="6794500" y="2895600"/>
            <a:ext cx="1377950" cy="369888"/>
          </a:xfrm>
          <a:prstGeom prst="rect">
            <a:avLst/>
          </a:prstGeom>
          <a:noFill/>
          <a:ln w="9525">
            <a:noFill/>
          </a:ln>
        </p:spPr>
        <p:txBody>
          <a:bodyPr anchor="t">
            <a:spAutoFit/>
          </a:bodyPr>
          <a:lstStyle/>
          <a:p>
            <a:r>
              <a:rPr lang="en-US" altLang="zh-CN" dirty="0">
                <a:solidFill>
                  <a:schemeClr val="bg1"/>
                </a:solidFill>
                <a:ea typeface="Calibri" panose="020F0502020204030204" pitchFamily="34" charset="0"/>
              </a:rPr>
              <a:t>PART 0NE</a:t>
            </a:r>
            <a:endParaRPr lang="zh-CN" altLang="en-US" dirty="0">
              <a:solidFill>
                <a:schemeClr val="bg1"/>
              </a:solidFill>
              <a:ea typeface="Calibri" panose="020F0502020204030204" pitchFamily="34" charset="0"/>
            </a:endParaRPr>
          </a:p>
        </p:txBody>
      </p:sp>
      <p:pic>
        <p:nvPicPr>
          <p:cNvPr id="64" name="图片 63"/>
          <p:cNvPicPr>
            <a:picLocks noChangeAspect="1"/>
          </p:cNvPicPr>
          <p:nvPr/>
        </p:nvPicPr>
        <p:blipFill rotWithShape="1">
          <a:blip r:embed="rId1" cstate="print">
            <a:extLst>
              <a:ext uri="{28A0092B-C50C-407E-A947-70E740481C1C}">
                <a14:useLocalDpi xmlns:a14="http://schemas.microsoft.com/office/drawing/2010/main" val="0"/>
              </a:ext>
            </a:extLst>
          </a:blip>
          <a:srcRect l="11663" t="11430" r="13337" b="13546"/>
          <a:stretch>
            <a:fillRect/>
          </a:stretch>
        </p:blipFill>
        <p:spPr>
          <a:xfrm>
            <a:off x="6078920" y="3710865"/>
            <a:ext cx="629078" cy="629078"/>
          </a:xfrm>
          <a:custGeom>
            <a:avLst/>
            <a:gdLst>
              <a:gd name="connsiteX0" fmla="*/ 969247 w 1938494"/>
              <a:gd name="connsiteY0" fmla="*/ 0 h 1938494"/>
              <a:gd name="connsiteX1" fmla="*/ 1938494 w 1938494"/>
              <a:gd name="connsiteY1" fmla="*/ 969247 h 1938494"/>
              <a:gd name="connsiteX2" fmla="*/ 969247 w 1938494"/>
              <a:gd name="connsiteY2" fmla="*/ 1938494 h 1938494"/>
              <a:gd name="connsiteX3" fmla="*/ 0 w 1938494"/>
              <a:gd name="connsiteY3" fmla="*/ 969247 h 1938494"/>
              <a:gd name="connsiteX4" fmla="*/ 969247 w 1938494"/>
              <a:gd name="connsiteY4" fmla="*/ 0 h 1938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494" h="1938494">
                <a:moveTo>
                  <a:pt x="969247" y="0"/>
                </a:moveTo>
                <a:cubicBezTo>
                  <a:pt x="1504547" y="0"/>
                  <a:pt x="1938494" y="433947"/>
                  <a:pt x="1938494" y="969247"/>
                </a:cubicBezTo>
                <a:cubicBezTo>
                  <a:pt x="1938494" y="1504547"/>
                  <a:pt x="1504547" y="1938494"/>
                  <a:pt x="969247" y="1938494"/>
                </a:cubicBezTo>
                <a:cubicBezTo>
                  <a:pt x="433947" y="1938494"/>
                  <a:pt x="0" y="1504547"/>
                  <a:pt x="0" y="969247"/>
                </a:cubicBezTo>
                <a:cubicBezTo>
                  <a:pt x="0" y="433947"/>
                  <a:pt x="433947" y="0"/>
                  <a:pt x="969247" y="0"/>
                </a:cubicBezTo>
                <a:close/>
              </a:path>
            </a:pathLst>
          </a:custGeom>
          <a:ln w="19050">
            <a:solidFill>
              <a:schemeClr val="bg1"/>
            </a:solidFill>
          </a:ln>
        </p:spPr>
      </p:pic>
      <p:sp>
        <p:nvSpPr>
          <p:cNvPr id="6154" name="文本框 64"/>
          <p:cNvSpPr txBox="1"/>
          <p:nvPr/>
        </p:nvSpPr>
        <p:spPr>
          <a:xfrm>
            <a:off x="6100764" y="3765551"/>
            <a:ext cx="669925" cy="460375"/>
          </a:xfrm>
          <a:prstGeom prst="rect">
            <a:avLst/>
          </a:prstGeom>
          <a:noFill/>
          <a:ln w="9525">
            <a:noFill/>
          </a:ln>
        </p:spPr>
        <p:txBody>
          <a:bodyPr anchor="t">
            <a:spAutoFit/>
          </a:bodyPr>
          <a:lstStyle/>
          <a:p>
            <a:r>
              <a:rPr lang="en-US" altLang="zh-CN" sz="2400" b="1" dirty="0">
                <a:solidFill>
                  <a:schemeClr val="bg1"/>
                </a:solidFill>
              </a:rPr>
              <a:t>03</a:t>
            </a:r>
            <a:endParaRPr lang="en-US" altLang="zh-CN" sz="2400" b="1" dirty="0">
              <a:solidFill>
                <a:schemeClr val="bg1"/>
              </a:solidFill>
            </a:endParaRPr>
          </a:p>
        </p:txBody>
      </p:sp>
      <p:sp>
        <p:nvSpPr>
          <p:cNvPr id="6155" name="文本框 65"/>
          <p:cNvSpPr txBox="1"/>
          <p:nvPr/>
        </p:nvSpPr>
        <p:spPr>
          <a:xfrm>
            <a:off x="6753226" y="3979863"/>
            <a:ext cx="2251075" cy="368300"/>
          </a:xfrm>
          <a:prstGeom prst="rect">
            <a:avLst/>
          </a:prstGeom>
          <a:noFill/>
          <a:ln w="9525">
            <a:noFill/>
          </a:ln>
        </p:spPr>
        <p:txBody>
          <a:bodyPr anchor="t">
            <a:spAutoFit/>
          </a:bodyPr>
          <a:lstStyle/>
          <a:p>
            <a:pPr algn="dist"/>
            <a:r>
              <a:rPr lang="zh-CN" altLang="en-US" b="1" dirty="0">
                <a:solidFill>
                  <a:schemeClr val="bg1"/>
                </a:solidFill>
                <a:ea typeface="Calibri" panose="020F0502020204030204" pitchFamily="34" charset="0"/>
              </a:rPr>
              <a:t>Role and Role Profile</a:t>
            </a:r>
            <a:endParaRPr lang="zh-CN" altLang="en-US" b="1" dirty="0">
              <a:solidFill>
                <a:schemeClr val="bg1"/>
              </a:solidFill>
              <a:ea typeface="Calibri" panose="020F0502020204030204" pitchFamily="34" charset="0"/>
            </a:endParaRPr>
          </a:p>
        </p:txBody>
      </p:sp>
      <p:sp>
        <p:nvSpPr>
          <p:cNvPr id="6156" name="文本框 66"/>
          <p:cNvSpPr txBox="1"/>
          <p:nvPr/>
        </p:nvSpPr>
        <p:spPr>
          <a:xfrm>
            <a:off x="6794500" y="3702050"/>
            <a:ext cx="1377950" cy="369888"/>
          </a:xfrm>
          <a:prstGeom prst="rect">
            <a:avLst/>
          </a:prstGeom>
          <a:noFill/>
          <a:ln w="9525">
            <a:noFill/>
          </a:ln>
        </p:spPr>
        <p:txBody>
          <a:bodyPr anchor="t">
            <a:spAutoFit/>
          </a:bodyPr>
          <a:lstStyle/>
          <a:p>
            <a:r>
              <a:rPr lang="en-US" altLang="zh-CN" dirty="0">
                <a:solidFill>
                  <a:schemeClr val="bg1"/>
                </a:solidFill>
                <a:ea typeface="Calibri" panose="020F0502020204030204" pitchFamily="34" charset="0"/>
              </a:rPr>
              <a:t>PART 0NE</a:t>
            </a:r>
            <a:endParaRPr lang="zh-CN" altLang="en-US" dirty="0">
              <a:solidFill>
                <a:schemeClr val="bg1"/>
              </a:solidFill>
              <a:ea typeface="Calibri" panose="020F0502020204030204" pitchFamily="34" charset="0"/>
            </a:endParaRPr>
          </a:p>
        </p:txBody>
      </p:sp>
      <p:pic>
        <p:nvPicPr>
          <p:cNvPr id="68" name="图片 67"/>
          <p:cNvPicPr>
            <a:picLocks noChangeAspect="1"/>
          </p:cNvPicPr>
          <p:nvPr/>
        </p:nvPicPr>
        <p:blipFill rotWithShape="1">
          <a:blip r:embed="rId1" cstate="print">
            <a:extLst>
              <a:ext uri="{28A0092B-C50C-407E-A947-70E740481C1C}">
                <a14:useLocalDpi xmlns:a14="http://schemas.microsoft.com/office/drawing/2010/main" val="0"/>
              </a:ext>
            </a:extLst>
          </a:blip>
          <a:srcRect l="11663" t="11430" r="13337" b="13546"/>
          <a:stretch>
            <a:fillRect/>
          </a:stretch>
        </p:blipFill>
        <p:spPr>
          <a:xfrm>
            <a:off x="6078920" y="4517513"/>
            <a:ext cx="629078" cy="629078"/>
          </a:xfrm>
          <a:custGeom>
            <a:avLst/>
            <a:gdLst>
              <a:gd name="connsiteX0" fmla="*/ 969247 w 1938494"/>
              <a:gd name="connsiteY0" fmla="*/ 0 h 1938494"/>
              <a:gd name="connsiteX1" fmla="*/ 1938494 w 1938494"/>
              <a:gd name="connsiteY1" fmla="*/ 969247 h 1938494"/>
              <a:gd name="connsiteX2" fmla="*/ 969247 w 1938494"/>
              <a:gd name="connsiteY2" fmla="*/ 1938494 h 1938494"/>
              <a:gd name="connsiteX3" fmla="*/ 0 w 1938494"/>
              <a:gd name="connsiteY3" fmla="*/ 969247 h 1938494"/>
              <a:gd name="connsiteX4" fmla="*/ 969247 w 1938494"/>
              <a:gd name="connsiteY4" fmla="*/ 0 h 1938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494" h="1938494">
                <a:moveTo>
                  <a:pt x="969247" y="0"/>
                </a:moveTo>
                <a:cubicBezTo>
                  <a:pt x="1504547" y="0"/>
                  <a:pt x="1938494" y="433947"/>
                  <a:pt x="1938494" y="969247"/>
                </a:cubicBezTo>
                <a:cubicBezTo>
                  <a:pt x="1938494" y="1504547"/>
                  <a:pt x="1504547" y="1938494"/>
                  <a:pt x="969247" y="1938494"/>
                </a:cubicBezTo>
                <a:cubicBezTo>
                  <a:pt x="433947" y="1938494"/>
                  <a:pt x="0" y="1504547"/>
                  <a:pt x="0" y="969247"/>
                </a:cubicBezTo>
                <a:cubicBezTo>
                  <a:pt x="0" y="433947"/>
                  <a:pt x="433947" y="0"/>
                  <a:pt x="969247" y="0"/>
                </a:cubicBezTo>
                <a:close/>
              </a:path>
            </a:pathLst>
          </a:custGeom>
          <a:ln w="19050">
            <a:solidFill>
              <a:schemeClr val="bg1"/>
            </a:solidFill>
          </a:ln>
        </p:spPr>
      </p:pic>
      <p:sp>
        <p:nvSpPr>
          <p:cNvPr id="6158" name="文本框 68"/>
          <p:cNvSpPr txBox="1"/>
          <p:nvPr/>
        </p:nvSpPr>
        <p:spPr>
          <a:xfrm>
            <a:off x="6078538" y="4572001"/>
            <a:ext cx="671512" cy="460375"/>
          </a:xfrm>
          <a:prstGeom prst="rect">
            <a:avLst/>
          </a:prstGeom>
          <a:noFill/>
          <a:ln w="9525">
            <a:noFill/>
          </a:ln>
        </p:spPr>
        <p:txBody>
          <a:bodyPr anchor="t">
            <a:spAutoFit/>
          </a:bodyPr>
          <a:lstStyle/>
          <a:p>
            <a:r>
              <a:rPr lang="en-US" altLang="zh-CN" sz="2400" b="1" dirty="0">
                <a:solidFill>
                  <a:schemeClr val="bg1"/>
                </a:solidFill>
              </a:rPr>
              <a:t>04</a:t>
            </a:r>
            <a:endParaRPr lang="en-US" altLang="zh-CN" sz="2400" b="1" dirty="0">
              <a:solidFill>
                <a:schemeClr val="bg1"/>
              </a:solidFill>
            </a:endParaRPr>
          </a:p>
        </p:txBody>
      </p:sp>
      <p:sp>
        <p:nvSpPr>
          <p:cNvPr id="6159" name="文本框 69"/>
          <p:cNvSpPr txBox="1"/>
          <p:nvPr/>
        </p:nvSpPr>
        <p:spPr>
          <a:xfrm>
            <a:off x="6753226" y="4786313"/>
            <a:ext cx="2251075" cy="368300"/>
          </a:xfrm>
          <a:prstGeom prst="rect">
            <a:avLst/>
          </a:prstGeom>
          <a:noFill/>
          <a:ln w="9525">
            <a:noFill/>
          </a:ln>
        </p:spPr>
        <p:txBody>
          <a:bodyPr anchor="t">
            <a:spAutoFit/>
          </a:bodyPr>
          <a:lstStyle/>
          <a:p>
            <a:pPr algn="dist"/>
            <a:r>
              <a:rPr lang="en-IN" altLang="en-US" dirty="0">
                <a:solidFill>
                  <a:schemeClr val="bg1"/>
                </a:solidFill>
                <a:sym typeface="+mn-ea"/>
              </a:rPr>
              <a:t>WorkFlow Model</a:t>
            </a:r>
            <a:endParaRPr lang="en-IN" altLang="en-US" b="1" dirty="0">
              <a:solidFill>
                <a:schemeClr val="bg1"/>
              </a:solidFill>
              <a:ea typeface="Calibri" panose="020F0502020204030204" pitchFamily="34" charset="0"/>
              <a:sym typeface="+mn-ea"/>
            </a:endParaRPr>
          </a:p>
        </p:txBody>
      </p:sp>
      <p:sp>
        <p:nvSpPr>
          <p:cNvPr id="6160" name="文本框 70"/>
          <p:cNvSpPr txBox="1"/>
          <p:nvPr/>
        </p:nvSpPr>
        <p:spPr>
          <a:xfrm>
            <a:off x="6794500" y="4508500"/>
            <a:ext cx="1377950" cy="369888"/>
          </a:xfrm>
          <a:prstGeom prst="rect">
            <a:avLst/>
          </a:prstGeom>
          <a:noFill/>
          <a:ln w="9525">
            <a:noFill/>
          </a:ln>
        </p:spPr>
        <p:txBody>
          <a:bodyPr anchor="t">
            <a:spAutoFit/>
          </a:bodyPr>
          <a:lstStyle/>
          <a:p>
            <a:r>
              <a:rPr lang="en-US" altLang="zh-CN" dirty="0">
                <a:solidFill>
                  <a:schemeClr val="bg1"/>
                </a:solidFill>
                <a:ea typeface="Calibri" panose="020F0502020204030204" pitchFamily="34" charset="0"/>
              </a:rPr>
              <a:t>PART 0NE</a:t>
            </a:r>
            <a:endParaRPr lang="zh-CN" altLang="en-US" dirty="0">
              <a:solidFill>
                <a:schemeClr val="bg1"/>
              </a:solidFill>
              <a:ea typeface="Calibri" panose="020F0502020204030204" pitchFamily="34" charset="0"/>
            </a:endParaRPr>
          </a:p>
        </p:txBody>
      </p:sp>
      <p:grpSp>
        <p:nvGrpSpPr>
          <p:cNvPr id="6161" name="组合 76"/>
          <p:cNvGrpSpPr/>
          <p:nvPr/>
        </p:nvGrpSpPr>
        <p:grpSpPr>
          <a:xfrm>
            <a:off x="2044700" y="1997076"/>
            <a:ext cx="2713038" cy="3197225"/>
            <a:chOff x="520122" y="2072115"/>
            <a:chExt cx="2713770" cy="3197051"/>
          </a:xfrm>
        </p:grpSpPr>
        <p:sp>
          <p:nvSpPr>
            <p:cNvPr id="73" name="矩形 72"/>
            <p:cNvSpPr/>
            <p:nvPr/>
          </p:nvSpPr>
          <p:spPr>
            <a:xfrm rot="1441761">
              <a:off x="1003614" y="4425040"/>
              <a:ext cx="565428" cy="824159"/>
            </a:xfrm>
            <a:custGeom>
              <a:avLst/>
              <a:gdLst>
                <a:gd name="connsiteX0" fmla="*/ 0 w 613255"/>
                <a:gd name="connsiteY0" fmla="*/ 0 h 1130300"/>
                <a:gd name="connsiteX1" fmla="*/ 613255 w 613255"/>
                <a:gd name="connsiteY1" fmla="*/ 0 h 1130300"/>
                <a:gd name="connsiteX2" fmla="*/ 613255 w 613255"/>
                <a:gd name="connsiteY2" fmla="*/ 1130300 h 1130300"/>
                <a:gd name="connsiteX3" fmla="*/ 0 w 613255"/>
                <a:gd name="connsiteY3" fmla="*/ 1130300 h 1130300"/>
                <a:gd name="connsiteX4" fmla="*/ 0 w 613255"/>
                <a:gd name="connsiteY4" fmla="*/ 0 h 1130300"/>
                <a:gd name="connsiteX0-1" fmla="*/ 0 w 613255"/>
                <a:gd name="connsiteY0-2" fmla="*/ 0 h 1130300"/>
                <a:gd name="connsiteX1-3" fmla="*/ 613255 w 613255"/>
                <a:gd name="connsiteY1-4" fmla="*/ 0 h 1130300"/>
                <a:gd name="connsiteX2-5" fmla="*/ 613255 w 613255"/>
                <a:gd name="connsiteY2-6" fmla="*/ 1130300 h 1130300"/>
                <a:gd name="connsiteX3-7" fmla="*/ 295755 w 613255"/>
                <a:gd name="connsiteY3-8" fmla="*/ 1130300 h 1130300"/>
                <a:gd name="connsiteX4-9" fmla="*/ 0 w 613255"/>
                <a:gd name="connsiteY4-10" fmla="*/ 1130300 h 1130300"/>
                <a:gd name="connsiteX5" fmla="*/ 0 w 613255"/>
                <a:gd name="connsiteY5" fmla="*/ 0 h 1130300"/>
                <a:gd name="connsiteX0-11" fmla="*/ 0 w 613255"/>
                <a:gd name="connsiteY0-12" fmla="*/ 0 h 1130300"/>
                <a:gd name="connsiteX1-13" fmla="*/ 613255 w 613255"/>
                <a:gd name="connsiteY1-14" fmla="*/ 0 h 1130300"/>
                <a:gd name="connsiteX2-15" fmla="*/ 613255 w 613255"/>
                <a:gd name="connsiteY2-16" fmla="*/ 1130300 h 1130300"/>
                <a:gd name="connsiteX3-17" fmla="*/ 308455 w 613255"/>
                <a:gd name="connsiteY3-18" fmla="*/ 838200 h 1130300"/>
                <a:gd name="connsiteX4-19" fmla="*/ 0 w 613255"/>
                <a:gd name="connsiteY4-20" fmla="*/ 1130300 h 1130300"/>
                <a:gd name="connsiteX5-21" fmla="*/ 0 w 613255"/>
                <a:gd name="connsiteY5-22" fmla="*/ 0 h 1130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13255" h="1130300">
                  <a:moveTo>
                    <a:pt x="0" y="0"/>
                  </a:moveTo>
                  <a:lnTo>
                    <a:pt x="613255" y="0"/>
                  </a:lnTo>
                  <a:lnTo>
                    <a:pt x="613255" y="1130300"/>
                  </a:lnTo>
                  <a:lnTo>
                    <a:pt x="308455" y="838200"/>
                  </a:lnTo>
                  <a:lnTo>
                    <a:pt x="0" y="1130300"/>
                  </a:lnTo>
                  <a:lnTo>
                    <a:pt x="0"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nvGrpSpPr>
            <p:cNvPr id="25" name="组合 24"/>
            <p:cNvGrpSpPr/>
            <p:nvPr/>
          </p:nvGrpSpPr>
          <p:grpSpPr>
            <a:xfrm>
              <a:off x="520122" y="2072115"/>
              <a:ext cx="2713770" cy="2713770"/>
              <a:chOff x="3194051" y="690563"/>
              <a:chExt cx="5118100" cy="5118100"/>
            </a:xfrm>
            <a:solidFill>
              <a:schemeClr val="bg1">
                <a:alpha val="48000"/>
              </a:schemeClr>
            </a:solidFill>
          </p:grpSpPr>
          <p:sp>
            <p:nvSpPr>
              <p:cNvPr id="26" name="Freeform 94"/>
              <p:cNvSpPr>
                <a:spLocks noEditPoints="1"/>
              </p:cNvSpPr>
              <p:nvPr/>
            </p:nvSpPr>
            <p:spPr bwMode="auto">
              <a:xfrm>
                <a:off x="3194051" y="690563"/>
                <a:ext cx="5118100" cy="5118100"/>
              </a:xfrm>
              <a:custGeom>
                <a:avLst/>
                <a:gdLst>
                  <a:gd name="T0" fmla="*/ 500 w 522"/>
                  <a:gd name="T1" fmla="*/ 220 h 522"/>
                  <a:gd name="T2" fmla="*/ 459 w 522"/>
                  <a:gd name="T3" fmla="*/ 121 h 522"/>
                  <a:gd name="T4" fmla="*/ 401 w 522"/>
                  <a:gd name="T5" fmla="*/ 63 h 522"/>
                  <a:gd name="T6" fmla="*/ 302 w 522"/>
                  <a:gd name="T7" fmla="*/ 22 h 522"/>
                  <a:gd name="T8" fmla="*/ 220 w 522"/>
                  <a:gd name="T9" fmla="*/ 22 h 522"/>
                  <a:gd name="T10" fmla="*/ 121 w 522"/>
                  <a:gd name="T11" fmla="*/ 63 h 522"/>
                  <a:gd name="T12" fmla="*/ 63 w 522"/>
                  <a:gd name="T13" fmla="*/ 121 h 522"/>
                  <a:gd name="T14" fmla="*/ 22 w 522"/>
                  <a:gd name="T15" fmla="*/ 220 h 522"/>
                  <a:gd name="T16" fmla="*/ 22 w 522"/>
                  <a:gd name="T17" fmla="*/ 302 h 522"/>
                  <a:gd name="T18" fmla="*/ 63 w 522"/>
                  <a:gd name="T19" fmla="*/ 401 h 522"/>
                  <a:gd name="T20" fmla="*/ 121 w 522"/>
                  <a:gd name="T21" fmla="*/ 459 h 522"/>
                  <a:gd name="T22" fmla="*/ 220 w 522"/>
                  <a:gd name="T23" fmla="*/ 500 h 522"/>
                  <a:gd name="T24" fmla="*/ 302 w 522"/>
                  <a:gd name="T25" fmla="*/ 500 h 522"/>
                  <a:gd name="T26" fmla="*/ 401 w 522"/>
                  <a:gd name="T27" fmla="*/ 459 h 522"/>
                  <a:gd name="T28" fmla="*/ 459 w 522"/>
                  <a:gd name="T29" fmla="*/ 401 h 522"/>
                  <a:gd name="T30" fmla="*/ 500 w 522"/>
                  <a:gd name="T31" fmla="*/ 302 h 522"/>
                  <a:gd name="T32" fmla="*/ 500 w 522"/>
                  <a:gd name="T33" fmla="*/ 220 h 522"/>
                  <a:gd name="T34" fmla="*/ 261 w 522"/>
                  <a:gd name="T35" fmla="*/ 470 h 522"/>
                  <a:gd name="T36" fmla="*/ 52 w 522"/>
                  <a:gd name="T37" fmla="*/ 261 h 522"/>
                  <a:gd name="T38" fmla="*/ 261 w 522"/>
                  <a:gd name="T39" fmla="*/ 52 h 522"/>
                  <a:gd name="T40" fmla="*/ 470 w 522"/>
                  <a:gd name="T41" fmla="*/ 261 h 522"/>
                  <a:gd name="T42" fmla="*/ 261 w 522"/>
                  <a:gd name="T43" fmla="*/ 47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2" h="522">
                    <a:moveTo>
                      <a:pt x="500" y="220"/>
                    </a:moveTo>
                    <a:cubicBezTo>
                      <a:pt x="477" y="197"/>
                      <a:pt x="459" y="153"/>
                      <a:pt x="459" y="121"/>
                    </a:cubicBezTo>
                    <a:cubicBezTo>
                      <a:pt x="459" y="89"/>
                      <a:pt x="433" y="63"/>
                      <a:pt x="401" y="63"/>
                    </a:cubicBezTo>
                    <a:cubicBezTo>
                      <a:pt x="369" y="63"/>
                      <a:pt x="325" y="45"/>
                      <a:pt x="302" y="22"/>
                    </a:cubicBezTo>
                    <a:cubicBezTo>
                      <a:pt x="279" y="0"/>
                      <a:pt x="243" y="0"/>
                      <a:pt x="220" y="22"/>
                    </a:cubicBezTo>
                    <a:cubicBezTo>
                      <a:pt x="198" y="45"/>
                      <a:pt x="153" y="63"/>
                      <a:pt x="121" y="63"/>
                    </a:cubicBezTo>
                    <a:cubicBezTo>
                      <a:pt x="89" y="63"/>
                      <a:pt x="63" y="89"/>
                      <a:pt x="63" y="121"/>
                    </a:cubicBezTo>
                    <a:cubicBezTo>
                      <a:pt x="63" y="153"/>
                      <a:pt x="45" y="197"/>
                      <a:pt x="22" y="220"/>
                    </a:cubicBezTo>
                    <a:cubicBezTo>
                      <a:pt x="0" y="242"/>
                      <a:pt x="0" y="279"/>
                      <a:pt x="22" y="302"/>
                    </a:cubicBezTo>
                    <a:cubicBezTo>
                      <a:pt x="45" y="324"/>
                      <a:pt x="63" y="369"/>
                      <a:pt x="63" y="401"/>
                    </a:cubicBezTo>
                    <a:cubicBezTo>
                      <a:pt x="63" y="432"/>
                      <a:pt x="89" y="459"/>
                      <a:pt x="121" y="459"/>
                    </a:cubicBezTo>
                    <a:cubicBezTo>
                      <a:pt x="153" y="459"/>
                      <a:pt x="198" y="477"/>
                      <a:pt x="220" y="500"/>
                    </a:cubicBezTo>
                    <a:cubicBezTo>
                      <a:pt x="243" y="522"/>
                      <a:pt x="279" y="522"/>
                      <a:pt x="302" y="500"/>
                    </a:cubicBezTo>
                    <a:cubicBezTo>
                      <a:pt x="325" y="477"/>
                      <a:pt x="369" y="459"/>
                      <a:pt x="401" y="459"/>
                    </a:cubicBezTo>
                    <a:cubicBezTo>
                      <a:pt x="433" y="459"/>
                      <a:pt x="459" y="432"/>
                      <a:pt x="459" y="401"/>
                    </a:cubicBezTo>
                    <a:cubicBezTo>
                      <a:pt x="459" y="369"/>
                      <a:pt x="477" y="324"/>
                      <a:pt x="500" y="302"/>
                    </a:cubicBezTo>
                    <a:cubicBezTo>
                      <a:pt x="522" y="279"/>
                      <a:pt x="522" y="242"/>
                      <a:pt x="500" y="220"/>
                    </a:cubicBezTo>
                    <a:close/>
                    <a:moveTo>
                      <a:pt x="261" y="470"/>
                    </a:moveTo>
                    <a:cubicBezTo>
                      <a:pt x="145" y="470"/>
                      <a:pt x="52" y="376"/>
                      <a:pt x="52" y="261"/>
                    </a:cubicBezTo>
                    <a:cubicBezTo>
                      <a:pt x="52" y="145"/>
                      <a:pt x="145" y="52"/>
                      <a:pt x="261" y="52"/>
                    </a:cubicBezTo>
                    <a:cubicBezTo>
                      <a:pt x="377" y="52"/>
                      <a:pt x="470" y="145"/>
                      <a:pt x="470" y="261"/>
                    </a:cubicBezTo>
                    <a:cubicBezTo>
                      <a:pt x="470" y="376"/>
                      <a:pt x="377" y="470"/>
                      <a:pt x="261" y="470"/>
                    </a:cubicBezTo>
                    <a:close/>
                  </a:path>
                </a:pathLst>
              </a:custGeom>
              <a:grpFill/>
              <a:ln>
                <a:noFill/>
              </a:ln>
            </p:spPr>
            <p:txBody>
              <a:bodyPr vert="horz" wrap="square" lIns="91440" tIns="45720" rIns="91440" bIns="45720" numCol="1" anchor="t" anchorCtr="0" compatLnSpc="1"/>
              <a:lstStyle/>
              <a:p>
                <a:pPr fontAlgn="auto">
                  <a:spcBef>
                    <a:spcPts val="0"/>
                  </a:spcBef>
                  <a:spcAft>
                    <a:spcPts val="0"/>
                  </a:spcAft>
                  <a:defRPr/>
                </a:pPr>
                <a:endParaRPr lang="zh-CN" altLang="en-US">
                  <a:latin typeface="+mn-lt"/>
                  <a:ea typeface="+mn-ea"/>
                </a:endParaRPr>
              </a:p>
            </p:txBody>
          </p:sp>
          <p:sp>
            <p:nvSpPr>
              <p:cNvPr id="27" name="椭圆 26"/>
              <p:cNvSpPr/>
              <p:nvPr/>
            </p:nvSpPr>
            <p:spPr>
              <a:xfrm>
                <a:off x="3783013" y="1287463"/>
                <a:ext cx="3932237" cy="3932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sp>
          <p:nvSpPr>
            <p:cNvPr id="6164" name="文本框 29"/>
            <p:cNvSpPr txBox="1"/>
            <p:nvPr/>
          </p:nvSpPr>
          <p:spPr>
            <a:xfrm>
              <a:off x="854222" y="3054410"/>
              <a:ext cx="2042076" cy="583533"/>
            </a:xfrm>
            <a:prstGeom prst="rect">
              <a:avLst/>
            </a:prstGeom>
            <a:noFill/>
            <a:ln w="9525">
              <a:noFill/>
            </a:ln>
          </p:spPr>
          <p:txBody>
            <a:bodyPr wrap="square" anchor="t">
              <a:spAutoFit/>
            </a:bodyPr>
            <a:lstStyle/>
            <a:p>
              <a:pPr algn="ctr"/>
              <a:r>
                <a:rPr lang="en-US" altLang="zh-CN" sz="3200" b="1" dirty="0">
                  <a:solidFill>
                    <a:srgbClr val="0D0D0D"/>
                  </a:solidFill>
                  <a:ea typeface="Calibri" panose="020F0502020204030204" pitchFamily="34" charset="0"/>
                </a:rPr>
                <a:t>CONTENTS</a:t>
              </a:r>
              <a:endParaRPr lang="en-US" altLang="zh-CN" sz="3200" b="1" dirty="0">
                <a:solidFill>
                  <a:srgbClr val="0D0D0D"/>
                </a:solidFill>
                <a:ea typeface="Calibri" panose="020F0502020204030204" pitchFamily="34" charset="0"/>
              </a:endParaRPr>
            </a:p>
          </p:txBody>
        </p:sp>
        <p:sp>
          <p:nvSpPr>
            <p:cNvPr id="74" name="矩形 72"/>
            <p:cNvSpPr/>
            <p:nvPr/>
          </p:nvSpPr>
          <p:spPr>
            <a:xfrm rot="20062691">
              <a:off x="2202929" y="4445007"/>
              <a:ext cx="565428" cy="824159"/>
            </a:xfrm>
            <a:custGeom>
              <a:avLst/>
              <a:gdLst>
                <a:gd name="connsiteX0" fmla="*/ 0 w 613255"/>
                <a:gd name="connsiteY0" fmla="*/ 0 h 1130300"/>
                <a:gd name="connsiteX1" fmla="*/ 613255 w 613255"/>
                <a:gd name="connsiteY1" fmla="*/ 0 h 1130300"/>
                <a:gd name="connsiteX2" fmla="*/ 613255 w 613255"/>
                <a:gd name="connsiteY2" fmla="*/ 1130300 h 1130300"/>
                <a:gd name="connsiteX3" fmla="*/ 0 w 613255"/>
                <a:gd name="connsiteY3" fmla="*/ 1130300 h 1130300"/>
                <a:gd name="connsiteX4" fmla="*/ 0 w 613255"/>
                <a:gd name="connsiteY4" fmla="*/ 0 h 1130300"/>
                <a:gd name="connsiteX0-1" fmla="*/ 0 w 613255"/>
                <a:gd name="connsiteY0-2" fmla="*/ 0 h 1130300"/>
                <a:gd name="connsiteX1-3" fmla="*/ 613255 w 613255"/>
                <a:gd name="connsiteY1-4" fmla="*/ 0 h 1130300"/>
                <a:gd name="connsiteX2-5" fmla="*/ 613255 w 613255"/>
                <a:gd name="connsiteY2-6" fmla="*/ 1130300 h 1130300"/>
                <a:gd name="connsiteX3-7" fmla="*/ 295755 w 613255"/>
                <a:gd name="connsiteY3-8" fmla="*/ 1130300 h 1130300"/>
                <a:gd name="connsiteX4-9" fmla="*/ 0 w 613255"/>
                <a:gd name="connsiteY4-10" fmla="*/ 1130300 h 1130300"/>
                <a:gd name="connsiteX5" fmla="*/ 0 w 613255"/>
                <a:gd name="connsiteY5" fmla="*/ 0 h 1130300"/>
                <a:gd name="connsiteX0-11" fmla="*/ 0 w 613255"/>
                <a:gd name="connsiteY0-12" fmla="*/ 0 h 1130300"/>
                <a:gd name="connsiteX1-13" fmla="*/ 613255 w 613255"/>
                <a:gd name="connsiteY1-14" fmla="*/ 0 h 1130300"/>
                <a:gd name="connsiteX2-15" fmla="*/ 613255 w 613255"/>
                <a:gd name="connsiteY2-16" fmla="*/ 1130300 h 1130300"/>
                <a:gd name="connsiteX3-17" fmla="*/ 308455 w 613255"/>
                <a:gd name="connsiteY3-18" fmla="*/ 838200 h 1130300"/>
                <a:gd name="connsiteX4-19" fmla="*/ 0 w 613255"/>
                <a:gd name="connsiteY4-20" fmla="*/ 1130300 h 1130300"/>
                <a:gd name="connsiteX5-21" fmla="*/ 0 w 613255"/>
                <a:gd name="connsiteY5-22" fmla="*/ 0 h 1130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13255" h="1130300">
                  <a:moveTo>
                    <a:pt x="0" y="0"/>
                  </a:moveTo>
                  <a:lnTo>
                    <a:pt x="613255" y="0"/>
                  </a:lnTo>
                  <a:lnTo>
                    <a:pt x="613255" y="1130300"/>
                  </a:lnTo>
                  <a:lnTo>
                    <a:pt x="308455" y="838200"/>
                  </a:lnTo>
                  <a:lnTo>
                    <a:pt x="0" y="1130300"/>
                  </a:lnTo>
                  <a:lnTo>
                    <a:pt x="0"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sp>
          <p:nvSpPr>
            <p:cNvPr id="76" name="椭圆 75"/>
            <p:cNvSpPr/>
            <p:nvPr/>
          </p:nvSpPr>
          <p:spPr>
            <a:xfrm>
              <a:off x="892304" y="2446402"/>
              <a:ext cx="1965196" cy="196519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6740"/>
          </a:xfrm>
        </p:spPr>
        <p:txBody>
          <a:bodyPr>
            <a:normAutofit/>
          </a:bodyPr>
          <a:p>
            <a:r>
              <a:rPr lang="en-IN" altLang="en-US" sz="3110" b="1" u="sng"/>
              <a:t>WorkFlow</a:t>
            </a:r>
            <a:endParaRPr lang="en-IN" altLang="en-US" sz="3110" b="1" u="sng"/>
          </a:p>
        </p:txBody>
      </p:sp>
      <p:sp>
        <p:nvSpPr>
          <p:cNvPr id="3" name="Content Placeholder 2"/>
          <p:cNvSpPr>
            <a:spLocks noGrp="1"/>
          </p:cNvSpPr>
          <p:nvPr>
            <p:ph sz="half" idx="1"/>
          </p:nvPr>
        </p:nvSpPr>
        <p:spPr>
          <a:xfrm>
            <a:off x="838200" y="1056640"/>
            <a:ext cx="10515600" cy="5120640"/>
          </a:xfrm>
        </p:spPr>
        <p:txBody>
          <a:bodyPr>
            <a:normAutofit/>
          </a:bodyPr>
          <a:p>
            <a:r>
              <a:rPr lang="en-US" sz="2400"/>
              <a:t>With workflows you can rewrite how a particular process/workflow is approved in ERPNext.</a:t>
            </a:r>
            <a:endParaRPr lang="en-US" sz="2400"/>
          </a:p>
          <a:p>
            <a:r>
              <a:rPr lang="en-US" sz="2400"/>
              <a:t>You can set multiple levels of approval for an ERPNext Workflow. To allow multiple people to submit multiple requests, for approvals by multiple users, ERPNext requires you to fill the Workflow conditions. ERPNext tracks the multiple permissions before submission.</a:t>
            </a:r>
            <a:endParaRPr lang="en-US" sz="2400"/>
          </a:p>
          <a:p>
            <a:r>
              <a:rPr lang="en-US" sz="2400"/>
              <a:t>Consider a scenario, where multiple levels of approval are required for a quotation. A sales person (user with 'Sales User' role) will create a quotation. Then it is either approved or rejected by a sales lead (user with 'Sales Manager' role). If approved by sales lead, it is further approved or rejected by regional manager (user with 'Regional Manager' role).</a:t>
            </a:r>
            <a:endParaRPr lang="en-US" sz="2400"/>
          </a:p>
          <a:p>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9390"/>
            <a:ext cx="10515600" cy="6379210"/>
          </a:xfrm>
        </p:spPr>
        <p:txBody>
          <a:bodyPr>
            <a:normAutofit/>
          </a:bodyPr>
          <a:p>
            <a:pPr marL="0" indent="0"/>
            <a:r>
              <a:rPr lang="en-US" sz="2400" b="1" u="sng"/>
              <a:t>Things to note when creating a Workflow</a:t>
            </a:r>
            <a:r>
              <a:rPr lang="en-US" sz="2220" b="1"/>
              <a:t> </a:t>
            </a:r>
            <a:br>
              <a:rPr lang="en-US" sz="2220" b="1"/>
            </a:br>
            <a:br>
              <a:rPr lang="en-US" sz="2220"/>
            </a:br>
            <a:r>
              <a:rPr lang="en-US" sz="2220"/>
              <a:t>Creating a Workflow in ERPNext essentially overrides the regular Save and Submit workflow. Thus the document will function based on your Workflow and not based on the pre-set code workflow. Hence there might be no Submit button/option if you have not specified it in the Workflow you create.</a:t>
            </a:r>
            <a:br>
              <a:rPr lang="en-US" sz="2220"/>
            </a:br>
            <a:br>
              <a:rPr lang="en-US" sz="2220"/>
            </a:br>
            <a:r>
              <a:rPr lang="en-US" sz="2220"/>
              <a:t>If you don't apply a Workflow to a document, and that document is submittable, then it has the default workflow with states: Draft - Submitted - Cancelled. If you are applying a Workflow to a submittable document, then those default states should be handled by the user.</a:t>
            </a:r>
            <a:br>
              <a:rPr lang="en-US" sz="2220"/>
            </a:br>
            <a:br>
              <a:rPr lang="en-US" sz="2220"/>
            </a:br>
            <a:r>
              <a:rPr lang="en-US" sz="2220"/>
              <a:t>A document cannot be canceled unless it is submitted.</a:t>
            </a:r>
            <a:br>
              <a:rPr lang="en-US" sz="2220"/>
            </a:br>
            <a:br>
              <a:rPr lang="en-US" sz="2220"/>
            </a:br>
            <a:r>
              <a:rPr lang="en-US" sz="2220"/>
              <a:t>If you wish to give the option to cancel, you will have to write a workflow transition step that says from submitted you can cancel.</a:t>
            </a:r>
            <a:br>
              <a:rPr lang="en-US" sz="2220"/>
            </a:br>
            <a:br>
              <a:rPr lang="en-US" sz="2220"/>
            </a:br>
            <a:r>
              <a:rPr lang="en-US" sz="2220"/>
              <a:t>If fields under Update Field column are not updated, a new custom field will be created with the name you set in the 'Workflow State Field' field.</a:t>
            </a:r>
            <a:br>
              <a:rPr lang="en-US" sz="2220"/>
            </a:br>
            <a:endParaRPr lang="en-US" sz="222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8910"/>
            <a:ext cx="10515600" cy="541655"/>
          </a:xfrm>
        </p:spPr>
        <p:txBody>
          <a:bodyPr>
            <a:normAutofit fontScale="90000"/>
          </a:bodyPr>
          <a:p>
            <a:r>
              <a:rPr lang="en-US" sz="3110" b="1" u="sng"/>
              <a:t>Workflow Actions</a:t>
            </a:r>
            <a:endParaRPr lang="en-US" sz="3110" b="1" u="sng"/>
          </a:p>
        </p:txBody>
      </p:sp>
      <p:sp>
        <p:nvSpPr>
          <p:cNvPr id="3" name="Content Placeholder 2"/>
          <p:cNvSpPr>
            <a:spLocks noGrp="1"/>
          </p:cNvSpPr>
          <p:nvPr>
            <p:ph sz="half" idx="1"/>
          </p:nvPr>
        </p:nvSpPr>
        <p:spPr>
          <a:xfrm>
            <a:off x="309880" y="710565"/>
            <a:ext cx="11436985" cy="5949315"/>
          </a:xfrm>
        </p:spPr>
        <p:txBody>
          <a:bodyPr>
            <a:noAutofit/>
          </a:bodyPr>
          <a:p>
            <a:pPr marL="0" indent="0">
              <a:buNone/>
            </a:pPr>
            <a:r>
              <a:rPr lang="en-US" sz="1800" b="1"/>
              <a:t>Workflow Actions is a single place to manage all the pending actions you can take on Workflows.</a:t>
            </a:r>
            <a:endParaRPr lang="en-US" sz="1800" b="1"/>
          </a:p>
          <a:p>
            <a:r>
              <a:rPr lang="en-US" sz="1800"/>
              <a:t>Workflow Actions will send email notifications only if the 'Send Email Alert' checkbox is ticked in the Workflow that you've created.</a:t>
            </a:r>
            <a:endParaRPr lang="en-US" sz="1800"/>
          </a:p>
          <a:p>
            <a:pPr marL="0" indent="0">
              <a:buNone/>
            </a:pPr>
            <a:r>
              <a:rPr lang="en-US" sz="1800" b="1" u="sng"/>
              <a:t>Workflow State</a:t>
            </a:r>
            <a:endParaRPr lang="en-US" sz="1800" b="1" u="sng"/>
          </a:p>
          <a:p>
            <a:r>
              <a:rPr lang="en-US" sz="1800" b="1"/>
              <a:t>A Workflow State is a state in the workflow you create.</a:t>
            </a:r>
            <a:endParaRPr lang="en-US" sz="1800" b="1"/>
          </a:p>
          <a:p>
            <a:r>
              <a:rPr lang="en-US" sz="1800" b="1"/>
              <a:t>The Workflow States can have different colors according to the state.</a:t>
            </a:r>
            <a:endParaRPr lang="en-US" sz="1800" b="1"/>
          </a:p>
          <a:p>
            <a:r>
              <a:rPr lang="en-US" sz="1800" b="1"/>
              <a:t>Success - Green</a:t>
            </a:r>
            <a:endParaRPr lang="en-US" sz="1800" b="1"/>
          </a:p>
          <a:p>
            <a:r>
              <a:rPr lang="en-US" sz="1800"/>
              <a:t>Danger - Red</a:t>
            </a:r>
            <a:endParaRPr lang="en-US" sz="1800"/>
          </a:p>
          <a:p>
            <a:r>
              <a:rPr lang="en-US" sz="1800"/>
              <a:t>Inverse - Black</a:t>
            </a:r>
            <a:endParaRPr lang="en-US" sz="1800"/>
          </a:p>
          <a:p>
            <a:r>
              <a:rPr lang="en-US" sz="1800"/>
              <a:t>Primary - Dark Blue</a:t>
            </a:r>
            <a:endParaRPr lang="en-US" sz="1800"/>
          </a:p>
          <a:p>
            <a:r>
              <a:rPr lang="en-US" sz="1800"/>
              <a:t>Info - Light Blue</a:t>
            </a:r>
            <a:endParaRPr lang="en-US" sz="1800"/>
          </a:p>
          <a:p>
            <a:r>
              <a:rPr lang="en-US" sz="1800"/>
              <a:t>Warning - Orange</a:t>
            </a:r>
            <a:endParaRPr lang="en-US" sz="1800"/>
          </a:p>
          <a:p>
            <a:pPr marL="0" indent="0">
              <a:buNone/>
            </a:pPr>
            <a:r>
              <a:rPr lang="en-US" sz="1800" b="1"/>
              <a:t>Document statuses:</a:t>
            </a:r>
            <a:endParaRPr lang="en-US" sz="1800" b="1"/>
          </a:p>
          <a:p>
            <a:r>
              <a:rPr lang="en-US" sz="1800"/>
              <a:t>Saved = 0</a:t>
            </a:r>
            <a:endParaRPr lang="en-US" sz="1800"/>
          </a:p>
          <a:p>
            <a:r>
              <a:rPr lang="en-US" sz="1800"/>
              <a:t>Submitted = 1</a:t>
            </a:r>
            <a:endParaRPr lang="en-US" sz="1800"/>
          </a:p>
          <a:p>
            <a:r>
              <a:rPr lang="en-US" sz="1800"/>
              <a:t>Canceled = 2</a:t>
            </a:r>
            <a:endParaRPr lang="en-US" sz="1800"/>
          </a:p>
          <a:p>
            <a:pPr marL="0" indent="0">
              <a:buNone/>
            </a:pPr>
            <a:endParaRPr 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组合 11"/>
          <p:cNvGrpSpPr/>
          <p:nvPr/>
        </p:nvGrpSpPr>
        <p:grpSpPr>
          <a:xfrm>
            <a:off x="3330575" y="714375"/>
            <a:ext cx="6024562" cy="5581650"/>
            <a:chOff x="1870075" y="676275"/>
            <a:chExt cx="6024548" cy="5581649"/>
          </a:xfrm>
        </p:grpSpPr>
        <p:grpSp>
          <p:nvGrpSpPr>
            <p:cNvPr id="5" name="组合 4"/>
            <p:cNvGrpSpPr/>
            <p:nvPr/>
          </p:nvGrpSpPr>
          <p:grpSpPr>
            <a:xfrm>
              <a:off x="1870075" y="676275"/>
              <a:ext cx="5581649" cy="5581649"/>
              <a:chOff x="3194051" y="690563"/>
              <a:chExt cx="5118100" cy="5118100"/>
            </a:xfrm>
            <a:solidFill>
              <a:schemeClr val="bg1">
                <a:alpha val="48000"/>
              </a:schemeClr>
            </a:solidFill>
          </p:grpSpPr>
          <p:sp>
            <p:nvSpPr>
              <p:cNvPr id="6" name="Freeform 94"/>
              <p:cNvSpPr>
                <a:spLocks noEditPoints="1"/>
              </p:cNvSpPr>
              <p:nvPr/>
            </p:nvSpPr>
            <p:spPr bwMode="auto">
              <a:xfrm>
                <a:off x="3194051" y="690563"/>
                <a:ext cx="5118100" cy="5118100"/>
              </a:xfrm>
              <a:custGeom>
                <a:avLst/>
                <a:gdLst>
                  <a:gd name="T0" fmla="*/ 500 w 522"/>
                  <a:gd name="T1" fmla="*/ 220 h 522"/>
                  <a:gd name="T2" fmla="*/ 459 w 522"/>
                  <a:gd name="T3" fmla="*/ 121 h 522"/>
                  <a:gd name="T4" fmla="*/ 401 w 522"/>
                  <a:gd name="T5" fmla="*/ 63 h 522"/>
                  <a:gd name="T6" fmla="*/ 302 w 522"/>
                  <a:gd name="T7" fmla="*/ 22 h 522"/>
                  <a:gd name="T8" fmla="*/ 220 w 522"/>
                  <a:gd name="T9" fmla="*/ 22 h 522"/>
                  <a:gd name="T10" fmla="*/ 121 w 522"/>
                  <a:gd name="T11" fmla="*/ 63 h 522"/>
                  <a:gd name="T12" fmla="*/ 63 w 522"/>
                  <a:gd name="T13" fmla="*/ 121 h 522"/>
                  <a:gd name="T14" fmla="*/ 22 w 522"/>
                  <a:gd name="T15" fmla="*/ 220 h 522"/>
                  <a:gd name="T16" fmla="*/ 22 w 522"/>
                  <a:gd name="T17" fmla="*/ 302 h 522"/>
                  <a:gd name="T18" fmla="*/ 63 w 522"/>
                  <a:gd name="T19" fmla="*/ 401 h 522"/>
                  <a:gd name="T20" fmla="*/ 121 w 522"/>
                  <a:gd name="T21" fmla="*/ 459 h 522"/>
                  <a:gd name="T22" fmla="*/ 220 w 522"/>
                  <a:gd name="T23" fmla="*/ 500 h 522"/>
                  <a:gd name="T24" fmla="*/ 302 w 522"/>
                  <a:gd name="T25" fmla="*/ 500 h 522"/>
                  <a:gd name="T26" fmla="*/ 401 w 522"/>
                  <a:gd name="T27" fmla="*/ 459 h 522"/>
                  <a:gd name="T28" fmla="*/ 459 w 522"/>
                  <a:gd name="T29" fmla="*/ 401 h 522"/>
                  <a:gd name="T30" fmla="*/ 500 w 522"/>
                  <a:gd name="T31" fmla="*/ 302 h 522"/>
                  <a:gd name="T32" fmla="*/ 500 w 522"/>
                  <a:gd name="T33" fmla="*/ 220 h 522"/>
                  <a:gd name="T34" fmla="*/ 261 w 522"/>
                  <a:gd name="T35" fmla="*/ 470 h 522"/>
                  <a:gd name="T36" fmla="*/ 52 w 522"/>
                  <a:gd name="T37" fmla="*/ 261 h 522"/>
                  <a:gd name="T38" fmla="*/ 261 w 522"/>
                  <a:gd name="T39" fmla="*/ 52 h 522"/>
                  <a:gd name="T40" fmla="*/ 470 w 522"/>
                  <a:gd name="T41" fmla="*/ 261 h 522"/>
                  <a:gd name="T42" fmla="*/ 261 w 522"/>
                  <a:gd name="T43" fmla="*/ 47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2" h="522">
                    <a:moveTo>
                      <a:pt x="500" y="220"/>
                    </a:moveTo>
                    <a:cubicBezTo>
                      <a:pt x="477" y="197"/>
                      <a:pt x="459" y="153"/>
                      <a:pt x="459" y="121"/>
                    </a:cubicBezTo>
                    <a:cubicBezTo>
                      <a:pt x="459" y="89"/>
                      <a:pt x="433" y="63"/>
                      <a:pt x="401" y="63"/>
                    </a:cubicBezTo>
                    <a:cubicBezTo>
                      <a:pt x="369" y="63"/>
                      <a:pt x="325" y="45"/>
                      <a:pt x="302" y="22"/>
                    </a:cubicBezTo>
                    <a:cubicBezTo>
                      <a:pt x="279" y="0"/>
                      <a:pt x="243" y="0"/>
                      <a:pt x="220" y="22"/>
                    </a:cubicBezTo>
                    <a:cubicBezTo>
                      <a:pt x="198" y="45"/>
                      <a:pt x="153" y="63"/>
                      <a:pt x="121" y="63"/>
                    </a:cubicBezTo>
                    <a:cubicBezTo>
                      <a:pt x="89" y="63"/>
                      <a:pt x="63" y="89"/>
                      <a:pt x="63" y="121"/>
                    </a:cubicBezTo>
                    <a:cubicBezTo>
                      <a:pt x="63" y="153"/>
                      <a:pt x="45" y="197"/>
                      <a:pt x="22" y="220"/>
                    </a:cubicBezTo>
                    <a:cubicBezTo>
                      <a:pt x="0" y="242"/>
                      <a:pt x="0" y="279"/>
                      <a:pt x="22" y="302"/>
                    </a:cubicBezTo>
                    <a:cubicBezTo>
                      <a:pt x="45" y="324"/>
                      <a:pt x="63" y="369"/>
                      <a:pt x="63" y="401"/>
                    </a:cubicBezTo>
                    <a:cubicBezTo>
                      <a:pt x="63" y="432"/>
                      <a:pt x="89" y="459"/>
                      <a:pt x="121" y="459"/>
                    </a:cubicBezTo>
                    <a:cubicBezTo>
                      <a:pt x="153" y="459"/>
                      <a:pt x="198" y="477"/>
                      <a:pt x="220" y="500"/>
                    </a:cubicBezTo>
                    <a:cubicBezTo>
                      <a:pt x="243" y="522"/>
                      <a:pt x="279" y="522"/>
                      <a:pt x="302" y="500"/>
                    </a:cubicBezTo>
                    <a:cubicBezTo>
                      <a:pt x="325" y="477"/>
                      <a:pt x="369" y="459"/>
                      <a:pt x="401" y="459"/>
                    </a:cubicBezTo>
                    <a:cubicBezTo>
                      <a:pt x="433" y="459"/>
                      <a:pt x="459" y="432"/>
                      <a:pt x="459" y="401"/>
                    </a:cubicBezTo>
                    <a:cubicBezTo>
                      <a:pt x="459" y="369"/>
                      <a:pt x="477" y="324"/>
                      <a:pt x="500" y="302"/>
                    </a:cubicBezTo>
                    <a:cubicBezTo>
                      <a:pt x="522" y="279"/>
                      <a:pt x="522" y="242"/>
                      <a:pt x="500" y="220"/>
                    </a:cubicBezTo>
                    <a:close/>
                    <a:moveTo>
                      <a:pt x="261" y="470"/>
                    </a:moveTo>
                    <a:cubicBezTo>
                      <a:pt x="145" y="470"/>
                      <a:pt x="52" y="376"/>
                      <a:pt x="52" y="261"/>
                    </a:cubicBezTo>
                    <a:cubicBezTo>
                      <a:pt x="52" y="145"/>
                      <a:pt x="145" y="52"/>
                      <a:pt x="261" y="52"/>
                    </a:cubicBezTo>
                    <a:cubicBezTo>
                      <a:pt x="377" y="52"/>
                      <a:pt x="470" y="145"/>
                      <a:pt x="470" y="261"/>
                    </a:cubicBezTo>
                    <a:cubicBezTo>
                      <a:pt x="470" y="376"/>
                      <a:pt x="377" y="470"/>
                      <a:pt x="261" y="470"/>
                    </a:cubicBezTo>
                    <a:close/>
                  </a:path>
                </a:pathLst>
              </a:custGeom>
              <a:grpFill/>
              <a:ln>
                <a:noFill/>
              </a:ln>
            </p:spPr>
            <p:txBody>
              <a:bodyPr vert="horz" wrap="square" lIns="91440" tIns="45720" rIns="91440" bIns="45720" numCol="1" anchor="t" anchorCtr="0" compatLnSpc="1"/>
              <a:lstStyle/>
              <a:p>
                <a:pPr fontAlgn="auto">
                  <a:spcBef>
                    <a:spcPts val="0"/>
                  </a:spcBef>
                  <a:spcAft>
                    <a:spcPts val="0"/>
                  </a:spcAft>
                  <a:defRPr/>
                </a:pPr>
                <a:endParaRPr lang="zh-CN" altLang="en-US">
                  <a:latin typeface="+mn-lt"/>
                  <a:ea typeface="+mn-ea"/>
                </a:endParaRPr>
              </a:p>
            </p:txBody>
          </p:sp>
          <p:sp>
            <p:nvSpPr>
              <p:cNvPr id="7" name="椭圆 6"/>
              <p:cNvSpPr/>
              <p:nvPr/>
            </p:nvSpPr>
            <p:spPr>
              <a:xfrm>
                <a:off x="3783013" y="1287463"/>
                <a:ext cx="3932237" cy="3932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sp>
          <p:nvSpPr>
            <p:cNvPr id="37894" name="文本框 10"/>
            <p:cNvSpPr txBox="1"/>
            <p:nvPr/>
          </p:nvSpPr>
          <p:spPr>
            <a:xfrm>
              <a:off x="2512999" y="2837742"/>
              <a:ext cx="5381624" cy="1106805"/>
            </a:xfrm>
            <a:prstGeom prst="rect">
              <a:avLst/>
            </a:prstGeom>
            <a:noFill/>
            <a:ln w="9525">
              <a:noFill/>
            </a:ln>
          </p:spPr>
          <p:txBody>
            <a:bodyPr wrap="square" anchor="t">
              <a:spAutoFit/>
            </a:bodyPr>
            <a:lstStyle/>
            <a:p>
              <a:r>
                <a:rPr lang="en-US" altLang="zh-CN" sz="6600" dirty="0">
                  <a:solidFill>
                    <a:srgbClr val="0D0D0D"/>
                  </a:solidFill>
                </a:rPr>
                <a:t>THANK YOU</a:t>
              </a:r>
              <a:endParaRPr lang="en-US" altLang="zh-CN" sz="6600" dirty="0">
                <a:solidFill>
                  <a:srgbClr val="0D0D0D"/>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组合 20"/>
          <p:cNvGrpSpPr/>
          <p:nvPr/>
        </p:nvGrpSpPr>
        <p:grpSpPr>
          <a:xfrm>
            <a:off x="3298825" y="258764"/>
            <a:ext cx="5461000" cy="1450975"/>
            <a:chOff x="1054097" y="2451100"/>
            <a:chExt cx="7199208" cy="1912914"/>
          </a:xfrm>
        </p:grpSpPr>
        <p:sp>
          <p:nvSpPr>
            <p:cNvPr id="10" name="圆角矩形 9"/>
            <p:cNvSpPr/>
            <p:nvPr/>
          </p:nvSpPr>
          <p:spPr>
            <a:xfrm>
              <a:off x="2349500" y="2451100"/>
              <a:ext cx="4483100" cy="1524000"/>
            </a:xfrm>
            <a:prstGeom prst="roundRect">
              <a:avLst>
                <a:gd name="adj" fmla="val 10834"/>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sp>
          <p:nvSpPr>
            <p:cNvPr id="17" name="任意多边形 16"/>
            <p:cNvSpPr/>
            <p:nvPr/>
          </p:nvSpPr>
          <p:spPr>
            <a:xfrm>
              <a:off x="1054097" y="3332186"/>
              <a:ext cx="1876210" cy="1031828"/>
            </a:xfrm>
            <a:custGeom>
              <a:avLst/>
              <a:gdLst>
                <a:gd name="connsiteX0" fmla="*/ 0 w 1876210"/>
                <a:gd name="connsiteY0" fmla="*/ 0 h 1031828"/>
                <a:gd name="connsiteX1" fmla="*/ 1066803 w 1876210"/>
                <a:gd name="connsiteY1" fmla="*/ 0 h 1031828"/>
                <a:gd name="connsiteX2" fmla="*/ 1066803 w 1876210"/>
                <a:gd name="connsiteY2" fmla="*/ 596890 h 1031828"/>
                <a:gd name="connsiteX3" fmla="*/ 1231913 w 1876210"/>
                <a:gd name="connsiteY3" fmla="*/ 762000 h 1031828"/>
                <a:gd name="connsiteX4" fmla="*/ 1876210 w 1876210"/>
                <a:gd name="connsiteY4" fmla="*/ 762000 h 1031828"/>
                <a:gd name="connsiteX5" fmla="*/ 1876210 w 1876210"/>
                <a:gd name="connsiteY5" fmla="*/ 1031828 h 1031828"/>
                <a:gd name="connsiteX6" fmla="*/ 0 w 1876210"/>
                <a:gd name="connsiteY6" fmla="*/ 1031828 h 1031828"/>
                <a:gd name="connsiteX7" fmla="*/ 484863 w 1876210"/>
                <a:gd name="connsiteY7" fmla="*/ 518989 h 1031828"/>
                <a:gd name="connsiteX8" fmla="*/ 0 w 1876210"/>
                <a:gd name="connsiteY8" fmla="*/ 0 h 103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210" h="1031828">
                  <a:moveTo>
                    <a:pt x="0" y="0"/>
                  </a:moveTo>
                  <a:lnTo>
                    <a:pt x="1066803" y="0"/>
                  </a:lnTo>
                  <a:lnTo>
                    <a:pt x="1066803" y="596890"/>
                  </a:lnTo>
                  <a:cubicBezTo>
                    <a:pt x="1066803" y="688078"/>
                    <a:pt x="1140725" y="762000"/>
                    <a:pt x="1231913" y="762000"/>
                  </a:cubicBezTo>
                  <a:lnTo>
                    <a:pt x="1876210" y="762000"/>
                  </a:lnTo>
                  <a:lnTo>
                    <a:pt x="1876210" y="1031828"/>
                  </a:lnTo>
                  <a:lnTo>
                    <a:pt x="0" y="1031828"/>
                  </a:lnTo>
                  <a:lnTo>
                    <a:pt x="484863" y="518989"/>
                  </a:lnTo>
                  <a:lnTo>
                    <a:pt x="0"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sp>
          <p:nvSpPr>
            <p:cNvPr id="16" name="任意多边形 15"/>
            <p:cNvSpPr/>
            <p:nvPr/>
          </p:nvSpPr>
          <p:spPr>
            <a:xfrm>
              <a:off x="6377095" y="3332186"/>
              <a:ext cx="1876210" cy="1031828"/>
            </a:xfrm>
            <a:custGeom>
              <a:avLst/>
              <a:gdLst>
                <a:gd name="connsiteX0" fmla="*/ 709505 w 1876210"/>
                <a:gd name="connsiteY0" fmla="*/ 0 h 1031828"/>
                <a:gd name="connsiteX1" fmla="*/ 1876210 w 1876210"/>
                <a:gd name="connsiteY1" fmla="*/ 0 h 1031828"/>
                <a:gd name="connsiteX2" fmla="*/ 1391347 w 1876210"/>
                <a:gd name="connsiteY2" fmla="*/ 512839 h 1031828"/>
                <a:gd name="connsiteX3" fmla="*/ 1876210 w 1876210"/>
                <a:gd name="connsiteY3" fmla="*/ 1031828 h 1031828"/>
                <a:gd name="connsiteX4" fmla="*/ 0 w 1876210"/>
                <a:gd name="connsiteY4" fmla="*/ 1031828 h 1031828"/>
                <a:gd name="connsiteX5" fmla="*/ 0 w 1876210"/>
                <a:gd name="connsiteY5" fmla="*/ 762000 h 1031828"/>
                <a:gd name="connsiteX6" fmla="*/ 544395 w 1876210"/>
                <a:gd name="connsiteY6" fmla="*/ 762000 h 1031828"/>
                <a:gd name="connsiteX7" fmla="*/ 709505 w 1876210"/>
                <a:gd name="connsiteY7" fmla="*/ 596890 h 1031828"/>
                <a:gd name="connsiteX8" fmla="*/ 709505 w 1876210"/>
                <a:gd name="connsiteY8" fmla="*/ 0 h 103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210" h="1031828">
                  <a:moveTo>
                    <a:pt x="709505" y="0"/>
                  </a:moveTo>
                  <a:lnTo>
                    <a:pt x="1876210" y="0"/>
                  </a:lnTo>
                  <a:lnTo>
                    <a:pt x="1391347" y="512839"/>
                  </a:lnTo>
                  <a:lnTo>
                    <a:pt x="1876210" y="1031828"/>
                  </a:lnTo>
                  <a:lnTo>
                    <a:pt x="0" y="1031828"/>
                  </a:lnTo>
                  <a:lnTo>
                    <a:pt x="0" y="762000"/>
                  </a:lnTo>
                  <a:lnTo>
                    <a:pt x="544395" y="762000"/>
                  </a:lnTo>
                  <a:cubicBezTo>
                    <a:pt x="635583" y="762000"/>
                    <a:pt x="709505" y="688078"/>
                    <a:pt x="709505" y="596890"/>
                  </a:cubicBezTo>
                  <a:lnTo>
                    <a:pt x="709505" y="0"/>
                  </a:lnTo>
                  <a:close/>
                </a:path>
              </a:pathLst>
            </a:cu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p>
          </p:txBody>
        </p:sp>
      </p:grpSp>
      <p:cxnSp>
        <p:nvCxnSpPr>
          <p:cNvPr id="23" name="直接连接符 22"/>
          <p:cNvCxnSpPr/>
          <p:nvPr/>
        </p:nvCxnSpPr>
        <p:spPr>
          <a:xfrm>
            <a:off x="1659890" y="1964055"/>
            <a:ext cx="18415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759825" y="1964055"/>
            <a:ext cx="18415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180" name="文本框 30"/>
          <p:cNvSpPr txBox="1"/>
          <p:nvPr/>
        </p:nvSpPr>
        <p:spPr>
          <a:xfrm>
            <a:off x="4280854" y="514351"/>
            <a:ext cx="904875" cy="644525"/>
          </a:xfrm>
          <a:prstGeom prst="rect">
            <a:avLst/>
          </a:prstGeom>
          <a:noFill/>
          <a:ln w="9525">
            <a:noFill/>
          </a:ln>
        </p:spPr>
        <p:txBody>
          <a:bodyPr anchor="t">
            <a:spAutoFit/>
          </a:bodyPr>
          <a:lstStyle/>
          <a:p>
            <a:r>
              <a:rPr lang="en-US" altLang="zh-CN" sz="3600" b="1" dirty="0">
                <a:solidFill>
                  <a:srgbClr val="0D0D0D"/>
                </a:solidFill>
              </a:rPr>
              <a:t>01</a:t>
            </a:r>
            <a:endParaRPr lang="en-US" altLang="zh-CN" sz="3600" b="1" dirty="0">
              <a:solidFill>
                <a:srgbClr val="0D0D0D"/>
              </a:solidFill>
            </a:endParaRPr>
          </a:p>
        </p:txBody>
      </p:sp>
      <p:sp>
        <p:nvSpPr>
          <p:cNvPr id="7181" name="文本框 31"/>
          <p:cNvSpPr txBox="1"/>
          <p:nvPr/>
        </p:nvSpPr>
        <p:spPr>
          <a:xfrm>
            <a:off x="5009515" y="606426"/>
            <a:ext cx="2503488" cy="460375"/>
          </a:xfrm>
          <a:prstGeom prst="rect">
            <a:avLst/>
          </a:prstGeom>
          <a:noFill/>
          <a:ln w="9525">
            <a:noFill/>
          </a:ln>
        </p:spPr>
        <p:txBody>
          <a:bodyPr wrap="square" anchor="t">
            <a:spAutoFit/>
          </a:bodyPr>
          <a:lstStyle/>
          <a:p>
            <a:r>
              <a:rPr lang="zh-CN" altLang="en-US" sz="2400" b="1" dirty="0">
                <a:solidFill>
                  <a:srgbClr val="0D0D0D"/>
                </a:solidFill>
                <a:ea typeface="Calibri" panose="020F0502020204030204" pitchFamily="34" charset="0"/>
                <a:cs typeface="Calibri" panose="020F0502020204030204" pitchFamily="34" charset="0"/>
              </a:rPr>
              <a:t>Adding Users</a:t>
            </a:r>
            <a:endParaRPr lang="zh-CN" altLang="en-US" sz="2400" b="1" dirty="0">
              <a:solidFill>
                <a:srgbClr val="0D0D0D"/>
              </a:solidFill>
              <a:ea typeface="Calibri" panose="020F0502020204030204" pitchFamily="34" charset="0"/>
              <a:cs typeface="Calibri" panose="020F0502020204030204" pitchFamily="34" charset="0"/>
            </a:endParaRPr>
          </a:p>
        </p:txBody>
      </p:sp>
      <p:sp>
        <p:nvSpPr>
          <p:cNvPr id="3" name="Text Box 2"/>
          <p:cNvSpPr txBox="1"/>
          <p:nvPr/>
        </p:nvSpPr>
        <p:spPr>
          <a:xfrm>
            <a:off x="297180" y="2083435"/>
            <a:ext cx="11369040" cy="6831965"/>
          </a:xfrm>
          <a:prstGeom prst="rect">
            <a:avLst/>
          </a:prstGeom>
          <a:noFill/>
        </p:spPr>
        <p:txBody>
          <a:bodyPr wrap="square" rtlCol="0">
            <a:spAutoFit/>
          </a:bodyPr>
          <a:p>
            <a:pPr marL="342900" indent="-342900">
              <a:buFont typeface="Arial" panose="020B0604020202020204" pitchFamily="34" charset="0"/>
              <a:buChar char="•"/>
            </a:pPr>
            <a:r>
              <a:rPr lang="en-US" sz="2000" b="1"/>
              <a:t>There are two main types of users</a:t>
            </a:r>
            <a:r>
              <a:rPr lang="en-US" sz="2000"/>
              <a:t>:</a:t>
            </a:r>
            <a:endParaRPr lang="en-US" sz="2000"/>
          </a:p>
          <a:p>
            <a:endParaRPr lang="en-US" sz="2000"/>
          </a:p>
          <a:p>
            <a:pPr marL="342900" indent="-342900">
              <a:buFont typeface="Wingdings" panose="05000000000000000000" charset="0"/>
              <a:buChar char="Ø"/>
            </a:pPr>
            <a:r>
              <a:rPr lang="en-US" sz="2000" b="1"/>
              <a:t>Website users:</a:t>
            </a:r>
            <a:r>
              <a:rPr lang="en-US" sz="2000"/>
              <a:t> Customers, Suppliers, Students, etc., who have access only to the portal and not to any modules. </a:t>
            </a:r>
            <a:endParaRPr lang="en-US" sz="2000"/>
          </a:p>
          <a:p>
            <a:endParaRPr lang="en-US" sz="2000"/>
          </a:p>
          <a:p>
            <a:pPr marL="342900" indent="-342900">
              <a:buFont typeface="Wingdings" panose="05000000000000000000" charset="0"/>
              <a:buChar char="Ø"/>
            </a:pPr>
            <a:r>
              <a:rPr lang="en-US" sz="2000" b="1"/>
              <a:t>System Users:</a:t>
            </a:r>
            <a:r>
              <a:rPr lang="en-US" sz="2000"/>
              <a:t> People using ERPNext in the Company with access to modules, company data, etc.</a:t>
            </a:r>
            <a:endParaRPr lang="en-US" sz="2000"/>
          </a:p>
          <a:p>
            <a:endParaRPr lang="en-US" sz="2000"/>
          </a:p>
          <a:p>
            <a:pPr marL="285750" indent="-285750">
              <a:buFont typeface="Arial" panose="020B0604020202020204" pitchFamily="34" charset="0"/>
              <a:buChar char="•"/>
            </a:pPr>
            <a:r>
              <a:rPr lang="en-US" sz="2000"/>
              <a:t>Users can be added by the System Manager. To add users go to: &gt;</a:t>
            </a:r>
            <a:r>
              <a:rPr lang="en-US" sz="2000" b="1"/>
              <a:t> Home &gt; Users and Permissions &gt; User</a:t>
            </a:r>
            <a:endParaRPr lang="en-US" sz="2000"/>
          </a:p>
          <a:p>
            <a:endParaRPr lang="en-US" sz="2000"/>
          </a:p>
          <a:p>
            <a:pPr marL="285750" indent="-285750">
              <a:buFont typeface="Arial" panose="020B0604020202020204" pitchFamily="34" charset="0"/>
              <a:buChar char="•"/>
            </a:pPr>
            <a:r>
              <a:rPr lang="en-US" sz="2000"/>
              <a:t>Under User, a lot of info can be entered. For the sake of usability, the information entered for web users is minimal: First Name and Email.</a:t>
            </a:r>
            <a:endParaRPr lang="en-US" sz="2000"/>
          </a:p>
          <a:p>
            <a:pPr>
              <a:buFont typeface="Arial" panose="020B0604020202020204" pitchFamily="34" charset="0"/>
            </a:pPr>
            <a:r>
              <a:rPr lang="en-IN" altLang="en-US" sz="2000"/>
              <a:t>     </a:t>
            </a:r>
            <a:r>
              <a:rPr lang="en-US" sz="2000"/>
              <a:t>An Email address is the unique key (ID) identifying the Users.</a:t>
            </a:r>
            <a:endParaRPr lang="en-US" sz="2000"/>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850" y="77470"/>
            <a:ext cx="11353165" cy="7200900"/>
          </a:xfrm>
          <a:prstGeom prst="rect">
            <a:avLst/>
          </a:prstGeom>
          <a:noFill/>
        </p:spPr>
        <p:txBody>
          <a:bodyPr wrap="square" rtlCol="0">
            <a:spAutoFit/>
          </a:bodyPr>
          <a:p>
            <a:r>
              <a:rPr lang="en-US" sz="2400" b="1" u="sng"/>
              <a:t>1. How to Create a New User</a:t>
            </a:r>
            <a:endParaRPr lang="en-US" sz="2400" b="1" u="sng"/>
          </a:p>
          <a:p>
            <a:r>
              <a:rPr lang="en-IN" altLang="en-US" sz="2000"/>
              <a:t>1) </a:t>
            </a:r>
            <a:r>
              <a:rPr lang="en-US" sz="2000"/>
              <a:t>Go to the User list, click on New.</a:t>
            </a:r>
            <a:endParaRPr lang="en-US" sz="2000"/>
          </a:p>
          <a:p>
            <a:r>
              <a:rPr lang="en-IN" altLang="en-US" sz="2000"/>
              <a:t>2) </a:t>
            </a:r>
            <a:r>
              <a:rPr lang="en-US" sz="2000"/>
              <a:t>Add an Email address and name of the user.</a:t>
            </a:r>
            <a:endParaRPr lang="en-US" sz="2000"/>
          </a:p>
          <a:p>
            <a:r>
              <a:rPr lang="en-IN" altLang="en-US" sz="2000"/>
              <a:t>3) </a:t>
            </a:r>
            <a:r>
              <a:rPr lang="en-US" sz="2000"/>
              <a:t>Save.</a:t>
            </a:r>
            <a:r>
              <a:rPr lang="en-US"/>
              <a:t> </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5" name="Content Placeholder 4"/>
          <p:cNvPicPr>
            <a:picLocks noChangeAspect="1"/>
          </p:cNvPicPr>
          <p:nvPr>
            <p:ph sz="half" idx="1"/>
          </p:nvPr>
        </p:nvPicPr>
        <p:blipFill>
          <a:blip r:embed="rId1"/>
          <a:stretch>
            <a:fillRect/>
          </a:stretch>
        </p:blipFill>
        <p:spPr>
          <a:xfrm>
            <a:off x="838200" y="1604645"/>
            <a:ext cx="5181600" cy="4521200"/>
          </a:xfrm>
          <a:prstGeom prst="rect">
            <a:avLst/>
          </a:prstGeom>
        </p:spPr>
      </p:pic>
      <p:cxnSp>
        <p:nvCxnSpPr>
          <p:cNvPr id="7" name="Straight Arrow Connector 6"/>
          <p:cNvCxnSpPr/>
          <p:nvPr/>
        </p:nvCxnSpPr>
        <p:spPr>
          <a:xfrm flipH="1">
            <a:off x="9580880" y="2489200"/>
            <a:ext cx="7397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Content Placeholder 7"/>
          <p:cNvPicPr>
            <a:picLocks noChangeAspect="1"/>
          </p:cNvPicPr>
          <p:nvPr>
            <p:ph sz="half" idx="2"/>
          </p:nvPr>
        </p:nvPicPr>
        <p:blipFill>
          <a:blip r:embed="rId2"/>
          <a:stretch>
            <a:fillRect/>
          </a:stretch>
        </p:blipFill>
        <p:spPr>
          <a:xfrm>
            <a:off x="6172200" y="1604645"/>
            <a:ext cx="5181600" cy="4521200"/>
          </a:xfrm>
          <a:prstGeom prst="rect">
            <a:avLst/>
          </a:prstGeom>
        </p:spPr>
      </p:pic>
      <p:cxnSp>
        <p:nvCxnSpPr>
          <p:cNvPr id="10" name="Straight Arrow Connector 9"/>
          <p:cNvCxnSpPr/>
          <p:nvPr/>
        </p:nvCxnSpPr>
        <p:spPr>
          <a:xfrm>
            <a:off x="5642610" y="1342390"/>
            <a:ext cx="0" cy="664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01625"/>
            <a:ext cx="10808970" cy="5875655"/>
          </a:xfrm>
        </p:spPr>
        <p:txBody>
          <a:bodyPr>
            <a:normAutofit fontScale="25000"/>
          </a:bodyPr>
          <a:p>
            <a:pPr marL="0" indent="0">
              <a:buNone/>
            </a:pPr>
            <a:r>
              <a:rPr lang="en-IN" altLang="en-US" sz="11200" b="1" u="sng"/>
              <a:t>1.1 </a:t>
            </a:r>
            <a:r>
              <a:rPr lang="en-US" sz="11200" b="1" u="sng"/>
              <a:t>More Information</a:t>
            </a:r>
            <a:r>
              <a:rPr lang="en-US" sz="9600"/>
              <a:t> </a:t>
            </a:r>
            <a:endParaRPr lang="en-US" sz="9600"/>
          </a:p>
          <a:p>
            <a:r>
              <a:rPr lang="en-US" sz="9600"/>
              <a:t>More information about the employee can be set from this section:</a:t>
            </a:r>
            <a:endParaRPr lang="en-US" sz="9600"/>
          </a:p>
          <a:p>
            <a:r>
              <a:rPr lang="en-US" sz="9600"/>
              <a:t>Gender</a:t>
            </a:r>
            <a:endParaRPr lang="en-US" sz="9600"/>
          </a:p>
          <a:p>
            <a:r>
              <a:rPr lang="en-US" sz="9600"/>
              <a:t>Phone</a:t>
            </a:r>
            <a:endParaRPr lang="en-US" sz="9600"/>
          </a:p>
          <a:p>
            <a:r>
              <a:rPr lang="en-US" sz="9600"/>
              <a:t>Mobile No</a:t>
            </a:r>
            <a:endParaRPr lang="en-US" sz="9600"/>
          </a:p>
          <a:p>
            <a:r>
              <a:rPr lang="en-US" sz="9600"/>
              <a:t>Birth Date</a:t>
            </a:r>
            <a:endParaRPr lang="en-US" sz="9600"/>
          </a:p>
          <a:p>
            <a:r>
              <a:rPr lang="en-US" sz="9600"/>
              <a:t>Location</a:t>
            </a:r>
            <a:endParaRPr lang="en-US" sz="9600"/>
          </a:p>
          <a:p>
            <a:r>
              <a:rPr lang="en-US" sz="9600"/>
              <a:t>Interests</a:t>
            </a:r>
            <a:endParaRPr lang="en-US" sz="9600"/>
          </a:p>
          <a:p>
            <a:r>
              <a:rPr lang="en-US" sz="9600"/>
              <a:t>Bio</a:t>
            </a:r>
            <a:endParaRPr lang="en-US" sz="9600"/>
          </a:p>
          <a:p>
            <a:r>
              <a:rPr lang="en-US" sz="9600"/>
              <a:t>Ticking on 'Mute Sounds' will mute sounds that play on interacting with documents. The user may need to do a Settings &gt; Reload for the changes to take place.</a:t>
            </a:r>
            <a:endParaRPr lang="en-US" sz="9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2460"/>
          </a:xfrm>
        </p:spPr>
        <p:txBody>
          <a:bodyPr/>
          <a:p>
            <a:pPr marL="0" indent="0">
              <a:buFont typeface="Arial" panose="020B0604020202020204" pitchFamily="34" charset="0"/>
            </a:pPr>
            <a:r>
              <a:rPr lang="en-IN" altLang="en-US" sz="2800" b="1" u="sng"/>
              <a:t>1.2 </a:t>
            </a:r>
            <a:r>
              <a:rPr lang="en-US" sz="2800" b="1" u="sng"/>
              <a:t>Users And Permissions</a:t>
            </a:r>
            <a:endParaRPr lang="en-US" sz="2800" b="1" u="sng"/>
          </a:p>
        </p:txBody>
      </p:sp>
      <p:sp>
        <p:nvSpPr>
          <p:cNvPr id="3" name="Content Placeholder 2"/>
          <p:cNvSpPr>
            <a:spLocks noGrp="1"/>
          </p:cNvSpPr>
          <p:nvPr>
            <p:ph sz="half" idx="1"/>
          </p:nvPr>
        </p:nvSpPr>
        <p:spPr>
          <a:xfrm>
            <a:off x="838200" y="996950"/>
            <a:ext cx="10515600" cy="5180330"/>
          </a:xfrm>
        </p:spPr>
        <p:txBody>
          <a:bodyPr>
            <a:normAutofit fontScale="90000"/>
          </a:bodyPr>
          <a:p>
            <a:r>
              <a:rPr lang="en-US"/>
              <a:t>In ERPNext, you can create multiple users and assign them different roles.</a:t>
            </a:r>
            <a:endParaRPr lang="en-US"/>
          </a:p>
          <a:p>
            <a:r>
              <a:rPr lang="en-US"/>
              <a:t>A role is a set of permissions assigned to a user so that they can access the documents they need to. For example, a sales employee will need access to sales transactions but will not have access to approve leaves.</a:t>
            </a:r>
            <a:endParaRPr lang="en-US"/>
          </a:p>
          <a:p>
            <a:r>
              <a:rPr lang="en-US"/>
              <a:t>Some users can only access the public-facing part of ERPNext (i.e. a portal view). Such users are called "Website Users". "System Users" will have access to modules and can access documents as per the roles set.</a:t>
            </a:r>
            <a:endParaRPr lang="en-US"/>
          </a:p>
          <a:p>
            <a:r>
              <a:rPr lang="en-US"/>
              <a:t>ERPNext implements permission control at the User and Role level. Each user in the system can be assigned multiple roles and permissions. The most important role is "System Manager". Any user having this role can add other users and set roles for all users.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Font typeface="Arial" panose="020B0604020202020204" pitchFamily="34" charset="0"/>
            </a:pPr>
            <a:r>
              <a:rPr lang="en-IN" altLang="en-US" sz="2800" b="1" u="sng"/>
              <a:t>1.3 </a:t>
            </a:r>
            <a:r>
              <a:rPr lang="en-US" sz="2800" b="1" u="sng"/>
              <a:t>Setting Roles</a:t>
            </a:r>
            <a:r>
              <a:rPr lang="en-US" sz="2800" u="sng"/>
              <a:t> </a:t>
            </a:r>
            <a:endParaRPr lang="en-US" sz="2800" u="sng"/>
          </a:p>
        </p:txBody>
      </p:sp>
      <p:sp>
        <p:nvSpPr>
          <p:cNvPr id="3" name="Content Placeholder 2"/>
          <p:cNvSpPr>
            <a:spLocks noGrp="1"/>
          </p:cNvSpPr>
          <p:nvPr>
            <p:ph sz="half" idx="1"/>
          </p:nvPr>
        </p:nvSpPr>
        <p:spPr>
          <a:xfrm>
            <a:off x="838200" y="1343025"/>
            <a:ext cx="10357485" cy="956945"/>
          </a:xfrm>
        </p:spPr>
        <p:txBody>
          <a:bodyPr/>
          <a:p>
            <a:r>
              <a:rPr lang="en-US" sz="2400"/>
              <a:t>After saving, you will see a list of roles and checkboxes next to them. Just check the roles you want the user to have and save the document</a:t>
            </a:r>
            <a:r>
              <a:rPr lang="en-US"/>
              <a:t>.</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838200" y="2299970"/>
            <a:ext cx="9586595" cy="4193540"/>
          </a:xfrm>
          <a:prstGeom prst="rect">
            <a:avLst/>
          </a:prstGeom>
        </p:spPr>
      </p:pic>
      <p:cxnSp>
        <p:nvCxnSpPr>
          <p:cNvPr id="5" name="Straight Arrow Connector 4"/>
          <p:cNvCxnSpPr/>
          <p:nvPr/>
        </p:nvCxnSpPr>
        <p:spPr>
          <a:xfrm flipH="1" flipV="1">
            <a:off x="10652760" y="3043555"/>
            <a:ext cx="84455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3110" b="1" u="sng"/>
              <a:t>1.4 </a:t>
            </a:r>
            <a:r>
              <a:rPr lang="en-US" sz="3110" b="1" u="sng"/>
              <a:t>Website Users</a:t>
            </a:r>
            <a:endParaRPr lang="en-US" sz="3110" b="1" u="sng"/>
          </a:p>
        </p:txBody>
      </p:sp>
      <p:pic>
        <p:nvPicPr>
          <p:cNvPr id="5" name="Content Placeholder 4"/>
          <p:cNvPicPr>
            <a:picLocks noChangeAspect="1"/>
          </p:cNvPicPr>
          <p:nvPr>
            <p:ph sz="half" idx="1"/>
          </p:nvPr>
        </p:nvPicPr>
        <p:blipFill>
          <a:blip r:embed="rId1"/>
          <a:stretch>
            <a:fillRect/>
          </a:stretch>
        </p:blipFill>
        <p:spPr>
          <a:xfrm>
            <a:off x="838200" y="1360170"/>
            <a:ext cx="5181600" cy="4631055"/>
          </a:xfrm>
          <a:prstGeom prst="rect">
            <a:avLst/>
          </a:prstGeom>
        </p:spPr>
      </p:pic>
      <p:cxnSp>
        <p:nvCxnSpPr>
          <p:cNvPr id="6" name="Straight Arrow Connector 5"/>
          <p:cNvCxnSpPr/>
          <p:nvPr/>
        </p:nvCxnSpPr>
        <p:spPr>
          <a:xfrm>
            <a:off x="3248025" y="3027680"/>
            <a:ext cx="3625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Content Placeholder 8"/>
          <p:cNvPicPr>
            <a:picLocks noChangeAspect="1"/>
          </p:cNvPicPr>
          <p:nvPr>
            <p:ph sz="half" idx="2"/>
          </p:nvPr>
        </p:nvPicPr>
        <p:blipFill>
          <a:blip r:embed="rId2"/>
          <a:stretch>
            <a:fillRect/>
          </a:stretch>
        </p:blipFill>
        <p:spPr>
          <a:xfrm>
            <a:off x="6172200" y="1360170"/>
            <a:ext cx="5181600" cy="4631055"/>
          </a:xfrm>
          <a:prstGeom prst="rect">
            <a:avLst/>
          </a:prstGeom>
        </p:spPr>
      </p:pic>
      <p:cxnSp>
        <p:nvCxnSpPr>
          <p:cNvPr id="11" name="Straight Arrow Connector 10"/>
          <p:cNvCxnSpPr/>
          <p:nvPr/>
        </p:nvCxnSpPr>
        <p:spPr>
          <a:xfrm flipV="1">
            <a:off x="8434070" y="3119120"/>
            <a:ext cx="709295"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4570" y="1134745"/>
            <a:ext cx="10515600" cy="1325563"/>
          </a:xfrm>
        </p:spPr>
        <p:txBody>
          <a:bodyPr>
            <a:normAutofit fontScale="90000"/>
          </a:bodyPr>
          <a:p>
            <a:pPr marL="0" indent="0">
              <a:buFont typeface="Wingdings" panose="05000000000000000000" charset="0"/>
            </a:pPr>
            <a:r>
              <a:rPr lang="en-IN" altLang="en-US" sz="2400" b="1" u="sng"/>
              <a:t>1.5 </a:t>
            </a:r>
            <a:r>
              <a:rPr lang="en-US" sz="2400" b="1" u="sng"/>
              <a:t>Change Password </a:t>
            </a:r>
            <a:br>
              <a:rPr lang="en-US" sz="2400" b="1" u="sng"/>
            </a:br>
            <a:r>
              <a:rPr lang="en-US" sz="2400"/>
              <a:t>Set New Password: As a System Manager, you can set a new password for the user if it needs to be changed.</a:t>
            </a:r>
            <a:br>
              <a:rPr lang="en-US" sz="2400"/>
            </a:br>
            <a:br>
              <a:rPr lang="en-US" sz="2400"/>
            </a:br>
            <a:r>
              <a:rPr lang="en-US" sz="2400"/>
              <a:t>Send Password Update Notification: Send an email notification to the user that their password has been changed.</a:t>
            </a:r>
            <a:br>
              <a:rPr lang="en-US" sz="2400"/>
            </a:br>
            <a:br>
              <a:rPr lang="en-US" sz="2400"/>
            </a:br>
            <a:r>
              <a:rPr lang="en-US" sz="2400"/>
              <a:t>Log out from all devices while changing Password: When changing the user's password, this logs out the user from PC and any mobile device they may have logged into.</a:t>
            </a:r>
            <a:endParaRPr lang="en-US" sz="2400"/>
          </a:p>
        </p:txBody>
      </p:sp>
      <p:pic>
        <p:nvPicPr>
          <p:cNvPr id="6" name="Content Placeholder 5"/>
          <p:cNvPicPr>
            <a:picLocks noChangeAspect="1"/>
          </p:cNvPicPr>
          <p:nvPr>
            <p:ph idx="1"/>
          </p:nvPr>
        </p:nvPicPr>
        <p:blipFill>
          <a:blip r:embed="rId1"/>
          <a:stretch>
            <a:fillRect/>
          </a:stretch>
        </p:blipFill>
        <p:spPr>
          <a:xfrm>
            <a:off x="1004570" y="3375660"/>
            <a:ext cx="10257155" cy="2801620"/>
          </a:xfrm>
          <a:prstGeom prst="rect">
            <a:avLst/>
          </a:prstGeom>
        </p:spPr>
      </p:pic>
      <p:cxnSp>
        <p:nvCxnSpPr>
          <p:cNvPr id="7" name="Straight Arrow Connector 6"/>
          <p:cNvCxnSpPr/>
          <p:nvPr/>
        </p:nvCxnSpPr>
        <p:spPr>
          <a:xfrm flipH="1">
            <a:off x="4405630" y="4401820"/>
            <a:ext cx="814705"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10091</Words>
  <Application>WPS Presentation</Application>
  <PresentationFormat>宽屏</PresentationFormat>
  <Paragraphs>197</Paragraphs>
  <Slides>23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23</vt:i4>
      </vt:variant>
    </vt:vector>
  </HeadingPairs>
  <TitlesOfParts>
    <vt:vector size="41" baseType="lpstr">
      <vt:lpstr>Arial</vt:lpstr>
      <vt:lpstr>SimSun</vt:lpstr>
      <vt:lpstr>Wingdings</vt:lpstr>
      <vt:lpstr>Calibri</vt:lpstr>
      <vt:lpstr>Arial Black</vt:lpstr>
      <vt:lpstr>Gulim</vt:lpstr>
      <vt:lpstr>Malgun Gothic</vt:lpstr>
      <vt:lpstr>Microsoft YaHei</vt:lpstr>
      <vt:lpstr>Arial Unicode MS</vt:lpstr>
      <vt:lpstr>等线 Light</vt:lpstr>
      <vt:lpstr>Calibri Light</vt:lpstr>
      <vt:lpstr>等线</vt:lpstr>
      <vt:lpstr>PT Sans</vt:lpstr>
      <vt:lpstr>Segoe Print</vt:lpstr>
      <vt:lpstr>Open Sans Light</vt:lpstr>
      <vt:lpstr>Wingdings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Mubin Nandavar</cp:lastModifiedBy>
  <cp:revision>36</cp:revision>
  <dcterms:created xsi:type="dcterms:W3CDTF">2016-01-29T01:51:00Z</dcterms:created>
  <dcterms:modified xsi:type="dcterms:W3CDTF">2024-03-04T12:18:32Z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D832C2AA587B4696B78BBCDD910776D8</vt:lpwstr>
  </property>
</Properties>
</file>