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Nanum Myeongjo" panose="020B0604020202020204" charset="-127"/>
      <p:regular r:id="rId16"/>
      <p:bold r:id="rId17"/>
    </p:embeddedFont>
    <p:embeddedFont>
      <p:font typeface="Albert Sans" panose="020B0604020202020204" charset="0"/>
      <p:regular r:id="rId18"/>
      <p:bold r:id="rId19"/>
      <p:italic r:id="rId20"/>
      <p:boldItalic r:id="rId21"/>
    </p:embeddedFont>
    <p:embeddedFont>
      <p:font typeface="Merriweather" panose="020F0502020204030204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-5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d6afc69cdd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d6afc69cdd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1e1f11dce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1e1f11dce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1e1f11dce7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1e1f11dce7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1e1f11dce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1e1f11dce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1e1f11dce7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1e1f11dce7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e1f11dc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e1f11dc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1e1f11dce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1e1f11dce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1e1f11dce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1e1f11dce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1e1f11dce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1e1f11dce7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1e1f11dce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1e1f11dce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1e1f11dce7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1e1f11dce7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1e1f11dce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1e1f11dce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1e1f11dce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1e1f11dce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>
            <a:spLocks noGrp="1"/>
          </p:cNvSpPr>
          <p:nvPr>
            <p:ph type="pic" idx="2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780304" y="889050"/>
            <a:ext cx="4446900" cy="18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7200"/>
              <a:buFont typeface="Nanum Myeongjo"/>
              <a:buNone/>
              <a:defRPr sz="7200"/>
            </a:lvl1pPr>
            <a:lvl2pPr lvl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 idx="3"/>
          </p:nvPr>
        </p:nvSpPr>
        <p:spPr>
          <a:xfrm>
            <a:off x="3821131" y="380700"/>
            <a:ext cx="2743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sz="1400" b="1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829943" y="4016050"/>
            <a:ext cx="13092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4"/>
          </p:nvPr>
        </p:nvSpPr>
        <p:spPr>
          <a:xfrm>
            <a:off x="5258968" y="4016050"/>
            <a:ext cx="13092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9pPr>
          </a:lstStyle>
          <a:p>
            <a:endParaRPr/>
          </a:p>
        </p:txBody>
      </p:sp>
      <p:sp>
        <p:nvSpPr>
          <p:cNvPr id="14" name="Google Shape;14;p2"/>
          <p:cNvSpPr>
            <a:spLocks noGrp="1"/>
          </p:cNvSpPr>
          <p:nvPr>
            <p:ph type="pic" idx="5"/>
          </p:nvPr>
        </p:nvSpPr>
        <p:spPr>
          <a:xfrm>
            <a:off x="228600" y="223475"/>
            <a:ext cx="2857200" cy="2348100"/>
          </a:xfrm>
          <a:prstGeom prst="round2SameRect">
            <a:avLst>
              <a:gd name="adj1" fmla="val 4621"/>
              <a:gd name="adj2" fmla="val 0"/>
            </a:avLst>
          </a:prstGeom>
          <a:noFill/>
          <a:ln>
            <a:noFill/>
          </a:ln>
        </p:spPr>
      </p:sp>
      <p:sp>
        <p:nvSpPr>
          <p:cNvPr id="15" name="Google Shape;15;p2"/>
          <p:cNvSpPr>
            <a:spLocks noGrp="1"/>
          </p:cNvSpPr>
          <p:nvPr>
            <p:ph type="pic" idx="6"/>
          </p:nvPr>
        </p:nvSpPr>
        <p:spPr>
          <a:xfrm rot="10800000">
            <a:off x="228600" y="2564446"/>
            <a:ext cx="2857200" cy="2348100"/>
          </a:xfrm>
          <a:prstGeom prst="round2SameRect">
            <a:avLst>
              <a:gd name="adj1" fmla="val 5506"/>
              <a:gd name="adj2" fmla="val 0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allery">
  <p:cSld name="CUSTOM_3_1">
    <p:bg>
      <p:bgPr>
        <a:solidFill>
          <a:schemeClr val="lt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>
            <a:spLocks noGrp="1"/>
          </p:cNvSpPr>
          <p:nvPr>
            <p:ph type="pic" idx="2"/>
          </p:nvPr>
        </p:nvSpPr>
        <p:spPr>
          <a:xfrm>
            <a:off x="114275" y="114300"/>
            <a:ext cx="2919900" cy="2424300"/>
          </a:xfrm>
          <a:prstGeom prst="roundRect">
            <a:avLst>
              <a:gd name="adj" fmla="val 2134"/>
            </a:avLst>
          </a:prstGeom>
          <a:noFill/>
          <a:ln>
            <a:noFill/>
          </a:ln>
        </p:spPr>
      </p:sp>
      <p:sp>
        <p:nvSpPr>
          <p:cNvPr id="63" name="Google Shape;63;p11"/>
          <p:cNvSpPr>
            <a:spLocks noGrp="1"/>
          </p:cNvSpPr>
          <p:nvPr>
            <p:ph type="pic" idx="3"/>
          </p:nvPr>
        </p:nvSpPr>
        <p:spPr>
          <a:xfrm>
            <a:off x="3117080" y="114300"/>
            <a:ext cx="2919900" cy="2424300"/>
          </a:xfrm>
          <a:prstGeom prst="roundRect">
            <a:avLst>
              <a:gd name="adj" fmla="val 2134"/>
            </a:avLst>
          </a:prstGeom>
          <a:noFill/>
          <a:ln>
            <a:noFill/>
          </a:ln>
        </p:spPr>
      </p:sp>
      <p:sp>
        <p:nvSpPr>
          <p:cNvPr id="64" name="Google Shape;64;p11"/>
          <p:cNvSpPr>
            <a:spLocks noGrp="1"/>
          </p:cNvSpPr>
          <p:nvPr>
            <p:ph type="pic" idx="4"/>
          </p:nvPr>
        </p:nvSpPr>
        <p:spPr>
          <a:xfrm>
            <a:off x="114275" y="2604796"/>
            <a:ext cx="2919900" cy="2424300"/>
          </a:xfrm>
          <a:prstGeom prst="roundRect">
            <a:avLst>
              <a:gd name="adj" fmla="val 2134"/>
            </a:avLst>
          </a:prstGeom>
          <a:noFill/>
          <a:ln>
            <a:noFill/>
          </a:ln>
        </p:spPr>
      </p:sp>
      <p:sp>
        <p:nvSpPr>
          <p:cNvPr id="65" name="Google Shape;65;p11"/>
          <p:cNvSpPr>
            <a:spLocks noGrp="1"/>
          </p:cNvSpPr>
          <p:nvPr>
            <p:ph type="pic" idx="5"/>
          </p:nvPr>
        </p:nvSpPr>
        <p:spPr>
          <a:xfrm>
            <a:off x="3117080" y="2604796"/>
            <a:ext cx="2919900" cy="2424300"/>
          </a:xfrm>
          <a:prstGeom prst="roundRect">
            <a:avLst>
              <a:gd name="adj" fmla="val 2134"/>
            </a:avLst>
          </a:prstGeom>
          <a:noFill/>
          <a:ln>
            <a:noFill/>
          </a:ln>
        </p:spPr>
      </p:sp>
      <p:sp>
        <p:nvSpPr>
          <p:cNvPr id="66" name="Google Shape;66;p11"/>
          <p:cNvSpPr>
            <a:spLocks noGrp="1"/>
          </p:cNvSpPr>
          <p:nvPr>
            <p:ph type="pic" idx="6"/>
          </p:nvPr>
        </p:nvSpPr>
        <p:spPr>
          <a:xfrm>
            <a:off x="6109898" y="114300"/>
            <a:ext cx="2919900" cy="2424300"/>
          </a:xfrm>
          <a:prstGeom prst="roundRect">
            <a:avLst>
              <a:gd name="adj" fmla="val 2134"/>
            </a:avLst>
          </a:prstGeom>
          <a:noFill/>
          <a:ln>
            <a:noFill/>
          </a:ln>
        </p:spPr>
      </p:sp>
      <p:sp>
        <p:nvSpPr>
          <p:cNvPr id="67" name="Google Shape;67;p11"/>
          <p:cNvSpPr>
            <a:spLocks noGrp="1"/>
          </p:cNvSpPr>
          <p:nvPr>
            <p:ph type="pic" idx="7"/>
          </p:nvPr>
        </p:nvSpPr>
        <p:spPr>
          <a:xfrm>
            <a:off x="6109898" y="2604796"/>
            <a:ext cx="2919900" cy="2424300"/>
          </a:xfrm>
          <a:prstGeom prst="roundRect">
            <a:avLst>
              <a:gd name="adj" fmla="val 2134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Text">
  <p:cSld name="CUSTOM_4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>
            <a:off x="970234" y="770775"/>
            <a:ext cx="3729900" cy="161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956138" y="327150"/>
            <a:ext cx="2743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sz="1400" b="1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2"/>
          </p:nvPr>
        </p:nvSpPr>
        <p:spPr>
          <a:xfrm>
            <a:off x="5235225" y="824225"/>
            <a:ext cx="3321600" cy="34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>
            <a:spLocks noGrp="1"/>
          </p:cNvSpPr>
          <p:nvPr>
            <p:ph type="pic" idx="3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3" name="Google Shape;73;p12"/>
          <p:cNvSpPr txBox="1">
            <a:spLocks noGrp="1"/>
          </p:cNvSpPr>
          <p:nvPr>
            <p:ph type="title" idx="4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">
  <p:cSld name="CUSTOM_4_1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body" idx="1"/>
          </p:nvPr>
        </p:nvSpPr>
        <p:spPr>
          <a:xfrm>
            <a:off x="949503" y="770775"/>
            <a:ext cx="71715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956138" y="327150"/>
            <a:ext cx="2743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sz="1400" b="1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2"/>
          </p:nvPr>
        </p:nvSpPr>
        <p:spPr>
          <a:xfrm>
            <a:off x="961716" y="2599900"/>
            <a:ext cx="7145100" cy="18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>
            <a:spLocks noGrp="1"/>
          </p:cNvSpPr>
          <p:nvPr>
            <p:ph type="pic" idx="3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9" name="Google Shape;79;p13"/>
          <p:cNvSpPr txBox="1">
            <a:spLocks noGrp="1"/>
          </p:cNvSpPr>
          <p:nvPr>
            <p:ph type="title" idx="4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Problem">
  <p:cSld name="CUSTOM_6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>
            <a:spLocks noGrp="1"/>
          </p:cNvSpPr>
          <p:nvPr>
            <p:ph type="pic" idx="2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1"/>
          </p:nvPr>
        </p:nvSpPr>
        <p:spPr>
          <a:xfrm>
            <a:off x="958450" y="2692875"/>
            <a:ext cx="7137900" cy="20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 b="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 idx="3"/>
          </p:nvPr>
        </p:nvSpPr>
        <p:spPr>
          <a:xfrm>
            <a:off x="956150" y="555750"/>
            <a:ext cx="355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sz="14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4"/>
          </p:nvPr>
        </p:nvSpPr>
        <p:spPr>
          <a:xfrm>
            <a:off x="941263" y="866159"/>
            <a:ext cx="7137900" cy="20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atures &amp; Benefits">
  <p:cSld name="CUSTOM_7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subTitle" idx="1"/>
          </p:nvPr>
        </p:nvSpPr>
        <p:spPr>
          <a:xfrm>
            <a:off x="-394525" y="762900"/>
            <a:ext cx="2958300" cy="11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2"/>
          </p:nvPr>
        </p:nvSpPr>
        <p:spPr>
          <a:xfrm>
            <a:off x="7780000" y="762900"/>
            <a:ext cx="1961700" cy="11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3"/>
          </p:nvPr>
        </p:nvSpPr>
        <p:spPr>
          <a:xfrm>
            <a:off x="-867225" y="1991550"/>
            <a:ext cx="2011500" cy="11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4"/>
          </p:nvPr>
        </p:nvSpPr>
        <p:spPr>
          <a:xfrm>
            <a:off x="1384800" y="1991550"/>
            <a:ext cx="1961700" cy="11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5"/>
          </p:nvPr>
        </p:nvSpPr>
        <p:spPr>
          <a:xfrm>
            <a:off x="3556975" y="1991550"/>
            <a:ext cx="4403400" cy="11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6"/>
          </p:nvPr>
        </p:nvSpPr>
        <p:spPr>
          <a:xfrm>
            <a:off x="8207225" y="1991550"/>
            <a:ext cx="2216400" cy="11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7"/>
          </p:nvPr>
        </p:nvSpPr>
        <p:spPr>
          <a:xfrm>
            <a:off x="307950" y="3220200"/>
            <a:ext cx="3807600" cy="11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8"/>
          </p:nvPr>
        </p:nvSpPr>
        <p:spPr>
          <a:xfrm>
            <a:off x="4367925" y="3220200"/>
            <a:ext cx="2121000" cy="11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9"/>
          </p:nvPr>
        </p:nvSpPr>
        <p:spPr>
          <a:xfrm>
            <a:off x="6718750" y="3220200"/>
            <a:ext cx="2383200" cy="11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3"/>
          </p:nvPr>
        </p:nvSpPr>
        <p:spPr>
          <a:xfrm>
            <a:off x="2793625" y="762900"/>
            <a:ext cx="2143500" cy="11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14"/>
          </p:nvPr>
        </p:nvSpPr>
        <p:spPr>
          <a:xfrm>
            <a:off x="5151963" y="762900"/>
            <a:ext cx="2413200" cy="11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>
            <a:spLocks noGrp="1"/>
          </p:cNvSpPr>
          <p:nvPr>
            <p:ph type="pic" idx="15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ne Graph">
  <p:cSld name="CUSTOM_8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sz="14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>
            <a:spLocks noGrp="1"/>
          </p:cNvSpPr>
          <p:nvPr>
            <p:ph type="pic" idx="2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3" name="Google Shape;103;p16"/>
          <p:cNvSpPr txBox="1">
            <a:spLocks noGrp="1"/>
          </p:cNvSpPr>
          <p:nvPr>
            <p:ph type="subTitle" idx="1"/>
          </p:nvPr>
        </p:nvSpPr>
        <p:spPr>
          <a:xfrm>
            <a:off x="3831000" y="327150"/>
            <a:ext cx="45003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 idx="3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e Graph">
  <p:cSld name="CUSTOM_8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subTitle" idx="1"/>
          </p:nvPr>
        </p:nvSpPr>
        <p:spPr>
          <a:xfrm>
            <a:off x="955475" y="1615450"/>
            <a:ext cx="3291600" cy="28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sz="14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>
            <a:spLocks noGrp="1"/>
          </p:cNvSpPr>
          <p:nvPr>
            <p:ph type="pic" idx="2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9" name="Google Shape;109;p17"/>
          <p:cNvSpPr txBox="1">
            <a:spLocks noGrp="1"/>
          </p:cNvSpPr>
          <p:nvPr>
            <p:ph type="title" idx="3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Solution">
  <p:cSld name="CUSTOM_9">
    <p:bg>
      <p:bgPr>
        <a:solidFill>
          <a:schemeClr val="accen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name="adj" fmla="val 261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1"/>
          </p:nvPr>
        </p:nvSpPr>
        <p:spPr>
          <a:xfrm>
            <a:off x="958450" y="2692875"/>
            <a:ext cx="7137900" cy="20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 b="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956150" y="555750"/>
            <a:ext cx="355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sz="1400" b="1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 idx="2"/>
          </p:nvPr>
        </p:nvSpPr>
        <p:spPr>
          <a:xfrm>
            <a:off x="941263" y="866159"/>
            <a:ext cx="7137900" cy="20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title" idx="3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>
            <a:spLocks noGrp="1"/>
          </p:cNvSpPr>
          <p:nvPr>
            <p:ph type="pic" idx="4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y It Works">
  <p:cSld name="CUSTOM_9_1">
    <p:bg>
      <p:bgPr>
        <a:solidFill>
          <a:schemeClr val="accen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name="adj" fmla="val 261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9"/>
          <p:cNvSpPr>
            <a:spLocks noGrp="1"/>
          </p:cNvSpPr>
          <p:nvPr>
            <p:ph type="pic" idx="2"/>
          </p:nvPr>
        </p:nvSpPr>
        <p:spPr>
          <a:xfrm rot="-5400000">
            <a:off x="-113050" y="322725"/>
            <a:ext cx="4911300" cy="4450500"/>
          </a:xfrm>
          <a:prstGeom prst="round2SameRect">
            <a:avLst>
              <a:gd name="adj1" fmla="val 2860"/>
              <a:gd name="adj2" fmla="val 0"/>
            </a:avLst>
          </a:prstGeom>
          <a:noFill/>
          <a:ln>
            <a:noFill/>
          </a:ln>
        </p:spPr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5364025" y="704025"/>
            <a:ext cx="3437700" cy="3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>
            <a:spLocks noGrp="1"/>
          </p:cNvSpPr>
          <p:nvPr>
            <p:ph type="pic" idx="3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r Audience Venn Diagram">
  <p:cSld name="CUSTOM_10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 idx="2"/>
          </p:nvPr>
        </p:nvSpPr>
        <p:spPr>
          <a:xfrm>
            <a:off x="956150" y="394200"/>
            <a:ext cx="355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126" name="Google Shape;126;p20"/>
          <p:cNvSpPr>
            <a:spLocks noGrp="1"/>
          </p:cNvSpPr>
          <p:nvPr>
            <p:ph type="pic" idx="3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- List of 4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948175" y="797675"/>
            <a:ext cx="2852100" cy="26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bert Sans"/>
              <a:buNone/>
              <a:defRPr sz="48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/>
          </p:nvPr>
        </p:nvSpPr>
        <p:spPr>
          <a:xfrm>
            <a:off x="4469650" y="936450"/>
            <a:ext cx="4440300" cy="8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3"/>
          </p:nvPr>
        </p:nvSpPr>
        <p:spPr>
          <a:xfrm>
            <a:off x="4469650" y="1754050"/>
            <a:ext cx="4440300" cy="8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4"/>
          </p:nvPr>
        </p:nvSpPr>
        <p:spPr>
          <a:xfrm>
            <a:off x="4469650" y="2574700"/>
            <a:ext cx="4440300" cy="8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5"/>
          </p:nvPr>
        </p:nvSpPr>
        <p:spPr>
          <a:xfrm>
            <a:off x="4454025" y="3395350"/>
            <a:ext cx="4453200" cy="8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>
            <a:spLocks noGrp="1"/>
          </p:cNvSpPr>
          <p:nvPr>
            <p:ph type="pic" idx="6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of 3 Concepts">
  <p:cSld name="CUSTOM_11">
    <p:bg>
      <p:bgPr>
        <a:solidFill>
          <a:schemeClr val="accent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name="adj" fmla="val 261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941780" y="715125"/>
            <a:ext cx="7860000" cy="8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1188971" y="2402817"/>
            <a:ext cx="1893300" cy="16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2"/>
          </p:nvPr>
        </p:nvSpPr>
        <p:spPr>
          <a:xfrm>
            <a:off x="3628515" y="2402817"/>
            <a:ext cx="1893300" cy="16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ubTitle" idx="3"/>
          </p:nvPr>
        </p:nvSpPr>
        <p:spPr>
          <a:xfrm>
            <a:off x="1078092" y="1852966"/>
            <a:ext cx="21255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4"/>
          </p:nvPr>
        </p:nvSpPr>
        <p:spPr>
          <a:xfrm>
            <a:off x="3524146" y="1852966"/>
            <a:ext cx="21255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5"/>
          </p:nvPr>
        </p:nvSpPr>
        <p:spPr>
          <a:xfrm>
            <a:off x="5970200" y="1852966"/>
            <a:ext cx="21255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6"/>
          </p:nvPr>
        </p:nvSpPr>
        <p:spPr>
          <a:xfrm>
            <a:off x="6068972" y="2402817"/>
            <a:ext cx="1893300" cy="16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>
            <a:spLocks noGrp="1"/>
          </p:cNvSpPr>
          <p:nvPr>
            <p:ph type="pic" idx="7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of 6 Concepts">
  <p:cSld name="CUSTOM_11_1">
    <p:bg>
      <p:bgPr>
        <a:solidFill>
          <a:schemeClr val="accent2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name="adj" fmla="val 261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ubTitle" idx="1"/>
          </p:nvPr>
        </p:nvSpPr>
        <p:spPr>
          <a:xfrm>
            <a:off x="1062065" y="917207"/>
            <a:ext cx="20211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subTitle" idx="2"/>
          </p:nvPr>
        </p:nvSpPr>
        <p:spPr>
          <a:xfrm>
            <a:off x="3507690" y="917207"/>
            <a:ext cx="20211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subTitle" idx="3"/>
          </p:nvPr>
        </p:nvSpPr>
        <p:spPr>
          <a:xfrm>
            <a:off x="5956640" y="917207"/>
            <a:ext cx="20211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4"/>
          </p:nvPr>
        </p:nvSpPr>
        <p:spPr>
          <a:xfrm>
            <a:off x="1172475" y="1372575"/>
            <a:ext cx="1913100" cy="8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5"/>
          </p:nvPr>
        </p:nvSpPr>
        <p:spPr>
          <a:xfrm>
            <a:off x="3618100" y="1372575"/>
            <a:ext cx="1913100" cy="8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6"/>
          </p:nvPr>
        </p:nvSpPr>
        <p:spPr>
          <a:xfrm>
            <a:off x="6067050" y="1372575"/>
            <a:ext cx="1913100" cy="8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7"/>
          </p:nvPr>
        </p:nvSpPr>
        <p:spPr>
          <a:xfrm>
            <a:off x="5956640" y="2552219"/>
            <a:ext cx="20211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8"/>
          </p:nvPr>
        </p:nvSpPr>
        <p:spPr>
          <a:xfrm>
            <a:off x="3618088" y="3007588"/>
            <a:ext cx="1913100" cy="8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subTitle" idx="9"/>
          </p:nvPr>
        </p:nvSpPr>
        <p:spPr>
          <a:xfrm>
            <a:off x="3508752" y="2552219"/>
            <a:ext cx="20211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3"/>
          </p:nvPr>
        </p:nvSpPr>
        <p:spPr>
          <a:xfrm>
            <a:off x="1171275" y="3007588"/>
            <a:ext cx="1913100" cy="8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ubTitle" idx="14"/>
          </p:nvPr>
        </p:nvSpPr>
        <p:spPr>
          <a:xfrm>
            <a:off x="1060865" y="2552219"/>
            <a:ext cx="20211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body" idx="15"/>
          </p:nvPr>
        </p:nvSpPr>
        <p:spPr>
          <a:xfrm>
            <a:off x="6067050" y="3007588"/>
            <a:ext cx="1913100" cy="8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sz="1400" b="1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22"/>
          <p:cNvSpPr>
            <a:spLocks noGrp="1"/>
          </p:cNvSpPr>
          <p:nvPr>
            <p:ph type="pic" idx="16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 Size Graph">
  <p:cSld name="CUSTOM_1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subTitle" idx="1"/>
          </p:nvPr>
        </p:nvSpPr>
        <p:spPr>
          <a:xfrm>
            <a:off x="960850" y="3191652"/>
            <a:ext cx="4082700" cy="15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932850" y="730375"/>
            <a:ext cx="4082700" cy="21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title" idx="2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3"/>
          <p:cNvSpPr>
            <a:spLocks noGrp="1"/>
          </p:cNvSpPr>
          <p:nvPr>
            <p:ph type="pic" idx="3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r Graph">
  <p:cSld name="CUSTOM_13">
    <p:bg>
      <p:bgPr>
        <a:solidFill>
          <a:schemeClr val="accent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/>
          <p:nvPr/>
        </p:nvSpPr>
        <p:spPr>
          <a:xfrm>
            <a:off x="114300" y="114300"/>
            <a:ext cx="8915400" cy="4914900"/>
          </a:xfrm>
          <a:prstGeom prst="roundRect">
            <a:avLst>
              <a:gd name="adj" fmla="val 330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1"/>
          </p:nvPr>
        </p:nvSpPr>
        <p:spPr>
          <a:xfrm>
            <a:off x="5251039" y="2593520"/>
            <a:ext cx="2571600" cy="15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subTitle" idx="2"/>
          </p:nvPr>
        </p:nvSpPr>
        <p:spPr>
          <a:xfrm>
            <a:off x="5233275" y="763675"/>
            <a:ext cx="3576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 b="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sz="1400" b="1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title" idx="3"/>
          </p:nvPr>
        </p:nvSpPr>
        <p:spPr>
          <a:xfrm>
            <a:off x="5251132" y="327150"/>
            <a:ext cx="3558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sz="1400" b="1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title" idx="4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/>
          <p:cNvSpPr>
            <a:spLocks noGrp="1"/>
          </p:cNvSpPr>
          <p:nvPr>
            <p:ph type="pic" idx="5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etitor Landscape">
  <p:cSld name="CUSTOM_14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6564350" y="577612"/>
            <a:ext cx="22374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2"/>
          </p:nvPr>
        </p:nvSpPr>
        <p:spPr>
          <a:xfrm>
            <a:off x="6564350" y="1810914"/>
            <a:ext cx="22374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body" idx="3"/>
          </p:nvPr>
        </p:nvSpPr>
        <p:spPr>
          <a:xfrm>
            <a:off x="6564350" y="3038996"/>
            <a:ext cx="22374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3706300" y="327150"/>
            <a:ext cx="20091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sz="1400" b="1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4"/>
          </p:nvPr>
        </p:nvSpPr>
        <p:spPr>
          <a:xfrm>
            <a:off x="3706300" y="577612"/>
            <a:ext cx="22374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title" idx="5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title" idx="6"/>
          </p:nvPr>
        </p:nvSpPr>
        <p:spPr>
          <a:xfrm>
            <a:off x="956150" y="327150"/>
            <a:ext cx="2009100" cy="13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sz="1400" b="1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5"/>
          <p:cNvSpPr>
            <a:spLocks noGrp="1"/>
          </p:cNvSpPr>
          <p:nvPr>
            <p:ph type="pic" idx="7"/>
          </p:nvPr>
        </p:nvSpPr>
        <p:spPr>
          <a:xfrm>
            <a:off x="3205625" y="423875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5" name="Google Shape;175;p25"/>
          <p:cNvSpPr>
            <a:spLocks noGrp="1"/>
          </p:cNvSpPr>
          <p:nvPr>
            <p:ph type="pic" idx="8"/>
          </p:nvPr>
        </p:nvSpPr>
        <p:spPr>
          <a:xfrm>
            <a:off x="6063675" y="423875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6" name="Google Shape;176;p25"/>
          <p:cNvSpPr>
            <a:spLocks noGrp="1"/>
          </p:cNvSpPr>
          <p:nvPr>
            <p:ph type="pic" idx="9"/>
          </p:nvPr>
        </p:nvSpPr>
        <p:spPr>
          <a:xfrm>
            <a:off x="3205625" y="1653438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7" name="Google Shape;177;p25"/>
          <p:cNvSpPr>
            <a:spLocks noGrp="1"/>
          </p:cNvSpPr>
          <p:nvPr>
            <p:ph type="pic" idx="13"/>
          </p:nvPr>
        </p:nvSpPr>
        <p:spPr>
          <a:xfrm>
            <a:off x="6063675" y="1653438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8" name="Google Shape;178;p25"/>
          <p:cNvSpPr>
            <a:spLocks noGrp="1"/>
          </p:cNvSpPr>
          <p:nvPr>
            <p:ph type="pic" idx="14"/>
          </p:nvPr>
        </p:nvSpPr>
        <p:spPr>
          <a:xfrm>
            <a:off x="3205625" y="2881163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9" name="Google Shape;179;p25"/>
          <p:cNvSpPr>
            <a:spLocks noGrp="1"/>
          </p:cNvSpPr>
          <p:nvPr>
            <p:ph type="pic" idx="15"/>
          </p:nvPr>
        </p:nvSpPr>
        <p:spPr>
          <a:xfrm>
            <a:off x="6063675" y="2881163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0" name="Google Shape;180;p25"/>
          <p:cNvSpPr txBox="1">
            <a:spLocks noGrp="1"/>
          </p:cNvSpPr>
          <p:nvPr>
            <p:ph type="title" idx="16"/>
          </p:nvPr>
        </p:nvSpPr>
        <p:spPr>
          <a:xfrm>
            <a:off x="6564350" y="327150"/>
            <a:ext cx="20091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sz="1400" b="1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title" idx="17"/>
          </p:nvPr>
        </p:nvSpPr>
        <p:spPr>
          <a:xfrm>
            <a:off x="3706300" y="1554125"/>
            <a:ext cx="20091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sz="1400" b="1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title" idx="18"/>
          </p:nvPr>
        </p:nvSpPr>
        <p:spPr>
          <a:xfrm>
            <a:off x="6564350" y="1554125"/>
            <a:ext cx="20091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sz="1400" b="1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title" idx="19"/>
          </p:nvPr>
        </p:nvSpPr>
        <p:spPr>
          <a:xfrm>
            <a:off x="3706300" y="2781100"/>
            <a:ext cx="20091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sz="1400" b="1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title" idx="20"/>
          </p:nvPr>
        </p:nvSpPr>
        <p:spPr>
          <a:xfrm>
            <a:off x="6564350" y="2781100"/>
            <a:ext cx="20091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sz="1400" b="1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body" idx="21"/>
          </p:nvPr>
        </p:nvSpPr>
        <p:spPr>
          <a:xfrm>
            <a:off x="3706300" y="1810914"/>
            <a:ext cx="22374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body" idx="22"/>
          </p:nvPr>
        </p:nvSpPr>
        <p:spPr>
          <a:xfrm>
            <a:off x="3706300" y="3038996"/>
            <a:ext cx="22374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5"/>
          <p:cNvSpPr>
            <a:spLocks noGrp="1"/>
          </p:cNvSpPr>
          <p:nvPr>
            <p:ph type="pic" idx="23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Content">
  <p:cSld name="CUSTOM_15"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/>
          <p:nvPr/>
        </p:nvSpPr>
        <p:spPr>
          <a:xfrm rot="5400000">
            <a:off x="4342200" y="341250"/>
            <a:ext cx="4914900" cy="4460100"/>
          </a:xfrm>
          <a:prstGeom prst="round2SameRect">
            <a:avLst>
              <a:gd name="adj1" fmla="val 3491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 txBox="1">
            <a:spLocks noGrp="1"/>
          </p:cNvSpPr>
          <p:nvPr>
            <p:ph type="title"/>
          </p:nvPr>
        </p:nvSpPr>
        <p:spPr>
          <a:xfrm>
            <a:off x="932850" y="730375"/>
            <a:ext cx="3280800" cy="21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subTitle" idx="1"/>
          </p:nvPr>
        </p:nvSpPr>
        <p:spPr>
          <a:xfrm>
            <a:off x="5233275" y="763675"/>
            <a:ext cx="3503700" cy="3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 b="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subTitle" idx="2"/>
          </p:nvPr>
        </p:nvSpPr>
        <p:spPr>
          <a:xfrm>
            <a:off x="955350" y="2928709"/>
            <a:ext cx="2844900" cy="15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title" idx="3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6"/>
          <p:cNvSpPr>
            <a:spLocks noGrp="1"/>
          </p:cNvSpPr>
          <p:nvPr>
            <p:ph type="pic" idx="4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ckup Phone + Desktop">
  <p:cSld name="CUSTOM_16">
    <p:bg>
      <p:bgPr>
        <a:solidFill>
          <a:schemeClr val="lt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name="adj1" fmla="val 3196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7"/>
          <p:cNvSpPr>
            <a:spLocks noGrp="1"/>
          </p:cNvSpPr>
          <p:nvPr>
            <p:ph type="pic" idx="2"/>
          </p:nvPr>
        </p:nvSpPr>
        <p:spPr>
          <a:xfrm>
            <a:off x="3768625" y="934850"/>
            <a:ext cx="4630500" cy="2606700"/>
          </a:xfrm>
          <a:prstGeom prst="roundRect">
            <a:avLst>
              <a:gd name="adj" fmla="val 1120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27"/>
          <p:cNvSpPr>
            <a:spLocks noGrp="1"/>
          </p:cNvSpPr>
          <p:nvPr>
            <p:ph type="pic" idx="3"/>
          </p:nvPr>
        </p:nvSpPr>
        <p:spPr>
          <a:xfrm>
            <a:off x="812850" y="867000"/>
            <a:ext cx="1614000" cy="3409500"/>
          </a:xfrm>
          <a:prstGeom prst="roundRect">
            <a:avLst>
              <a:gd name="adj" fmla="val 8265"/>
            </a:avLst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7"/>
          <p:cNvSpPr>
            <a:spLocks noGrp="1"/>
          </p:cNvSpPr>
          <p:nvPr>
            <p:ph type="pic" idx="4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ckup Desktop">
  <p:cSld name="CUSTOM_16_2"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name="adj1" fmla="val 3196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8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name="adj1" fmla="val 5256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8"/>
          <p:cNvSpPr>
            <a:spLocks noGrp="1"/>
          </p:cNvSpPr>
          <p:nvPr>
            <p:ph type="pic" idx="2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5" name="Google Shape;205;p28"/>
          <p:cNvSpPr>
            <a:spLocks noGrp="1"/>
          </p:cNvSpPr>
          <p:nvPr>
            <p:ph type="pic" idx="3"/>
          </p:nvPr>
        </p:nvSpPr>
        <p:spPr>
          <a:xfrm>
            <a:off x="1931050" y="789375"/>
            <a:ext cx="5281800" cy="2973300"/>
          </a:xfrm>
          <a:prstGeom prst="roundRect">
            <a:avLst>
              <a:gd name="adj" fmla="val 1120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ckup 3 Phone">
  <p:cSld name="CUSTOM_16_1">
    <p:bg>
      <p:bgPr>
        <a:solidFill>
          <a:schemeClr val="l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name="adj1" fmla="val 3196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9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name="adj1" fmla="val 5256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9"/>
          <p:cNvSpPr>
            <a:spLocks noGrp="1"/>
          </p:cNvSpPr>
          <p:nvPr>
            <p:ph type="pic" idx="2"/>
          </p:nvPr>
        </p:nvSpPr>
        <p:spPr>
          <a:xfrm>
            <a:off x="812850" y="867000"/>
            <a:ext cx="1614000" cy="3409500"/>
          </a:xfrm>
          <a:prstGeom prst="roundRect">
            <a:avLst>
              <a:gd name="adj" fmla="val 8265"/>
            </a:avLst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29"/>
          <p:cNvSpPr>
            <a:spLocks noGrp="1"/>
          </p:cNvSpPr>
          <p:nvPr>
            <p:ph type="pic" idx="3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1" name="Google Shape;211;p29"/>
          <p:cNvSpPr>
            <a:spLocks noGrp="1"/>
          </p:cNvSpPr>
          <p:nvPr>
            <p:ph type="pic" idx="4"/>
          </p:nvPr>
        </p:nvSpPr>
        <p:spPr>
          <a:xfrm>
            <a:off x="3765000" y="867000"/>
            <a:ext cx="1614000" cy="3409500"/>
          </a:xfrm>
          <a:prstGeom prst="roundRect">
            <a:avLst>
              <a:gd name="adj" fmla="val 8265"/>
            </a:avLst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29"/>
          <p:cNvSpPr>
            <a:spLocks noGrp="1"/>
          </p:cNvSpPr>
          <p:nvPr>
            <p:ph type="pic" idx="5"/>
          </p:nvPr>
        </p:nvSpPr>
        <p:spPr>
          <a:xfrm>
            <a:off x="6717150" y="867000"/>
            <a:ext cx="1614000" cy="3409500"/>
          </a:xfrm>
          <a:prstGeom prst="roundRect">
            <a:avLst>
              <a:gd name="adj" fmla="val 8265"/>
            </a:avLst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ckup Tablet">
  <p:cSld name="CUSTOM_16_2_1"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name="adj1" fmla="val 3196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name="adj1" fmla="val 5256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>
            <a:spLocks noGrp="1"/>
          </p:cNvSpPr>
          <p:nvPr>
            <p:ph type="pic" idx="2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7" name="Google Shape;217;p30"/>
          <p:cNvSpPr>
            <a:spLocks noGrp="1"/>
          </p:cNvSpPr>
          <p:nvPr>
            <p:ph type="pic" idx="3"/>
          </p:nvPr>
        </p:nvSpPr>
        <p:spPr>
          <a:xfrm>
            <a:off x="1988050" y="627575"/>
            <a:ext cx="5167800" cy="3888300"/>
          </a:xfrm>
          <a:prstGeom prst="roundRect">
            <a:avLst>
              <a:gd name="adj" fmla="val 4099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/ Divider Purple">
  <p:cSld name="CUSTOM">
    <p:bg>
      <p:bgPr>
        <a:solidFill>
          <a:schemeClr val="lt2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>
            <a:spLocks noGrp="1"/>
          </p:cNvSpPr>
          <p:nvPr>
            <p:ph type="pic" idx="2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7" name="Google Shape;27;p4"/>
          <p:cNvSpPr txBox="1">
            <a:spLocks noGrp="1"/>
          </p:cNvSpPr>
          <p:nvPr>
            <p:ph type="title" idx="3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ckups Phone + Tablet">
  <p:cSld name="CUSTOM_16_1_1">
    <p:bg>
      <p:bgPr>
        <a:solidFill>
          <a:schemeClr val="l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>
            <a:spLocks noGrp="1"/>
          </p:cNvSpPr>
          <p:nvPr>
            <p:ph type="pic" idx="2"/>
          </p:nvPr>
        </p:nvSpPr>
        <p:spPr>
          <a:xfrm>
            <a:off x="812850" y="867000"/>
            <a:ext cx="1614000" cy="3409500"/>
          </a:xfrm>
          <a:prstGeom prst="roundRect">
            <a:avLst>
              <a:gd name="adj" fmla="val 8265"/>
            </a:avLst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1"/>
          <p:cNvSpPr>
            <a:spLocks noGrp="1"/>
          </p:cNvSpPr>
          <p:nvPr>
            <p:ph type="pic" idx="3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2" name="Google Shape;222;p31"/>
          <p:cNvSpPr>
            <a:spLocks noGrp="1"/>
          </p:cNvSpPr>
          <p:nvPr>
            <p:ph type="pic" idx="4"/>
          </p:nvPr>
        </p:nvSpPr>
        <p:spPr>
          <a:xfrm>
            <a:off x="3874125" y="866550"/>
            <a:ext cx="4531500" cy="3409500"/>
          </a:xfrm>
          <a:prstGeom prst="roundRect">
            <a:avLst>
              <a:gd name="adj" fmla="val 4099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CUSTOM_17"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2"/>
          <p:cNvSpPr txBox="1">
            <a:spLocks noGrp="1"/>
          </p:cNvSpPr>
          <p:nvPr>
            <p:ph type="subTitle" idx="1"/>
          </p:nvPr>
        </p:nvSpPr>
        <p:spPr>
          <a:xfrm>
            <a:off x="440281" y="763675"/>
            <a:ext cx="2070300" cy="3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 b="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2"/>
          <p:cNvSpPr txBox="1"/>
          <p:nvPr/>
        </p:nvSpPr>
        <p:spPr>
          <a:xfrm>
            <a:off x="871975" y="114300"/>
            <a:ext cx="13854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accent4"/>
                </a:solidFill>
                <a:latin typeface="Albert Sans"/>
                <a:ea typeface="Albert Sans"/>
                <a:cs typeface="Albert Sans"/>
                <a:sym typeface="Albert Sans"/>
              </a:rPr>
              <a:t>Future Focused</a:t>
            </a:r>
            <a:endParaRPr b="1">
              <a:solidFill>
                <a:schemeClr val="accent4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7" name="Google Shape;227;p32"/>
          <p:cNvSpPr txBox="1">
            <a:spLocks noGrp="1"/>
          </p:cNvSpPr>
          <p:nvPr>
            <p:ph type="subTitle" idx="2"/>
          </p:nvPr>
        </p:nvSpPr>
        <p:spPr>
          <a:xfrm>
            <a:off x="580888" y="3286575"/>
            <a:ext cx="1757100" cy="11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 idx="3"/>
          </p:nvPr>
        </p:nvSpPr>
        <p:spPr>
          <a:xfrm>
            <a:off x="440281" y="327150"/>
            <a:ext cx="2009100" cy="13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sz="1400" b="1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Pullquote">
  <p:cSld name="CUSTOM_18">
    <p:bg>
      <p:bgPr>
        <a:solidFill>
          <a:schemeClr val="accent2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>
            <a:spLocks noGrp="1"/>
          </p:cNvSpPr>
          <p:nvPr>
            <p:ph type="subTitle" idx="1"/>
          </p:nvPr>
        </p:nvSpPr>
        <p:spPr>
          <a:xfrm>
            <a:off x="821950" y="763675"/>
            <a:ext cx="2070300" cy="3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3"/>
          <p:cNvSpPr/>
          <p:nvPr/>
        </p:nvSpPr>
        <p:spPr>
          <a:xfrm>
            <a:off x="114300" y="114300"/>
            <a:ext cx="8915400" cy="4914900"/>
          </a:xfrm>
          <a:prstGeom prst="roundRect">
            <a:avLst>
              <a:gd name="adj" fmla="val 330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2"/>
          </p:nvPr>
        </p:nvSpPr>
        <p:spPr>
          <a:xfrm>
            <a:off x="1062075" y="763675"/>
            <a:ext cx="7025400" cy="3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anum Myeongjo"/>
              <a:buNone/>
              <a:defRPr sz="3600" b="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33"/>
          <p:cNvSpPr>
            <a:spLocks noGrp="1"/>
          </p:cNvSpPr>
          <p:nvPr>
            <p:ph type="pic" idx="3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7" name="Google Shape;237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8" name="Google Shape;238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1" name="Google Shape;24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9" name="Google Shape;249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0" name="Google Shape;25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6" name="Google Shape;256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7" name="Google Shape;257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0" name="Google Shape;260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/ Divider Green">
  <p:cSld name="CUSTOM_5">
    <p:bg>
      <p:bgPr>
        <a:solidFill>
          <a:schemeClr val="accen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>
            <a:spLocks noGrp="1"/>
          </p:cNvSpPr>
          <p:nvPr>
            <p:ph type="pic" idx="2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3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4" name="Google Shape;264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5" name="Google Shape;265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6" name="Google Shape;266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69" name="Google Shape;26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2" name="Google Shape;272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3" name="Google Shape;273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45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0" name="Google Shape;280;p45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1" name="Google Shape;281;p45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2" name="Google Shape;282;p45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4" name="Google Shape;284;p45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_1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8" name="Google Shape;288;p46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47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3" name="Google Shape;293;p47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4" name="Google Shape;294;p47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5" name="Google Shape;295;p47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96" name="Google Shape;296;p47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48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0" name="Google Shape;300;p48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1" name="Google Shape;301;p48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2" name="Google Shape;302;p48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3" name="Google Shape;303;p48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4" name="Google Shape;304;p48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5" name="Google Shape;305;p48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49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9" name="Google Shape;309;p49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0" name="Google Shape;310;p49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1" name="Google Shape;311;p49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2" name="Google Shape;312;p49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3" name="Google Shape;313;p49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4" name="Google Shape;314;p49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5" name="Google Shape;315;p49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6" name="Google Shape;316;p49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50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/ Divider Teal">
  <p:cSld name="CUSTOM_5_1">
    <p:bg>
      <p:bgPr>
        <a:solidFill>
          <a:schemeClr val="accent2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>
            <a:spLocks noGrp="1"/>
          </p:cNvSpPr>
          <p:nvPr>
            <p:ph type="pic" idx="2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ubTitle" idx="1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 idx="3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3" name="Google Shape;323;p51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51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51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6" name="Google Shape;326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51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29" name="Google Shape;329;p51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2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2" name="Google Shape;332;p52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52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52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5" name="Google Shape;335;p52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52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7" name="Google Shape;337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52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0" name="Google Shape;340;p52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1" name="Google Shape;341;p52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_2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3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Google Shape;344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54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54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9" name="Google Shape;349;p54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54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54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54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3" name="Google Shape;353;p54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54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54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54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/ Divider Blue">
  <p:cSld name="CUSTOM_5_1_1">
    <p:bg>
      <p:bgPr>
        <a:solidFill>
          <a:schemeClr val="accent4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>
            <a:spLocks noGrp="1"/>
          </p:cNvSpPr>
          <p:nvPr>
            <p:ph type="pic" idx="2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3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ll Quote">
  <p:cSld name="CUSTOM_1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>
            <a:spLocks noGrp="1"/>
          </p:cNvSpPr>
          <p:nvPr>
            <p:ph type="pic" idx="2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5" name="Google Shape;45;p8"/>
          <p:cNvSpPr txBox="1">
            <a:spLocks noGrp="1"/>
          </p:cNvSpPr>
          <p:nvPr>
            <p:ph type="subTitle" idx="1"/>
          </p:nvPr>
        </p:nvSpPr>
        <p:spPr>
          <a:xfrm>
            <a:off x="4627750" y="1204950"/>
            <a:ext cx="24897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3"/>
          </p:nvPr>
        </p:nvSpPr>
        <p:spPr>
          <a:xfrm>
            <a:off x="4627750" y="1592350"/>
            <a:ext cx="25392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>
            <a:spLocks noGrp="1"/>
          </p:cNvSpPr>
          <p:nvPr>
            <p:ph type="pic" idx="4"/>
          </p:nvPr>
        </p:nvSpPr>
        <p:spPr>
          <a:xfrm rot="-5400000">
            <a:off x="1529325" y="1257825"/>
            <a:ext cx="3114600" cy="2619600"/>
          </a:xfrm>
          <a:prstGeom prst="round2SameRect">
            <a:avLst>
              <a:gd name="adj1" fmla="val 3848"/>
              <a:gd name="adj2" fmla="val 0"/>
            </a:avLst>
          </a:prstGeom>
          <a:noFill/>
          <a:ln>
            <a:noFill/>
          </a:ln>
        </p:spPr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36">
          <p15:clr>
            <a:srgbClr val="E46962"/>
          </p15:clr>
        </p15:guide>
        <p15:guide id="2" orient="horz" pos="2604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age Image">
  <p:cSld name="CUSTOM_2">
    <p:bg>
      <p:bgPr>
        <a:solidFill>
          <a:schemeClr val="lt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>
            <a:spLocks noGrp="1"/>
          </p:cNvSpPr>
          <p:nvPr>
            <p:ph type="pic" idx="2"/>
          </p:nvPr>
        </p:nvSpPr>
        <p:spPr>
          <a:xfrm>
            <a:off x="120000" y="114300"/>
            <a:ext cx="8904000" cy="4914900"/>
          </a:xfrm>
          <a:prstGeom prst="roundRect">
            <a:avLst>
              <a:gd name="adj" fmla="val 2134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 + Content">
  <p:cSld name="CUSTOM_3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5235220" y="2573350"/>
            <a:ext cx="3798300" cy="19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 u="none"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 u="none"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 u="none"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 u="none"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 u="none"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 u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2"/>
          </p:nvPr>
        </p:nvSpPr>
        <p:spPr>
          <a:xfrm>
            <a:off x="5235220" y="750863"/>
            <a:ext cx="37299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5257467" y="327150"/>
            <a:ext cx="2743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sz="1400" b="1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>
            <a:spLocks noGrp="1"/>
          </p:cNvSpPr>
          <p:nvPr>
            <p:ph type="pic" idx="3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6" name="Google Shape;56;p10"/>
          <p:cNvSpPr txBox="1">
            <a:spLocks noGrp="1"/>
          </p:cNvSpPr>
          <p:nvPr>
            <p:ph type="title" idx="4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>
            <a:spLocks noGrp="1"/>
          </p:cNvSpPr>
          <p:nvPr>
            <p:ph type="pic" idx="5"/>
          </p:nvPr>
        </p:nvSpPr>
        <p:spPr>
          <a:xfrm rot="10800000">
            <a:off x="228600" y="2561290"/>
            <a:ext cx="2262600" cy="2348400"/>
          </a:xfrm>
          <a:prstGeom prst="round1Rect">
            <a:avLst>
              <a:gd name="adj" fmla="val 4873"/>
            </a:avLst>
          </a:prstGeom>
          <a:noFill/>
          <a:ln>
            <a:noFill/>
          </a:ln>
        </p:spPr>
      </p:sp>
      <p:sp>
        <p:nvSpPr>
          <p:cNvPr id="58" name="Google Shape;58;p10"/>
          <p:cNvSpPr>
            <a:spLocks noGrp="1"/>
          </p:cNvSpPr>
          <p:nvPr>
            <p:ph type="pic" idx="6"/>
          </p:nvPr>
        </p:nvSpPr>
        <p:spPr>
          <a:xfrm>
            <a:off x="2486554" y="223525"/>
            <a:ext cx="2262600" cy="2348400"/>
          </a:xfrm>
          <a:prstGeom prst="round1Rect">
            <a:avLst>
              <a:gd name="adj" fmla="val 4873"/>
            </a:avLst>
          </a:prstGeom>
          <a:noFill/>
          <a:ln>
            <a:noFill/>
          </a:ln>
        </p:spPr>
      </p:sp>
      <p:sp>
        <p:nvSpPr>
          <p:cNvPr id="59" name="Google Shape;59;p10"/>
          <p:cNvSpPr>
            <a:spLocks noGrp="1"/>
          </p:cNvSpPr>
          <p:nvPr>
            <p:ph type="pic" idx="7"/>
          </p:nvPr>
        </p:nvSpPr>
        <p:spPr>
          <a:xfrm rot="10800000" flipH="1">
            <a:off x="2486554" y="2561290"/>
            <a:ext cx="2262600" cy="2348400"/>
          </a:xfrm>
          <a:prstGeom prst="round1Rect">
            <a:avLst>
              <a:gd name="adj" fmla="val 4873"/>
            </a:avLst>
          </a:prstGeom>
          <a:noFill/>
          <a:ln>
            <a:noFill/>
          </a:ln>
        </p:spPr>
      </p:sp>
      <p:sp>
        <p:nvSpPr>
          <p:cNvPr id="60" name="Google Shape;60;p10"/>
          <p:cNvSpPr>
            <a:spLocks noGrp="1"/>
          </p:cNvSpPr>
          <p:nvPr>
            <p:ph type="pic" idx="8"/>
          </p:nvPr>
        </p:nvSpPr>
        <p:spPr>
          <a:xfrm flipH="1">
            <a:off x="228600" y="224575"/>
            <a:ext cx="2262600" cy="2348400"/>
          </a:xfrm>
          <a:prstGeom prst="round1Rect">
            <a:avLst>
              <a:gd name="adj" fmla="val 4873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47550" y="425875"/>
            <a:ext cx="2916300" cy="12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47550" y="1714375"/>
            <a:ext cx="5780700" cy="29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</p:sldLayoutIdLst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19">
          <p15:clr>
            <a:srgbClr val="E46962"/>
          </p15:clr>
        </p15:guide>
        <p15:guide id="2" pos="593">
          <p15:clr>
            <a:srgbClr val="E46962"/>
          </p15:clr>
        </p15:guide>
        <p15:guide id="3" pos="669">
          <p15:clr>
            <a:srgbClr val="E46962"/>
          </p15:clr>
        </p15:guide>
        <p15:guide id="4" pos="1044">
          <p15:clr>
            <a:srgbClr val="E46962"/>
          </p15:clr>
        </p15:guide>
        <p15:guide id="5" pos="1119">
          <p15:clr>
            <a:srgbClr val="E46962"/>
          </p15:clr>
        </p15:guide>
        <p15:guide id="6" pos="1494">
          <p15:clr>
            <a:srgbClr val="E46962"/>
          </p15:clr>
        </p15:guide>
        <p15:guide id="7" pos="1569">
          <p15:clr>
            <a:srgbClr val="E46962"/>
          </p15:clr>
        </p15:guide>
        <p15:guide id="8" pos="1944">
          <p15:clr>
            <a:srgbClr val="E46962"/>
          </p15:clr>
        </p15:guide>
        <p15:guide id="9" pos="2019">
          <p15:clr>
            <a:srgbClr val="E46962"/>
          </p15:clr>
        </p15:guide>
        <p15:guide id="10" pos="2394">
          <p15:clr>
            <a:srgbClr val="E46962"/>
          </p15:clr>
        </p15:guide>
        <p15:guide id="11" pos="2469">
          <p15:clr>
            <a:srgbClr val="E46962"/>
          </p15:clr>
        </p15:guide>
        <p15:guide id="12" pos="2844">
          <p15:clr>
            <a:srgbClr val="E46962"/>
          </p15:clr>
        </p15:guide>
        <p15:guide id="13" pos="2919">
          <p15:clr>
            <a:srgbClr val="E46962"/>
          </p15:clr>
        </p15:guide>
        <p15:guide id="14" pos="3294">
          <p15:clr>
            <a:srgbClr val="E46962"/>
          </p15:clr>
        </p15:guide>
        <p15:guide id="15" pos="3370">
          <p15:clr>
            <a:srgbClr val="E46962"/>
          </p15:clr>
        </p15:guide>
        <p15:guide id="16" pos="3744">
          <p15:clr>
            <a:srgbClr val="E46962"/>
          </p15:clr>
        </p15:guide>
        <p15:guide id="17" pos="3820">
          <p15:clr>
            <a:srgbClr val="E46962"/>
          </p15:clr>
        </p15:guide>
        <p15:guide id="18" pos="4194">
          <p15:clr>
            <a:srgbClr val="E46962"/>
          </p15:clr>
        </p15:guide>
        <p15:guide id="19" pos="4270">
          <p15:clr>
            <a:srgbClr val="E46962"/>
          </p15:clr>
        </p15:guide>
        <p15:guide id="20" pos="4644">
          <p15:clr>
            <a:srgbClr val="E46962"/>
          </p15:clr>
        </p15:guide>
        <p15:guide id="21" pos="4720">
          <p15:clr>
            <a:srgbClr val="E46962"/>
          </p15:clr>
        </p15:guide>
        <p15:guide id="22" pos="5094">
          <p15:clr>
            <a:srgbClr val="E46962"/>
          </p15:clr>
        </p15:guide>
        <p15:guide id="23" pos="5170">
          <p15:clr>
            <a:srgbClr val="E46962"/>
          </p15:clr>
        </p15:guide>
        <p15:guide id="24" pos="5544">
          <p15:clr>
            <a:srgbClr val="E46962"/>
          </p15:clr>
        </p15:guide>
        <p15:guide id="25" orient="horz" pos="141">
          <p15:clr>
            <a:srgbClr val="E46962"/>
          </p15:clr>
        </p15:guide>
        <p15:guide id="26" orient="horz" pos="3099">
          <p15:clr>
            <a:srgbClr val="E46962"/>
          </p15:clr>
        </p15:guide>
        <p15:guide id="27" pos="144">
          <p15:clr>
            <a:srgbClr val="E46962"/>
          </p15:clr>
        </p15:guide>
        <p15:guide id="28" pos="5616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RemsKxhTL4mbE2IZRULdOi6k8-mDyyUH/vie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ariusborel/electric-vhicule-population-dat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leafletjs.com/examples.html" TargetMode="External"/><Relationship Id="rId4" Type="http://schemas.openxmlformats.org/officeDocument/2006/relationships/hyperlink" Target="https://leafletjs.com/examples/quick-start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kdbxb6uwzkOiKexXPzUJYs04q7Hgivej/vie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5"/>
          <p:cNvSpPr txBox="1">
            <a:spLocks noGrp="1"/>
          </p:cNvSpPr>
          <p:nvPr>
            <p:ph type="sldNum" idx="12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362" name="Google Shape;362;p55"/>
          <p:cNvSpPr txBox="1">
            <a:spLocks noGrp="1"/>
          </p:cNvSpPr>
          <p:nvPr>
            <p:ph type="title"/>
          </p:nvPr>
        </p:nvSpPr>
        <p:spPr>
          <a:xfrm>
            <a:off x="2062900" y="550350"/>
            <a:ext cx="5143500" cy="25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The Progression of Electric Vehicles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(WA)</a:t>
            </a:r>
            <a:endParaRPr sz="4800"/>
          </a:p>
        </p:txBody>
      </p:sp>
      <p:sp>
        <p:nvSpPr>
          <p:cNvPr id="363" name="Google Shape;363;p55"/>
          <p:cNvSpPr txBox="1">
            <a:spLocks noGrp="1"/>
          </p:cNvSpPr>
          <p:nvPr>
            <p:ph type="subTitle" idx="1"/>
          </p:nvPr>
        </p:nvSpPr>
        <p:spPr>
          <a:xfrm>
            <a:off x="3980056" y="4016100"/>
            <a:ext cx="13092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By Riffat Adnan, Jenique Fahie, Prachi Patel and Thomas Sullivan</a:t>
            </a:r>
            <a:endParaRPr sz="1100"/>
          </a:p>
        </p:txBody>
      </p:sp>
      <p:pic>
        <p:nvPicPr>
          <p:cNvPr id="364" name="Google Shape;36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5637" y="4177250"/>
            <a:ext cx="1078363" cy="9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200075" cy="111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063" y="4208425"/>
            <a:ext cx="1818169" cy="9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35225" y="0"/>
            <a:ext cx="1408775" cy="12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4"/>
          <p:cNvSpPr txBox="1">
            <a:spLocks noGrp="1"/>
          </p:cNvSpPr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64"/>
          <p:cNvSpPr txBox="1">
            <a:spLocks noGrp="1"/>
          </p:cNvSpPr>
          <p:nvPr>
            <p:ph type="title" idx="4"/>
          </p:nvPr>
        </p:nvSpPr>
        <p:spPr>
          <a:xfrm>
            <a:off x="945775" y="73180"/>
            <a:ext cx="7137900" cy="8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Map of EV Population in WA State</a:t>
            </a:r>
            <a:endParaRPr sz="3000" u="sng"/>
          </a:p>
        </p:txBody>
      </p:sp>
      <p:pic>
        <p:nvPicPr>
          <p:cNvPr id="438" name="Google Shape;438;p64" title="Ma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50" y="1160975"/>
            <a:ext cx="6299224" cy="3457301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64"/>
          <p:cNvSpPr txBox="1"/>
          <p:nvPr/>
        </p:nvSpPr>
        <p:spPr>
          <a:xfrm>
            <a:off x="6417775" y="1035600"/>
            <a:ext cx="2537100" cy="3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Purpose: The map visualizes EV population data by county.</a:t>
            </a:r>
            <a:endParaRPr sz="1300">
              <a:solidFill>
                <a:srgbClr val="FFFFF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Markers: Each county is shown as a circle marker, with size and color based on the EV population.</a:t>
            </a:r>
            <a:endParaRPr sz="1300">
              <a:solidFill>
                <a:srgbClr val="FFFFF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Pop Ups: Clicking a marker shows the county name and EV population.</a:t>
            </a:r>
            <a:endParaRPr sz="1300">
              <a:solidFill>
                <a:srgbClr val="FFFFF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Legend: A color-coded legend explains population ranges.</a:t>
            </a:r>
            <a:endParaRPr sz="1300">
              <a:solidFill>
                <a:srgbClr val="FFFFF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Interactivity: The map auto-zooms and adjusts to fit all counties dynamically.</a:t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5"/>
          <p:cNvSpPr>
            <a:spLocks noGrp="1"/>
          </p:cNvSpPr>
          <p:nvPr>
            <p:ph type="pic" idx="2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45" name="Google Shape;445;p65"/>
          <p:cNvSpPr txBox="1">
            <a:spLocks noGrp="1"/>
          </p:cNvSpPr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65"/>
          <p:cNvSpPr txBox="1">
            <a:spLocks noGrp="1"/>
          </p:cNvSpPr>
          <p:nvPr>
            <p:ph type="subTitle" idx="1"/>
          </p:nvPr>
        </p:nvSpPr>
        <p:spPr>
          <a:xfrm>
            <a:off x="347550" y="1037675"/>
            <a:ext cx="8454300" cy="35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800" u="none" dirty="0">
                <a:latin typeface="+mn-lt"/>
              </a:rPr>
              <a:t>Rapid Growth: EV adoption in Washington State has surged over the past decade, with significant increases between 2022 and 2023.</a:t>
            </a:r>
            <a:endParaRPr sz="1800" u="none" dirty="0">
              <a:latin typeface="+mn-lt"/>
            </a:endParaRPr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800" u="none" dirty="0">
                <a:latin typeface="+mn-lt"/>
              </a:rPr>
              <a:t>Regional Leadership: King , Snohomish, and Pierce counties drive adoption due to large population density.</a:t>
            </a:r>
            <a:endParaRPr sz="1800" u="none" dirty="0">
              <a:latin typeface="+mn-lt"/>
            </a:endParaRPr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800" u="none" dirty="0">
                <a:latin typeface="+mn-lt"/>
              </a:rPr>
              <a:t>Dominance of BEVs: Battery Electric Vehicles now make up 74.8% of all EV registrations.</a:t>
            </a:r>
            <a:endParaRPr sz="1800" u="none" dirty="0">
              <a:latin typeface="+mn-lt"/>
            </a:endParaRPr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800" u="none" dirty="0">
                <a:latin typeface="+mn-lt"/>
              </a:rPr>
              <a:t>Tesla’s Leadership: Tesla’s Model 3 and Model Y is leading in popularity, making Tesla the top EV manufacturer. </a:t>
            </a:r>
            <a:endParaRPr sz="1800" u="none" dirty="0">
              <a:latin typeface="+mn-lt"/>
            </a:endParaRPr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800" u="none" dirty="0">
                <a:latin typeface="+mn-lt"/>
              </a:rPr>
              <a:t> This growth highlights a strong movement toward the widespread acceptance of EVs in Washington state.</a:t>
            </a:r>
            <a:endParaRPr sz="1800" u="none" dirty="0">
              <a:latin typeface="+mn-lt"/>
            </a:endParaRPr>
          </a:p>
        </p:txBody>
      </p:sp>
      <p:sp>
        <p:nvSpPr>
          <p:cNvPr id="447" name="Google Shape;447;p65"/>
          <p:cNvSpPr txBox="1">
            <a:spLocks noGrp="1"/>
          </p:cNvSpPr>
          <p:nvPr>
            <p:ph type="title" idx="4"/>
          </p:nvPr>
        </p:nvSpPr>
        <p:spPr>
          <a:xfrm>
            <a:off x="945775" y="313479"/>
            <a:ext cx="7137900" cy="724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u="sng" dirty="0"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  <a:endParaRPr sz="3300" u="sng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6"/>
          <p:cNvSpPr txBox="1">
            <a:spLocks noGrp="1"/>
          </p:cNvSpPr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66"/>
          <p:cNvSpPr txBox="1">
            <a:spLocks noGrp="1"/>
          </p:cNvSpPr>
          <p:nvPr>
            <p:ph type="subTitle" idx="1"/>
          </p:nvPr>
        </p:nvSpPr>
        <p:spPr>
          <a:xfrm>
            <a:off x="958450" y="1555900"/>
            <a:ext cx="7137900" cy="31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 u="sng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https://www.kaggle.com/datasets/mariusborel/electric-vhicule-population-data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https://leafletjs.com/examples/quick-start/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https://leafletjs.com/examples.html</a:t>
            </a:r>
            <a:r>
              <a:rPr lang="en"/>
              <a:t> </a:t>
            </a:r>
            <a:endParaRPr/>
          </a:p>
        </p:txBody>
      </p:sp>
      <p:sp>
        <p:nvSpPr>
          <p:cNvPr id="454" name="Google Shape;454;p66"/>
          <p:cNvSpPr txBox="1">
            <a:spLocks noGrp="1"/>
          </p:cNvSpPr>
          <p:nvPr>
            <p:ph type="title" idx="4"/>
          </p:nvPr>
        </p:nvSpPr>
        <p:spPr>
          <a:xfrm>
            <a:off x="945775" y="223506"/>
            <a:ext cx="7137900" cy="7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latin typeface="Merriweather"/>
                <a:ea typeface="Merriweather"/>
                <a:cs typeface="Merriweather"/>
                <a:sym typeface="Merriweather"/>
              </a:rPr>
              <a:t>References</a:t>
            </a:r>
            <a:endParaRPr sz="3000"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7"/>
          <p:cNvSpPr txBox="1">
            <a:spLocks noGrp="1"/>
          </p:cNvSpPr>
          <p:nvPr>
            <p:ph type="subTitle" idx="1"/>
          </p:nvPr>
        </p:nvSpPr>
        <p:spPr>
          <a:xfrm>
            <a:off x="-394525" y="762900"/>
            <a:ext cx="2958300" cy="11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460" name="Google Shape;460;p67"/>
          <p:cNvSpPr txBox="1">
            <a:spLocks noGrp="1"/>
          </p:cNvSpPr>
          <p:nvPr>
            <p:ph type="subTitle" idx="2"/>
          </p:nvPr>
        </p:nvSpPr>
        <p:spPr>
          <a:xfrm>
            <a:off x="7780000" y="762900"/>
            <a:ext cx="1961700" cy="11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461" name="Google Shape;461;p67"/>
          <p:cNvSpPr txBox="1">
            <a:spLocks noGrp="1"/>
          </p:cNvSpPr>
          <p:nvPr>
            <p:ph type="subTitle" idx="3"/>
          </p:nvPr>
        </p:nvSpPr>
        <p:spPr>
          <a:xfrm>
            <a:off x="-867225" y="1991550"/>
            <a:ext cx="2011500" cy="11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462" name="Google Shape;462;p67"/>
          <p:cNvSpPr txBox="1">
            <a:spLocks noGrp="1"/>
          </p:cNvSpPr>
          <p:nvPr>
            <p:ph type="subTitle" idx="4"/>
          </p:nvPr>
        </p:nvSpPr>
        <p:spPr>
          <a:xfrm>
            <a:off x="1384800" y="1991550"/>
            <a:ext cx="1961700" cy="11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463" name="Google Shape;463;p67"/>
          <p:cNvSpPr txBox="1">
            <a:spLocks noGrp="1"/>
          </p:cNvSpPr>
          <p:nvPr>
            <p:ph type="subTitle" idx="5"/>
          </p:nvPr>
        </p:nvSpPr>
        <p:spPr>
          <a:xfrm>
            <a:off x="3556975" y="1991550"/>
            <a:ext cx="4403400" cy="11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464" name="Google Shape;464;p67"/>
          <p:cNvSpPr txBox="1">
            <a:spLocks noGrp="1"/>
          </p:cNvSpPr>
          <p:nvPr>
            <p:ph type="subTitle" idx="6"/>
          </p:nvPr>
        </p:nvSpPr>
        <p:spPr>
          <a:xfrm>
            <a:off x="8207225" y="1991550"/>
            <a:ext cx="2216400" cy="11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465" name="Google Shape;465;p67"/>
          <p:cNvSpPr txBox="1">
            <a:spLocks noGrp="1"/>
          </p:cNvSpPr>
          <p:nvPr>
            <p:ph type="subTitle" idx="7"/>
          </p:nvPr>
        </p:nvSpPr>
        <p:spPr>
          <a:xfrm>
            <a:off x="307950" y="3220200"/>
            <a:ext cx="3807600" cy="11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466" name="Google Shape;466;p67"/>
          <p:cNvSpPr txBox="1">
            <a:spLocks noGrp="1"/>
          </p:cNvSpPr>
          <p:nvPr>
            <p:ph type="subTitle" idx="8"/>
          </p:nvPr>
        </p:nvSpPr>
        <p:spPr>
          <a:xfrm>
            <a:off x="4367925" y="3220200"/>
            <a:ext cx="2121000" cy="11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467" name="Google Shape;467;p67"/>
          <p:cNvSpPr txBox="1">
            <a:spLocks noGrp="1"/>
          </p:cNvSpPr>
          <p:nvPr>
            <p:ph type="subTitle" idx="9"/>
          </p:nvPr>
        </p:nvSpPr>
        <p:spPr>
          <a:xfrm>
            <a:off x="6718750" y="3220200"/>
            <a:ext cx="2383200" cy="11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468" name="Google Shape;468;p67"/>
          <p:cNvSpPr txBox="1">
            <a:spLocks noGrp="1"/>
          </p:cNvSpPr>
          <p:nvPr>
            <p:ph type="subTitle" idx="13"/>
          </p:nvPr>
        </p:nvSpPr>
        <p:spPr>
          <a:xfrm>
            <a:off x="2793625" y="762900"/>
            <a:ext cx="2143500" cy="11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469" name="Google Shape;469;p67"/>
          <p:cNvSpPr txBox="1">
            <a:spLocks noGrp="1"/>
          </p:cNvSpPr>
          <p:nvPr>
            <p:ph type="subTitle" idx="14"/>
          </p:nvPr>
        </p:nvSpPr>
        <p:spPr>
          <a:xfrm>
            <a:off x="5151963" y="762900"/>
            <a:ext cx="2413200" cy="11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pic>
        <p:nvPicPr>
          <p:cNvPr id="470" name="Google Shape;470;p67" descr="Hexagonal icon."/>
          <p:cNvPicPr preferRelativeResize="0">
            <a:picLocks noGrp="1"/>
          </p:cNvPicPr>
          <p:nvPr>
            <p:ph type="pic" idx="15"/>
          </p:nvPr>
        </p:nvPicPr>
        <p:blipFill rotWithShape="1">
          <a:blip r:embed="rId3">
            <a:alphaModFix/>
          </a:blip>
          <a:srcRect t="6732" b="6732"/>
          <a:stretch/>
        </p:blipFill>
        <p:spPr>
          <a:xfrm>
            <a:off x="8596800" y="223475"/>
            <a:ext cx="318600" cy="318600"/>
          </a:xfrm>
          <a:prstGeom prst="ellipse">
            <a:avLst/>
          </a:prstGeom>
        </p:spPr>
      </p:pic>
      <p:sp>
        <p:nvSpPr>
          <p:cNvPr id="471" name="Google Shape;471;p67"/>
          <p:cNvSpPr/>
          <p:nvPr/>
        </p:nvSpPr>
        <p:spPr>
          <a:xfrm>
            <a:off x="2563817" y="1228200"/>
            <a:ext cx="229800" cy="229800"/>
          </a:xfrm>
          <a:prstGeom prst="noSmoking">
            <a:avLst>
              <a:gd name="adj" fmla="val 1875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67"/>
          <p:cNvSpPr/>
          <p:nvPr/>
        </p:nvSpPr>
        <p:spPr>
          <a:xfrm>
            <a:off x="4937155" y="1228200"/>
            <a:ext cx="229800" cy="229800"/>
          </a:xfrm>
          <a:prstGeom prst="noSmoking">
            <a:avLst>
              <a:gd name="adj" fmla="val 1875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67"/>
          <p:cNvSpPr/>
          <p:nvPr/>
        </p:nvSpPr>
        <p:spPr>
          <a:xfrm>
            <a:off x="7550205" y="1228200"/>
            <a:ext cx="229800" cy="229800"/>
          </a:xfrm>
          <a:prstGeom prst="noSmoking">
            <a:avLst>
              <a:gd name="adj" fmla="val 1875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67"/>
          <p:cNvSpPr/>
          <p:nvPr/>
        </p:nvSpPr>
        <p:spPr>
          <a:xfrm>
            <a:off x="3327167" y="2456850"/>
            <a:ext cx="229800" cy="229800"/>
          </a:xfrm>
          <a:prstGeom prst="noSmoking">
            <a:avLst>
              <a:gd name="adj" fmla="val 1875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67"/>
          <p:cNvSpPr/>
          <p:nvPr/>
        </p:nvSpPr>
        <p:spPr>
          <a:xfrm>
            <a:off x="1144305" y="2456850"/>
            <a:ext cx="229800" cy="229800"/>
          </a:xfrm>
          <a:prstGeom prst="noSmoking">
            <a:avLst>
              <a:gd name="adj" fmla="val 1875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67"/>
          <p:cNvSpPr/>
          <p:nvPr/>
        </p:nvSpPr>
        <p:spPr>
          <a:xfrm>
            <a:off x="7960430" y="2456850"/>
            <a:ext cx="229800" cy="229800"/>
          </a:xfrm>
          <a:prstGeom prst="noSmoking">
            <a:avLst>
              <a:gd name="adj" fmla="val 1875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67"/>
          <p:cNvSpPr/>
          <p:nvPr/>
        </p:nvSpPr>
        <p:spPr>
          <a:xfrm>
            <a:off x="6488955" y="3687250"/>
            <a:ext cx="229800" cy="229800"/>
          </a:xfrm>
          <a:prstGeom prst="noSmoking">
            <a:avLst>
              <a:gd name="adj" fmla="val 1875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67"/>
          <p:cNvSpPr/>
          <p:nvPr/>
        </p:nvSpPr>
        <p:spPr>
          <a:xfrm>
            <a:off x="4115605" y="3687250"/>
            <a:ext cx="229800" cy="229800"/>
          </a:xfrm>
          <a:prstGeom prst="noSmoking">
            <a:avLst>
              <a:gd name="adj" fmla="val 1875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67"/>
          <p:cNvSpPr/>
          <p:nvPr/>
        </p:nvSpPr>
        <p:spPr>
          <a:xfrm>
            <a:off x="78155" y="3687250"/>
            <a:ext cx="229800" cy="229800"/>
          </a:xfrm>
          <a:prstGeom prst="noSmoking">
            <a:avLst>
              <a:gd name="adj" fmla="val 1875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6"/>
          <p:cNvSpPr txBox="1">
            <a:spLocks noGrp="1"/>
          </p:cNvSpPr>
          <p:nvPr>
            <p:ph type="subTitle" idx="1"/>
          </p:nvPr>
        </p:nvSpPr>
        <p:spPr>
          <a:xfrm>
            <a:off x="958450" y="1695750"/>
            <a:ext cx="7137900" cy="30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none" dirty="0">
                <a:latin typeface="+mn-lt"/>
              </a:rPr>
              <a:t>We chose our dataset from the website Kaggle.</a:t>
            </a:r>
            <a:endParaRPr sz="2000" u="none" dirty="0">
              <a:latin typeface="+mn-l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none" dirty="0">
                <a:latin typeface="+mn-lt"/>
              </a:rPr>
              <a:t>It is based on data for the electric vehicle population in the state of Washington.</a:t>
            </a:r>
            <a:endParaRPr sz="2000" u="none" dirty="0">
              <a:latin typeface="+mn-l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none" dirty="0">
                <a:latin typeface="+mn-lt"/>
              </a:rPr>
              <a:t>Our data ranges from 1997 through 2025 and we utilized upwards of 165,000 unique rows.(condensed to 2023)</a:t>
            </a:r>
            <a:endParaRPr sz="2000" u="none" dirty="0">
              <a:latin typeface="+mn-l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none" dirty="0">
                <a:latin typeface="+mn-lt"/>
              </a:rPr>
              <a:t>We chose this dataset to study the rise of electric vehicles throughout the 21st century. </a:t>
            </a:r>
            <a:endParaRPr sz="2000" u="none" dirty="0">
              <a:latin typeface="+mn-lt"/>
            </a:endParaRPr>
          </a:p>
        </p:txBody>
      </p:sp>
      <p:sp>
        <p:nvSpPr>
          <p:cNvPr id="373" name="Google Shape;373;p56"/>
          <p:cNvSpPr txBox="1">
            <a:spLocks noGrp="1"/>
          </p:cNvSpPr>
          <p:nvPr>
            <p:ph type="title" idx="4"/>
          </p:nvPr>
        </p:nvSpPr>
        <p:spPr>
          <a:xfrm>
            <a:off x="1278325" y="383525"/>
            <a:ext cx="6717900" cy="7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Our Dataset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7"/>
          <p:cNvSpPr txBox="1">
            <a:spLocks noGrp="1"/>
          </p:cNvSpPr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57"/>
          <p:cNvSpPr txBox="1">
            <a:spLocks noGrp="1"/>
          </p:cNvSpPr>
          <p:nvPr>
            <p:ph type="subTitle" idx="1"/>
          </p:nvPr>
        </p:nvSpPr>
        <p:spPr>
          <a:xfrm>
            <a:off x="21125" y="1587300"/>
            <a:ext cx="3984900" cy="29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none" dirty="0">
                <a:latin typeface="+mn-lt"/>
              </a:rPr>
              <a:t>This graph highlights the rapid growth of EV’s over the last decade</a:t>
            </a:r>
            <a:endParaRPr sz="1800" u="none" dirty="0">
              <a:latin typeface="+mn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none" dirty="0">
                <a:latin typeface="+mn-lt"/>
              </a:rPr>
              <a:t>By end of 2023, we now have over 168,000 EV’s in WA alone.</a:t>
            </a:r>
            <a:endParaRPr sz="1800" u="none" dirty="0">
              <a:latin typeface="+mn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none" dirty="0">
                <a:latin typeface="+mn-lt"/>
              </a:rPr>
              <a:t>Between 2022 and 2023 the number of EV registrations surged from 21,275 to 37,806—a remarkable 77.7% increase in just one year.</a:t>
            </a:r>
            <a:endParaRPr sz="1800" u="none" dirty="0">
              <a:latin typeface="+mn-l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0" name="Google Shape;380;p57"/>
          <p:cNvSpPr txBox="1">
            <a:spLocks noGrp="1"/>
          </p:cNvSpPr>
          <p:nvPr>
            <p:ph type="title" idx="4"/>
          </p:nvPr>
        </p:nvSpPr>
        <p:spPr>
          <a:xfrm>
            <a:off x="889100" y="370482"/>
            <a:ext cx="7137900" cy="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Electric Vehicles in Washington</a:t>
            </a:r>
            <a:endParaRPr sz="3000" u="sng"/>
          </a:p>
        </p:txBody>
      </p:sp>
      <p:pic>
        <p:nvPicPr>
          <p:cNvPr id="381" name="Google Shape;38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150" y="1506500"/>
            <a:ext cx="4986849" cy="276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8"/>
          <p:cNvSpPr txBox="1">
            <a:spLocks noGrp="1"/>
          </p:cNvSpPr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58"/>
          <p:cNvSpPr txBox="1">
            <a:spLocks noGrp="1"/>
          </p:cNvSpPr>
          <p:nvPr>
            <p:ph type="subTitle" idx="1"/>
          </p:nvPr>
        </p:nvSpPr>
        <p:spPr>
          <a:xfrm>
            <a:off x="282900" y="1388750"/>
            <a:ext cx="2430300" cy="23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none" dirty="0">
                <a:latin typeface="+mn-lt"/>
              </a:rPr>
              <a:t>The data shown, displays our most dense EV areas in the state.</a:t>
            </a:r>
            <a:endParaRPr sz="1800" u="none" dirty="0">
              <a:latin typeface="+mn-l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none" dirty="0">
              <a:latin typeface="+mn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 u="none" dirty="0">
                <a:latin typeface="+mn-lt"/>
              </a:rPr>
              <a:t>Electric vehicles</a:t>
            </a:r>
            <a:r>
              <a:rPr lang="en" sz="1800" u="none" dirty="0">
                <a:latin typeface="+mn-lt"/>
              </a:rPr>
              <a:t> seem to be very popular in areas with large cities.</a:t>
            </a:r>
            <a:endParaRPr sz="1800" u="none" dirty="0">
              <a:latin typeface="+mn-lt"/>
            </a:endParaRPr>
          </a:p>
        </p:txBody>
      </p:sp>
      <p:sp>
        <p:nvSpPr>
          <p:cNvPr id="388" name="Google Shape;388;p58"/>
          <p:cNvSpPr txBox="1">
            <a:spLocks noGrp="1"/>
          </p:cNvSpPr>
          <p:nvPr>
            <p:ph type="title" idx="4"/>
          </p:nvPr>
        </p:nvSpPr>
        <p:spPr>
          <a:xfrm>
            <a:off x="889100" y="357431"/>
            <a:ext cx="71379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 dirty="0"/>
              <a:t>Electric Vehicles by County</a:t>
            </a:r>
            <a:endParaRPr sz="3000" u="sng" dirty="0"/>
          </a:p>
        </p:txBody>
      </p:sp>
      <p:pic>
        <p:nvPicPr>
          <p:cNvPr id="389" name="Google Shape;38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625" y="1183563"/>
            <a:ext cx="6184251" cy="31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9"/>
          <p:cNvSpPr txBox="1">
            <a:spLocks noGrp="1"/>
          </p:cNvSpPr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59"/>
          <p:cNvSpPr txBox="1">
            <a:spLocks noGrp="1"/>
          </p:cNvSpPr>
          <p:nvPr>
            <p:ph type="title" idx="4"/>
          </p:nvPr>
        </p:nvSpPr>
        <p:spPr>
          <a:xfrm>
            <a:off x="876050" y="76625"/>
            <a:ext cx="71379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BEV’s vs. PHEV’s</a:t>
            </a:r>
            <a:endParaRPr sz="3000" u="sng"/>
          </a:p>
        </p:txBody>
      </p:sp>
      <p:sp>
        <p:nvSpPr>
          <p:cNvPr id="396" name="Google Shape;396;p59"/>
          <p:cNvSpPr txBox="1">
            <a:spLocks noGrp="1"/>
          </p:cNvSpPr>
          <p:nvPr>
            <p:ph type="subTitle" idx="1"/>
          </p:nvPr>
        </p:nvSpPr>
        <p:spPr>
          <a:xfrm>
            <a:off x="47575" y="906125"/>
            <a:ext cx="25266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chain disruptions.</a:t>
            </a:r>
            <a:endParaRPr sz="11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u="none" dirty="0">
                <a:latin typeface="Arial"/>
                <a:ea typeface="Arial"/>
                <a:cs typeface="Arial"/>
                <a:sym typeface="Arial"/>
              </a:rPr>
              <a:t>Steady Growth:</a:t>
            </a:r>
            <a:r>
              <a:rPr lang="en" sz="1100" u="none" dirty="0">
                <a:latin typeface="Arial"/>
                <a:ea typeface="Arial"/>
                <a:cs typeface="Arial"/>
                <a:sym typeface="Arial"/>
              </a:rPr>
              <a:t> EV adoption grows over time, with early years showing fewer models and limited tech.</a:t>
            </a:r>
            <a:endParaRPr sz="1100" u="none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u="none" dirty="0">
                <a:latin typeface="Arial"/>
                <a:ea typeface="Arial"/>
                <a:cs typeface="Arial"/>
                <a:sym typeface="Arial"/>
              </a:rPr>
              <a:t>BEV Dominance:</a:t>
            </a:r>
            <a:r>
              <a:rPr lang="en" sz="1100" u="none" dirty="0">
                <a:latin typeface="Arial"/>
                <a:ea typeface="Arial"/>
                <a:cs typeface="Arial"/>
                <a:sym typeface="Arial"/>
              </a:rPr>
              <a:t> Recent years show a strong shift to Battery Electric Vehicles (BEVs).</a:t>
            </a:r>
            <a:endParaRPr sz="1100" u="none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u="none" dirty="0">
                <a:latin typeface="Arial"/>
                <a:ea typeface="Arial"/>
                <a:cs typeface="Arial"/>
                <a:sym typeface="Arial"/>
              </a:rPr>
              <a:t>PHEV Decline:</a:t>
            </a:r>
            <a:r>
              <a:rPr lang="en" sz="1100" u="none" dirty="0">
                <a:latin typeface="Arial"/>
                <a:ea typeface="Arial"/>
                <a:cs typeface="Arial"/>
                <a:sym typeface="Arial"/>
              </a:rPr>
              <a:t> Plug-in Hybrids (PHEVs) slow as BEVs become more affordable and offer better range.</a:t>
            </a:r>
            <a:endParaRPr sz="1100" u="none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u="none" dirty="0">
                <a:latin typeface="Arial"/>
                <a:ea typeface="Arial"/>
                <a:cs typeface="Arial"/>
                <a:sym typeface="Arial"/>
              </a:rPr>
              <a:t>Peaks and Dips:</a:t>
            </a:r>
            <a:r>
              <a:rPr lang="en" sz="1100" u="none" dirty="0">
                <a:latin typeface="Arial"/>
                <a:ea typeface="Arial"/>
                <a:cs typeface="Arial"/>
                <a:sym typeface="Arial"/>
              </a:rPr>
              <a:t> Peaks reflect popular launches and policies; dips may result from economic or supply chain issues.</a:t>
            </a:r>
            <a:endParaRPr sz="1100" u="non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97" name="Google Shape;39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200" y="906125"/>
            <a:ext cx="6022124" cy="39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0"/>
          <p:cNvSpPr txBox="1">
            <a:spLocks noGrp="1"/>
          </p:cNvSpPr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60"/>
          <p:cNvSpPr txBox="1">
            <a:spLocks noGrp="1"/>
          </p:cNvSpPr>
          <p:nvPr>
            <p:ph type="subTitle" idx="1"/>
          </p:nvPr>
        </p:nvSpPr>
        <p:spPr>
          <a:xfrm>
            <a:off x="5229250" y="797550"/>
            <a:ext cx="3230700" cy="16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sng" dirty="0">
                <a:latin typeface="Arial"/>
                <a:ea typeface="Arial"/>
                <a:cs typeface="Arial"/>
                <a:sym typeface="Arial"/>
              </a:rPr>
              <a:t>Heat Map:</a:t>
            </a:r>
            <a:endParaRPr sz="1100" b="1" u="sng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 u="none" dirty="0">
                <a:latin typeface="Arial"/>
                <a:ea typeface="Arial"/>
                <a:cs typeface="Arial"/>
                <a:sym typeface="Arial"/>
              </a:rPr>
              <a:t>Focus on EV Types:</a:t>
            </a:r>
            <a:r>
              <a:rPr lang="en" sz="1100" u="none" dirty="0">
                <a:latin typeface="Arial"/>
                <a:ea typeface="Arial"/>
                <a:cs typeface="Arial"/>
                <a:sym typeface="Arial"/>
              </a:rPr>
              <a:t> Highlights the two most common EV types.</a:t>
            </a:r>
            <a:endParaRPr sz="1100" u="non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 u="none" dirty="0">
                <a:latin typeface="Arial"/>
                <a:ea typeface="Arial"/>
                <a:cs typeface="Arial"/>
                <a:sym typeface="Arial"/>
              </a:rPr>
              <a:t>BEV Dominance:</a:t>
            </a:r>
            <a:r>
              <a:rPr lang="en" sz="1100" u="none" dirty="0">
                <a:latin typeface="Arial"/>
                <a:ea typeface="Arial"/>
                <a:cs typeface="Arial"/>
                <a:sym typeface="Arial"/>
              </a:rPr>
              <a:t> BEVs lead, likely due to zero emissions and improved range.</a:t>
            </a:r>
            <a:endParaRPr sz="1100" u="non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 u="none" dirty="0">
                <a:latin typeface="Arial"/>
                <a:ea typeface="Arial"/>
                <a:cs typeface="Arial"/>
                <a:sym typeface="Arial"/>
              </a:rPr>
              <a:t>PHEV Popularity:</a:t>
            </a:r>
            <a:r>
              <a:rPr lang="en" sz="1100" u="none" dirty="0">
                <a:latin typeface="Arial"/>
                <a:ea typeface="Arial"/>
                <a:cs typeface="Arial"/>
                <a:sym typeface="Arial"/>
              </a:rPr>
              <a:t> PHEVs cater to consumers seeking fuel flexibility.</a:t>
            </a:r>
            <a:endParaRPr sz="1100" u="non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 u="none" dirty="0">
                <a:latin typeface="Arial"/>
                <a:ea typeface="Arial"/>
                <a:cs typeface="Arial"/>
                <a:sym typeface="Arial"/>
              </a:rPr>
              <a:t>Market Insight:</a:t>
            </a:r>
            <a:r>
              <a:rPr lang="en" sz="1100" u="none" dirty="0">
                <a:latin typeface="Arial"/>
                <a:ea typeface="Arial"/>
                <a:cs typeface="Arial"/>
                <a:sym typeface="Arial"/>
              </a:rPr>
              <a:t> Shows trends in consumer preferences and EV market share.</a:t>
            </a:r>
            <a:endParaRPr sz="1100" u="non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4" name="Google Shape;404;p60"/>
          <p:cNvSpPr txBox="1">
            <a:spLocks noGrp="1"/>
          </p:cNvSpPr>
          <p:nvPr>
            <p:ph type="title" idx="4"/>
          </p:nvPr>
        </p:nvSpPr>
        <p:spPr>
          <a:xfrm>
            <a:off x="1003050" y="0"/>
            <a:ext cx="7137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BEV’s vs. PHEV’s Cont.</a:t>
            </a:r>
            <a:endParaRPr sz="3000" u="sng"/>
          </a:p>
        </p:txBody>
      </p:sp>
      <p:pic>
        <p:nvPicPr>
          <p:cNvPr id="405" name="Google Shape;40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9161" y="2719125"/>
            <a:ext cx="3433365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60"/>
          <p:cNvSpPr txBox="1">
            <a:spLocks noGrp="1"/>
          </p:cNvSpPr>
          <p:nvPr>
            <p:ph type="title" idx="4"/>
          </p:nvPr>
        </p:nvSpPr>
        <p:spPr>
          <a:xfrm>
            <a:off x="219650" y="3813525"/>
            <a:ext cx="4542900" cy="10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sng">
                <a:latin typeface="Arial"/>
                <a:ea typeface="Arial"/>
                <a:cs typeface="Arial"/>
                <a:sym typeface="Arial"/>
              </a:rPr>
              <a:t>Pie Chart:</a:t>
            </a:r>
            <a:endParaRPr sz="1100" b="1" u="sng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Market Split: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Highlights the proportion of top EV types.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BEV Dominance: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Larger slice reflects a strong shift to BEVs.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PHEV Role: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Smaller slice shows transitional appeal of PHEVs.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Consumer Preference: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Visualizes preference for advanced EV tech.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407" name="Google Shape;407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838" y="639775"/>
            <a:ext cx="5039088" cy="324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1"/>
          <p:cNvSpPr txBox="1">
            <a:spLocks noGrp="1"/>
          </p:cNvSpPr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61"/>
          <p:cNvSpPr txBox="1">
            <a:spLocks noGrp="1"/>
          </p:cNvSpPr>
          <p:nvPr>
            <p:ph type="subTitle" idx="1"/>
          </p:nvPr>
        </p:nvSpPr>
        <p:spPr>
          <a:xfrm>
            <a:off x="161225" y="1278300"/>
            <a:ext cx="3555000" cy="3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u="none" dirty="0">
                <a:latin typeface="+mn-lt"/>
              </a:rPr>
              <a:t>The bar plot highlights the top 10 most popular EV makes, with Tesla likely leading due to its innovation and widespread infrastructure. </a:t>
            </a:r>
            <a:endParaRPr sz="1700" u="none" dirty="0">
              <a:latin typeface="+mn-l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u="none" dirty="0">
                <a:latin typeface="+mn-lt"/>
              </a:rPr>
              <a:t>Other makes like Nissan and Chevrolet follow, reflecting their affordability and early market entry. </a:t>
            </a:r>
            <a:endParaRPr sz="1700" u="none" dirty="0">
              <a:latin typeface="+mn-l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u="none" dirty="0">
                <a:latin typeface="+mn-lt"/>
              </a:rPr>
              <a:t>The steep decline among lower-ranked makes shows market dominance by a few key players.</a:t>
            </a:r>
            <a:endParaRPr sz="1700" u="none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p61"/>
          <p:cNvSpPr txBox="1">
            <a:spLocks noGrp="1"/>
          </p:cNvSpPr>
          <p:nvPr>
            <p:ph type="title" idx="4"/>
          </p:nvPr>
        </p:nvSpPr>
        <p:spPr>
          <a:xfrm>
            <a:off x="876050" y="318305"/>
            <a:ext cx="7137900" cy="9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/>
              <a:t>Most Popular Companies (Make)</a:t>
            </a:r>
            <a:endParaRPr sz="2600" u="sng"/>
          </a:p>
        </p:txBody>
      </p:sp>
      <p:pic>
        <p:nvPicPr>
          <p:cNvPr id="415" name="Google Shape;41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222" y="990950"/>
            <a:ext cx="5032575" cy="3715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2"/>
          <p:cNvSpPr txBox="1">
            <a:spLocks noGrp="1"/>
          </p:cNvSpPr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62"/>
          <p:cNvSpPr txBox="1">
            <a:spLocks noGrp="1"/>
          </p:cNvSpPr>
          <p:nvPr>
            <p:ph type="subTitle" idx="1"/>
          </p:nvPr>
        </p:nvSpPr>
        <p:spPr>
          <a:xfrm>
            <a:off x="347550" y="800000"/>
            <a:ext cx="3790500" cy="38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u="none" dirty="0">
                <a:latin typeface="+mn-lt"/>
              </a:rPr>
              <a:t>Tesla holds 4 out of top 10 spots, showcasing its leadership and dominance  in Ev market. </a:t>
            </a:r>
            <a:endParaRPr sz="1700" u="none" dirty="0">
              <a:latin typeface="+mn-l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u="none" dirty="0">
              <a:latin typeface="+mn-l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u="none" dirty="0">
                <a:latin typeface="+mn-lt"/>
              </a:rPr>
              <a:t>Brands like Nissan are making significant progress with standout models, such as the Nissan Leaf.</a:t>
            </a:r>
            <a:endParaRPr sz="1700" u="none" dirty="0">
              <a:latin typeface="+mn-l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u="none" dirty="0">
              <a:latin typeface="+mn-l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u="none" dirty="0">
                <a:latin typeface="+mn-lt"/>
              </a:rPr>
              <a:t>The market is diversifying, with more brands creating more models to compete with Tesla. </a:t>
            </a:r>
            <a:endParaRPr sz="1700" u="none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  <p:sp>
        <p:nvSpPr>
          <p:cNvPr id="422" name="Google Shape;422;p62"/>
          <p:cNvSpPr txBox="1">
            <a:spLocks noGrp="1"/>
          </p:cNvSpPr>
          <p:nvPr>
            <p:ph type="title" idx="4"/>
          </p:nvPr>
        </p:nvSpPr>
        <p:spPr>
          <a:xfrm>
            <a:off x="834925" y="218002"/>
            <a:ext cx="71379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/>
              <a:t>Most Popular Companies (Model)</a:t>
            </a:r>
            <a:endParaRPr sz="2600" u="sng"/>
          </a:p>
        </p:txBody>
      </p:sp>
      <p:pic>
        <p:nvPicPr>
          <p:cNvPr id="423" name="Google Shape;42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450" y="969802"/>
            <a:ext cx="4441066" cy="3441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3"/>
          <p:cNvSpPr txBox="1">
            <a:spLocks noGrp="1"/>
          </p:cNvSpPr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63"/>
          <p:cNvSpPr txBox="1">
            <a:spLocks noGrp="1"/>
          </p:cNvSpPr>
          <p:nvPr>
            <p:ph type="title" idx="4"/>
          </p:nvPr>
        </p:nvSpPr>
        <p:spPr>
          <a:xfrm>
            <a:off x="945775" y="279179"/>
            <a:ext cx="7137900" cy="11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Electric Vehicle Dashboard</a:t>
            </a:r>
            <a:endParaRPr sz="3000" u="sng"/>
          </a:p>
        </p:txBody>
      </p:sp>
      <p:pic>
        <p:nvPicPr>
          <p:cNvPr id="430" name="Google Shape;430;p63" title="Recording 2024-12-15 132038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00" y="970775"/>
            <a:ext cx="5677626" cy="323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63"/>
          <p:cNvSpPr txBox="1"/>
          <p:nvPr/>
        </p:nvSpPr>
        <p:spPr>
          <a:xfrm>
            <a:off x="5653225" y="706650"/>
            <a:ext cx="3391800" cy="4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The data contains details about electric vehicles (EVs), focusing on their </a:t>
            </a:r>
            <a:r>
              <a:rPr lang="en" sz="1200" b="1">
                <a:solidFill>
                  <a:schemeClr val="lt1"/>
                </a:solidFill>
              </a:rPr>
              <a:t>electric range</a:t>
            </a:r>
            <a:r>
              <a:rPr lang="en" sz="1200">
                <a:solidFill>
                  <a:schemeClr val="lt1"/>
                </a:solidFill>
              </a:rPr>
              <a:t>, </a:t>
            </a:r>
            <a:r>
              <a:rPr lang="en" sz="1200" b="1">
                <a:solidFill>
                  <a:schemeClr val="lt1"/>
                </a:solidFill>
              </a:rPr>
              <a:t>make</a:t>
            </a:r>
            <a:r>
              <a:rPr lang="en" sz="1200">
                <a:solidFill>
                  <a:schemeClr val="lt1"/>
                </a:solidFill>
              </a:rPr>
              <a:t>, </a:t>
            </a:r>
            <a:r>
              <a:rPr lang="en" sz="1200" b="1">
                <a:solidFill>
                  <a:schemeClr val="lt1"/>
                </a:solidFill>
              </a:rPr>
              <a:t>model</a:t>
            </a:r>
            <a:r>
              <a:rPr lang="en" sz="1200">
                <a:solidFill>
                  <a:schemeClr val="lt1"/>
                </a:solidFill>
              </a:rPr>
              <a:t>, and other performance metrics.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Each record includes:A </a:t>
            </a:r>
            <a:r>
              <a:rPr lang="en" sz="1200" b="1">
                <a:solidFill>
                  <a:schemeClr val="lt1"/>
                </a:solidFill>
              </a:rPr>
              <a:t>Vehicle Identification Number (VIN)</a:t>
            </a:r>
            <a:r>
              <a:rPr lang="en" sz="1200">
                <a:solidFill>
                  <a:schemeClr val="lt1"/>
                </a:solidFill>
              </a:rPr>
              <a:t>, </a:t>
            </a:r>
            <a:r>
              <a:rPr lang="en" sz="1200" b="1">
                <a:solidFill>
                  <a:schemeClr val="lt1"/>
                </a:solidFill>
              </a:rPr>
              <a:t>make</a:t>
            </a:r>
            <a:r>
              <a:rPr lang="en" sz="1200">
                <a:solidFill>
                  <a:schemeClr val="lt1"/>
                </a:solidFill>
              </a:rPr>
              <a:t> and </a:t>
            </a:r>
            <a:r>
              <a:rPr lang="en" sz="1200" b="1">
                <a:solidFill>
                  <a:schemeClr val="lt1"/>
                </a:solidFill>
              </a:rPr>
              <a:t>model</a:t>
            </a:r>
            <a:r>
              <a:rPr lang="en" sz="1200">
                <a:solidFill>
                  <a:schemeClr val="lt1"/>
                </a:solidFill>
              </a:rPr>
              <a:t> of the EV &amp; </a:t>
            </a:r>
            <a:r>
              <a:rPr lang="en" sz="1200" b="1">
                <a:solidFill>
                  <a:schemeClr val="lt1"/>
                </a:solidFill>
              </a:rPr>
              <a:t>electric range</a:t>
            </a:r>
            <a:r>
              <a:rPr lang="en" sz="1200">
                <a:solidFill>
                  <a:schemeClr val="lt1"/>
                </a:solidFill>
              </a:rPr>
              <a:t> in miles.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The data allows users to compare EVs side by side, helping them understand how vehicles differ in terms of range and other key specifications.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The dashboard fetches this data to display </a:t>
            </a:r>
            <a:r>
              <a:rPr lang="en" sz="1200" b="1">
                <a:solidFill>
                  <a:schemeClr val="lt1"/>
                </a:solidFill>
              </a:rPr>
              <a:t>bar charts</a:t>
            </a:r>
            <a:r>
              <a:rPr lang="en" sz="1200">
                <a:solidFill>
                  <a:schemeClr val="lt1"/>
                </a:solidFill>
              </a:rPr>
              <a:t> for electric range comparisons &amp; </a:t>
            </a:r>
            <a:r>
              <a:rPr lang="en" sz="1200" b="1">
                <a:solidFill>
                  <a:schemeClr val="lt1"/>
                </a:solidFill>
              </a:rPr>
              <a:t>detailed metadata</a:t>
            </a:r>
            <a:r>
              <a:rPr lang="en" sz="1200">
                <a:solidFill>
                  <a:schemeClr val="lt1"/>
                </a:solidFill>
              </a:rPr>
              <a:t> for selected VINs, such as make, model, and range.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 </a:t>
            </a:r>
            <a:endParaRPr sz="10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les Pitch">
  <a:themeElements>
    <a:clrScheme name="Simple Light">
      <a:dk1>
        <a:srgbClr val="08005F"/>
      </a:dk1>
      <a:lt1>
        <a:srgbClr val="FFFFFF"/>
      </a:lt1>
      <a:dk2>
        <a:srgbClr val="000000"/>
      </a:dk2>
      <a:lt2>
        <a:srgbClr val="B1A1FF"/>
      </a:lt2>
      <a:accent1>
        <a:srgbClr val="A1FF5F"/>
      </a:accent1>
      <a:accent2>
        <a:srgbClr val="1BBE90"/>
      </a:accent2>
      <a:accent3>
        <a:srgbClr val="0A485F"/>
      </a:accent3>
      <a:accent4>
        <a:srgbClr val="9ACAE0"/>
      </a:accent4>
      <a:accent5>
        <a:srgbClr val="D1D1EB"/>
      </a:accent5>
      <a:accent6>
        <a:srgbClr val="2837DB"/>
      </a:accent6>
      <a:hlink>
        <a:srgbClr val="2837D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803</Words>
  <Application>Microsoft Office PowerPoint</Application>
  <PresentationFormat>On-screen Show (16:9)</PresentationFormat>
  <Paragraphs>79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Nanum Myeongjo</vt:lpstr>
      <vt:lpstr>Merriweather</vt:lpstr>
      <vt:lpstr>Albert Sans</vt:lpstr>
      <vt:lpstr>Sales Pitch</vt:lpstr>
      <vt:lpstr>The Progression of Electric Vehicles (WA)</vt:lpstr>
      <vt:lpstr>About Our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Riffat Adnan</cp:lastModifiedBy>
  <cp:revision>1</cp:revision>
  <dcterms:modified xsi:type="dcterms:W3CDTF">2024-12-17T04:52:47Z</dcterms:modified>
</cp:coreProperties>
</file>