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lbert Sans"/>
      <p:regular r:id="rId19"/>
      <p:bold r:id="rId20"/>
      <p:italic r:id="rId21"/>
      <p:boldItalic r:id="rId22"/>
    </p:embeddedFont>
    <p:embeddedFont>
      <p:font typeface="Nanum Myeongjo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NanumMyeongjo-bold.fntdata"/><Relationship Id="rId23" Type="http://schemas.openxmlformats.org/officeDocument/2006/relationships/font" Target="fonts/NanumMyeongjo-regular.fntdata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lbert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6afc69cd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6afc69cd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e1f11dc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e1f11dc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e1f11dce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e1f11dce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e1f11dc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e1f11dc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e1f11dce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e1f11dce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e1f11d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e1f11d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e1f11dc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e1f11dc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e1f11dc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e1f11dc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e1f11dce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e1f11dce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e1f11dc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e1f11dc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e1f11dc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e1f11dc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e1f11dce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e1f11dce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e1f11dc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e1f11dc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4" name="Google Shape;14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" name="Google Shape;15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3" name="Google Shape;63;p11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5" name="Google Shape;65;p11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3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92" name="Google Shape;92;p15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8" name="Google Shape;98;p15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2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2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28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9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1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3" name="Google Shape;30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Google Shape;32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8" name="Google Shape;58;p10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60" name="Google Shape;60;p10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RemsKxhTL4mbE2IZRULdOi6k8-mDyyUH/view" TargetMode="External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mariusborel/electric-vhicule-population-data" TargetMode="External"/><Relationship Id="rId4" Type="http://schemas.openxmlformats.org/officeDocument/2006/relationships/hyperlink" Target="https://leafletjs.com/examples/quick-start/" TargetMode="External"/><Relationship Id="rId5" Type="http://schemas.openxmlformats.org/officeDocument/2006/relationships/hyperlink" Target="https://leafletjs.com/example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dbxb6uwzkOiKexXPzUJYs04q7Hgivej/view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5"/>
          <p:cNvSpPr txBox="1"/>
          <p:nvPr>
            <p:ph type="title"/>
          </p:nvPr>
        </p:nvSpPr>
        <p:spPr>
          <a:xfrm>
            <a:off x="2062900" y="550350"/>
            <a:ext cx="51435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Progression of Electric Vehicles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(WA)</a:t>
            </a:r>
            <a:endParaRPr sz="4800"/>
          </a:p>
        </p:txBody>
      </p:sp>
      <p:sp>
        <p:nvSpPr>
          <p:cNvPr id="363" name="Google Shape;363;p55"/>
          <p:cNvSpPr txBox="1"/>
          <p:nvPr>
            <p:ph idx="1" type="subTitle"/>
          </p:nvPr>
        </p:nvSpPr>
        <p:spPr>
          <a:xfrm>
            <a:off x="3980056" y="401610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Riffat Adnan, Jenique Fahie, Prachi Patel and Thomas Sullivan</a:t>
            </a:r>
            <a:endParaRPr sz="1100"/>
          </a:p>
        </p:txBody>
      </p:sp>
      <p:pic>
        <p:nvPicPr>
          <p:cNvPr id="364" name="Google Shape;36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637" y="4177250"/>
            <a:ext cx="1078363" cy="9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00075" cy="11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63" y="4208425"/>
            <a:ext cx="1818169" cy="9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5225" y="0"/>
            <a:ext cx="1408775" cy="12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"/>
          <p:cNvSpPr txBox="1"/>
          <p:nvPr>
            <p:ph idx="4" type="title"/>
          </p:nvPr>
        </p:nvSpPr>
        <p:spPr>
          <a:xfrm>
            <a:off x="945775" y="73180"/>
            <a:ext cx="71379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Map of EV Population in WA State</a:t>
            </a:r>
            <a:endParaRPr sz="3000" u="sng"/>
          </a:p>
        </p:txBody>
      </p:sp>
      <p:pic>
        <p:nvPicPr>
          <p:cNvPr id="438" name="Google Shape;438;p64" title="Ma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50" y="1160975"/>
            <a:ext cx="6299224" cy="34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4"/>
          <p:cNvSpPr txBox="1"/>
          <p:nvPr/>
        </p:nvSpPr>
        <p:spPr>
          <a:xfrm>
            <a:off x="6417775" y="1035600"/>
            <a:ext cx="25371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Purpose: The map visualizes EV population data by county.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Markers: Each county is shown as a circle marker, with size and color based on the EV population.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Pop Ups</a:t>
            </a:r>
            <a:r>
              <a:rPr lang="en" sz="1300">
                <a:solidFill>
                  <a:srgbClr val="FFFFFF"/>
                </a:solidFill>
              </a:rPr>
              <a:t>: Clicking a marker shows the county name and EV population.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Legend: A color-coded legend explains population ranges.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Interactivity: The map auto-zooms and adjusts to fit all counties dynamically.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445" name="Google Shape;445;p6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5"/>
          <p:cNvSpPr txBox="1"/>
          <p:nvPr>
            <p:ph idx="1" type="subTitle"/>
          </p:nvPr>
        </p:nvSpPr>
        <p:spPr>
          <a:xfrm>
            <a:off x="347550" y="1037675"/>
            <a:ext cx="8454300" cy="3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Rapid Growth: EV </a:t>
            </a:r>
            <a:r>
              <a:rPr lang="en" sz="2100"/>
              <a:t>adoption</a:t>
            </a:r>
            <a:r>
              <a:rPr lang="en" sz="2100"/>
              <a:t> in Washington State has surged over the past decade, with significant increases between 2022 and 2023.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Regional Leadership: King , Snohomish, and Pierce counties drive adoption due to large population density.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Dominance of BEVs: Battery Electric Vehicles now make up 74.8% of all EV registrations.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Tesla</a:t>
            </a:r>
            <a:r>
              <a:rPr lang="en" sz="2100"/>
              <a:t>’s Leadership: Tesla’s Model 3 and Model Y is leading in popularity, making T</a:t>
            </a:r>
            <a:r>
              <a:rPr lang="en" sz="2100"/>
              <a:t>esla the</a:t>
            </a:r>
            <a:r>
              <a:rPr lang="en" sz="2100"/>
              <a:t> top EV </a:t>
            </a:r>
            <a:r>
              <a:rPr lang="en" sz="2100"/>
              <a:t>manufacturer.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 This growth highlights a strong movement toward the widespread acceptance of EVs in </a:t>
            </a:r>
            <a:r>
              <a:rPr lang="en" sz="2100"/>
              <a:t>Washington</a:t>
            </a:r>
            <a:r>
              <a:rPr lang="en" sz="2100"/>
              <a:t> state.</a:t>
            </a:r>
            <a:endParaRPr sz="2100"/>
          </a:p>
        </p:txBody>
      </p:sp>
      <p:sp>
        <p:nvSpPr>
          <p:cNvPr id="447" name="Google Shape;447;p65"/>
          <p:cNvSpPr txBox="1"/>
          <p:nvPr>
            <p:ph idx="4" type="title"/>
          </p:nvPr>
        </p:nvSpPr>
        <p:spPr>
          <a:xfrm>
            <a:off x="945775" y="313479"/>
            <a:ext cx="7137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u="sng"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33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6"/>
          <p:cNvSpPr txBox="1"/>
          <p:nvPr>
            <p:ph idx="1" type="subTitle"/>
          </p:nvPr>
        </p:nvSpPr>
        <p:spPr>
          <a:xfrm>
            <a:off x="958450" y="1555900"/>
            <a:ext cx="71379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https://www.kaggle.com/datasets/mariusborel/electric-vhicule-population-data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https://leafletjs.com/examples/quick-start/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https://leafletjs.com/examples.html</a:t>
            </a:r>
            <a:r>
              <a:rPr lang="en"/>
              <a:t> </a:t>
            </a:r>
            <a:endParaRPr/>
          </a:p>
        </p:txBody>
      </p:sp>
      <p:sp>
        <p:nvSpPr>
          <p:cNvPr id="454" name="Google Shape;454;p66"/>
          <p:cNvSpPr txBox="1"/>
          <p:nvPr>
            <p:ph idx="4" type="title"/>
          </p:nvPr>
        </p:nvSpPr>
        <p:spPr>
          <a:xfrm>
            <a:off x="945775" y="223506"/>
            <a:ext cx="7137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 sz="30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0" name="Google Shape;460;p67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1" name="Google Shape;461;p67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2" name="Google Shape;462;p67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3" name="Google Shape;463;p67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4" name="Google Shape;464;p67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5" name="Google Shape;465;p67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6" name="Google Shape;466;p67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7" name="Google Shape;467;p67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8" name="Google Shape;468;p67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9" name="Google Shape;469;p67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descr="Hexagonal icon." id="470" name="Google Shape;470;p67"/>
          <p:cNvPicPr preferRelativeResize="0"/>
          <p:nvPr>
            <p:ph idx="15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471" name="Google Shape;471;p67"/>
          <p:cNvSpPr/>
          <p:nvPr/>
        </p:nvSpPr>
        <p:spPr>
          <a:xfrm>
            <a:off x="2563817" y="122820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7"/>
          <p:cNvSpPr/>
          <p:nvPr/>
        </p:nvSpPr>
        <p:spPr>
          <a:xfrm>
            <a:off x="4937155" y="122820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7"/>
          <p:cNvSpPr/>
          <p:nvPr/>
        </p:nvSpPr>
        <p:spPr>
          <a:xfrm>
            <a:off x="7550205" y="122820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7"/>
          <p:cNvSpPr/>
          <p:nvPr/>
        </p:nvSpPr>
        <p:spPr>
          <a:xfrm>
            <a:off x="3327167" y="24568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7"/>
          <p:cNvSpPr/>
          <p:nvPr/>
        </p:nvSpPr>
        <p:spPr>
          <a:xfrm>
            <a:off x="1144305" y="24568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7"/>
          <p:cNvSpPr/>
          <p:nvPr/>
        </p:nvSpPr>
        <p:spPr>
          <a:xfrm>
            <a:off x="7960430" y="24568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6488955" y="36872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7"/>
          <p:cNvSpPr/>
          <p:nvPr/>
        </p:nvSpPr>
        <p:spPr>
          <a:xfrm>
            <a:off x="4115605" y="36872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7"/>
          <p:cNvSpPr/>
          <p:nvPr/>
        </p:nvSpPr>
        <p:spPr>
          <a:xfrm>
            <a:off x="78155" y="3687250"/>
            <a:ext cx="229800" cy="229800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idx="1" type="subTitle"/>
          </p:nvPr>
        </p:nvSpPr>
        <p:spPr>
          <a:xfrm>
            <a:off x="958450" y="1695750"/>
            <a:ext cx="7137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chose our dataset from the website Kaggle.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based on data for the electric vehicle population in the state of Washington.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data ranges from 1997 through 2025 and we utilized upwards of 165,000 unique rows.(condensed to 2023)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chose this dataset to study the rise of </a:t>
            </a:r>
            <a:r>
              <a:rPr lang="en" sz="2000"/>
              <a:t>electric</a:t>
            </a:r>
            <a:r>
              <a:rPr lang="en" sz="2000"/>
              <a:t> vehicles throughout the 21st century. </a:t>
            </a:r>
            <a:endParaRPr sz="2000"/>
          </a:p>
        </p:txBody>
      </p:sp>
      <p:sp>
        <p:nvSpPr>
          <p:cNvPr id="373" name="Google Shape;373;p56"/>
          <p:cNvSpPr txBox="1"/>
          <p:nvPr>
            <p:ph idx="4" type="title"/>
          </p:nvPr>
        </p:nvSpPr>
        <p:spPr>
          <a:xfrm>
            <a:off x="1278325" y="383525"/>
            <a:ext cx="67179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Our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7"/>
          <p:cNvSpPr txBox="1"/>
          <p:nvPr>
            <p:ph idx="1" type="subTitle"/>
          </p:nvPr>
        </p:nvSpPr>
        <p:spPr>
          <a:xfrm>
            <a:off x="21125" y="1587300"/>
            <a:ext cx="39849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graph highlights the rapid growth of EV’s over the last decade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end of 2023, we now have over 168,000 EV’s in WA alone.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Between 2022 and 2023 the number of EV registrations surged from 21,275 to 37,806—a remarkable 77.7% increase in just one year.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7"/>
          <p:cNvSpPr txBox="1"/>
          <p:nvPr>
            <p:ph idx="4" type="title"/>
          </p:nvPr>
        </p:nvSpPr>
        <p:spPr>
          <a:xfrm>
            <a:off x="889100" y="370482"/>
            <a:ext cx="71379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Electric Vehicles in Washington</a:t>
            </a:r>
            <a:endParaRPr sz="3000" u="sng"/>
          </a:p>
        </p:txBody>
      </p:sp>
      <p:pic>
        <p:nvPicPr>
          <p:cNvPr id="381" name="Google Shape;3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150" y="1506500"/>
            <a:ext cx="4986849" cy="2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8"/>
          <p:cNvSpPr txBox="1"/>
          <p:nvPr>
            <p:ph idx="1" type="subTitle"/>
          </p:nvPr>
        </p:nvSpPr>
        <p:spPr>
          <a:xfrm>
            <a:off x="282900" y="1388750"/>
            <a:ext cx="2430300" cy="23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shown, displays our most dense EV areas in the state.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Electric vehicles</a:t>
            </a:r>
            <a:r>
              <a:rPr lang="en" sz="1800"/>
              <a:t> seem to be very popular in areas with large cities.</a:t>
            </a:r>
            <a:endParaRPr sz="1800"/>
          </a:p>
        </p:txBody>
      </p:sp>
      <p:sp>
        <p:nvSpPr>
          <p:cNvPr id="388" name="Google Shape;388;p58"/>
          <p:cNvSpPr txBox="1"/>
          <p:nvPr>
            <p:ph idx="4" type="title"/>
          </p:nvPr>
        </p:nvSpPr>
        <p:spPr>
          <a:xfrm>
            <a:off x="889100" y="357431"/>
            <a:ext cx="71379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Electric Vehicles by County</a:t>
            </a:r>
            <a:endParaRPr sz="3000" u="sng"/>
          </a:p>
        </p:txBody>
      </p:sp>
      <p:pic>
        <p:nvPicPr>
          <p:cNvPr id="389" name="Google Shape;3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625" y="1183563"/>
            <a:ext cx="6184251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9"/>
          <p:cNvSpPr txBox="1"/>
          <p:nvPr>
            <p:ph idx="4" type="title"/>
          </p:nvPr>
        </p:nvSpPr>
        <p:spPr>
          <a:xfrm>
            <a:off x="876050" y="76625"/>
            <a:ext cx="71379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BEV’s vs. PHEV’s</a:t>
            </a:r>
            <a:endParaRPr sz="3000" u="sng"/>
          </a:p>
        </p:txBody>
      </p:sp>
      <p:sp>
        <p:nvSpPr>
          <p:cNvPr id="396" name="Google Shape;396;p59"/>
          <p:cNvSpPr txBox="1"/>
          <p:nvPr>
            <p:ph idx="1" type="subTitle"/>
          </p:nvPr>
        </p:nvSpPr>
        <p:spPr>
          <a:xfrm>
            <a:off x="47575" y="906125"/>
            <a:ext cx="25266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chain disruptions.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Steady Growth: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EV adoption grows over time, with early years showing fewer models and limited tech.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Recent years show a strong shift to Battery Electric Vehicles (BEVs).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PHEV Decline: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Plug-in Hybrids (PHEVs) slow as BEVs become more affordable and offer better range.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Peaks and Dips: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Peaks reflect popular launches and policies; dips may result from economic or supply chain issues.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00" y="906125"/>
            <a:ext cx="6022124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0"/>
          <p:cNvSpPr txBox="1"/>
          <p:nvPr>
            <p:ph idx="1" type="subTitle"/>
          </p:nvPr>
        </p:nvSpPr>
        <p:spPr>
          <a:xfrm>
            <a:off x="5229250" y="797550"/>
            <a:ext cx="32307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Heat Map: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Focus on EV Types: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Highlights the two most common EV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BEVs lead, likely due to zero emissions and improved range.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PHEV Popularity: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PHEVs cater to consumers seeking fuel flexibility.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Market Insight: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Shows trends in consumer preferences and EV market share.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0"/>
          <p:cNvSpPr txBox="1"/>
          <p:nvPr>
            <p:ph idx="4" type="title"/>
          </p:nvPr>
        </p:nvSpPr>
        <p:spPr>
          <a:xfrm>
            <a:off x="1003050" y="0"/>
            <a:ext cx="713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BEV’s vs. PHEV’s Cont.</a:t>
            </a:r>
            <a:endParaRPr sz="3000" u="sng"/>
          </a:p>
        </p:txBody>
      </p:sp>
      <p:pic>
        <p:nvPicPr>
          <p:cNvPr id="405" name="Google Shape;4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161" y="2719125"/>
            <a:ext cx="3433365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0"/>
          <p:cNvSpPr txBox="1"/>
          <p:nvPr>
            <p:ph idx="4" type="title"/>
          </p:nvPr>
        </p:nvSpPr>
        <p:spPr>
          <a:xfrm>
            <a:off x="219650" y="3813525"/>
            <a:ext cx="45429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Arial"/>
                <a:ea typeface="Arial"/>
                <a:cs typeface="Arial"/>
                <a:sym typeface="Arial"/>
              </a:rPr>
              <a:t>Pie Chart:</a:t>
            </a:r>
            <a:endParaRPr b="1" sz="11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Market Split: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Highlights the proportion of top EV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BEV Dominance: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Larger slice reflects a strong shift to BEVs.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PHEV Role: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Smaller slice shows transitional appeal of PHEVs.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Consumer Preference: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Visualizes preference for advanced EV tech.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07" name="Google Shape;40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38" y="639775"/>
            <a:ext cx="5039088" cy="32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1"/>
          <p:cNvSpPr txBox="1"/>
          <p:nvPr>
            <p:ph idx="1" type="subTitle"/>
          </p:nvPr>
        </p:nvSpPr>
        <p:spPr>
          <a:xfrm>
            <a:off x="161225" y="1278300"/>
            <a:ext cx="35550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bar plot highlights the top 10 most popular EV makes, with Tesla likely leading due to its innovation and widespread infrastructure.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Other makes like Nissan and Chevrolet follow, reflecting their affordability and early market entry.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steep decline among lower-ranked makes shows market dominance by a few key players.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1"/>
          <p:cNvSpPr txBox="1"/>
          <p:nvPr>
            <p:ph idx="4" type="title"/>
          </p:nvPr>
        </p:nvSpPr>
        <p:spPr>
          <a:xfrm>
            <a:off x="876050" y="318305"/>
            <a:ext cx="71379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Most Popular Companies (Make)</a:t>
            </a:r>
            <a:endParaRPr sz="2600" u="sng"/>
          </a:p>
        </p:txBody>
      </p:sp>
      <p:pic>
        <p:nvPicPr>
          <p:cNvPr id="415" name="Google Shape;4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22" y="990950"/>
            <a:ext cx="5032575" cy="371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2"/>
          <p:cNvSpPr txBox="1"/>
          <p:nvPr>
            <p:ph idx="1" type="subTitle"/>
          </p:nvPr>
        </p:nvSpPr>
        <p:spPr>
          <a:xfrm>
            <a:off x="347550" y="800000"/>
            <a:ext cx="3790500" cy="3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Tesla holds 4 out of top 10 spots, showcasing its leadership and dominance  in Ev market.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Brands like Nissan are making significant progress with standout models, such as the Nissan Leaf.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market is diversifying, with more brands creating more models to compete with Tesla.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22" name="Google Shape;422;p62"/>
          <p:cNvSpPr txBox="1"/>
          <p:nvPr>
            <p:ph idx="4" type="title"/>
          </p:nvPr>
        </p:nvSpPr>
        <p:spPr>
          <a:xfrm>
            <a:off x="834925" y="218002"/>
            <a:ext cx="7137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Most Popular Companies (Model)</a:t>
            </a:r>
            <a:endParaRPr sz="2600" u="sng"/>
          </a:p>
        </p:txBody>
      </p:sp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450" y="969802"/>
            <a:ext cx="4441066" cy="34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 txBox="1"/>
          <p:nvPr>
            <p:ph idx="4" type="title"/>
          </p:nvPr>
        </p:nvSpPr>
        <p:spPr>
          <a:xfrm>
            <a:off x="945775" y="279179"/>
            <a:ext cx="71379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Electric Vehicle Dashboard</a:t>
            </a:r>
            <a:endParaRPr sz="3000" u="sng"/>
          </a:p>
        </p:txBody>
      </p:sp>
      <p:pic>
        <p:nvPicPr>
          <p:cNvPr id="430" name="Google Shape;430;p63" title="Recording 2024-12-15 1320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0" y="970775"/>
            <a:ext cx="5677626" cy="32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3"/>
          <p:cNvSpPr txBox="1"/>
          <p:nvPr/>
        </p:nvSpPr>
        <p:spPr>
          <a:xfrm>
            <a:off x="5653225" y="706650"/>
            <a:ext cx="33918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data contains details about electric vehicles (EVs), focusing on their </a:t>
            </a:r>
            <a:r>
              <a:rPr b="1" lang="en" sz="1200">
                <a:solidFill>
                  <a:schemeClr val="lt1"/>
                </a:solidFill>
              </a:rPr>
              <a:t>electric range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b="1" lang="en" sz="1200">
                <a:solidFill>
                  <a:schemeClr val="lt1"/>
                </a:solidFill>
              </a:rPr>
              <a:t>make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b="1" lang="en" sz="1200">
                <a:solidFill>
                  <a:schemeClr val="lt1"/>
                </a:solidFill>
              </a:rPr>
              <a:t>model</a:t>
            </a:r>
            <a:r>
              <a:rPr lang="en" sz="1200">
                <a:solidFill>
                  <a:schemeClr val="lt1"/>
                </a:solidFill>
              </a:rPr>
              <a:t>, and other performance metrics.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Each record includes:A </a:t>
            </a:r>
            <a:r>
              <a:rPr b="1" lang="en" sz="1200">
                <a:solidFill>
                  <a:schemeClr val="lt1"/>
                </a:solidFill>
              </a:rPr>
              <a:t>Vehicle Identification Number (VIN)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b="1" lang="en" sz="1200">
                <a:solidFill>
                  <a:schemeClr val="lt1"/>
                </a:solidFill>
              </a:rPr>
              <a:t>make</a:t>
            </a:r>
            <a:r>
              <a:rPr lang="en" sz="1200">
                <a:solidFill>
                  <a:schemeClr val="lt1"/>
                </a:solidFill>
              </a:rPr>
              <a:t> and </a:t>
            </a:r>
            <a:r>
              <a:rPr b="1" lang="en" sz="1200">
                <a:solidFill>
                  <a:schemeClr val="lt1"/>
                </a:solidFill>
              </a:rPr>
              <a:t>model</a:t>
            </a:r>
            <a:r>
              <a:rPr lang="en" sz="1200">
                <a:solidFill>
                  <a:schemeClr val="lt1"/>
                </a:solidFill>
              </a:rPr>
              <a:t> of the EV &amp; </a:t>
            </a:r>
            <a:r>
              <a:rPr b="1" lang="en" sz="1200">
                <a:solidFill>
                  <a:schemeClr val="lt1"/>
                </a:solidFill>
              </a:rPr>
              <a:t>electric range</a:t>
            </a:r>
            <a:r>
              <a:rPr lang="en" sz="1200">
                <a:solidFill>
                  <a:schemeClr val="lt1"/>
                </a:solidFill>
              </a:rPr>
              <a:t> in miles.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data allows users to compare EVs side by side, helping them understand how vehicles differ in terms of range and other key specifications.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dashboard fetches this data to display </a:t>
            </a:r>
            <a:r>
              <a:rPr b="1" lang="en" sz="1200">
                <a:solidFill>
                  <a:schemeClr val="lt1"/>
                </a:solidFill>
              </a:rPr>
              <a:t>bar charts</a:t>
            </a:r>
            <a:r>
              <a:rPr lang="en" sz="1200">
                <a:solidFill>
                  <a:schemeClr val="lt1"/>
                </a:solidFill>
              </a:rPr>
              <a:t> for electric range comparisons &amp; </a:t>
            </a:r>
            <a:r>
              <a:rPr b="1" lang="en" sz="1200">
                <a:solidFill>
                  <a:schemeClr val="lt1"/>
                </a:solidFill>
              </a:rPr>
              <a:t>detailed metadata</a:t>
            </a:r>
            <a:r>
              <a:rPr lang="en" sz="1200">
                <a:solidFill>
                  <a:schemeClr val="lt1"/>
                </a:solidFill>
              </a:rPr>
              <a:t> for selected VINs, such as make, model, and range.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</a:t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