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1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65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889DE-4A76-4033-B045-33E83C6F6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49" y="1903521"/>
            <a:ext cx="8679915" cy="1748729"/>
          </a:xfrm>
        </p:spPr>
        <p:txBody>
          <a:bodyPr>
            <a:noAutofit/>
          </a:bodyPr>
          <a:lstStyle/>
          <a:p>
            <a:pPr algn="l"/>
            <a:r>
              <a:rPr lang="ru-RU" sz="2800" dirty="0"/>
              <a:t>КУРСОВАЯ РАБОТА ПО ТЕМЕ:</a:t>
            </a:r>
            <a:br>
              <a:rPr lang="ru-RU" sz="2800" dirty="0"/>
            </a:br>
            <a:r>
              <a:rPr lang="ru-RU" sz="2800" dirty="0"/>
              <a:t>«Разработка базы данных для онлайн-платформы дистанционного</a:t>
            </a:r>
            <a:br>
              <a:rPr lang="ru-RU" sz="2800" dirty="0"/>
            </a:br>
            <a:r>
              <a:rPr lang="ru-RU" sz="2800" dirty="0"/>
              <a:t>обучения»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8D09A8-86C6-41F3-B7A4-120C373CA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ВЫПОЛНИЛ:</a:t>
            </a:r>
          </a:p>
          <a:p>
            <a:pPr algn="r"/>
            <a:r>
              <a:rPr lang="ru-RU" dirty="0"/>
              <a:t>Студент 3-его курса </a:t>
            </a:r>
            <a:r>
              <a:rPr lang="ru-RU" dirty="0" err="1"/>
              <a:t>ИСиП</a:t>
            </a:r>
            <a:endParaRPr lang="ru-RU" dirty="0"/>
          </a:p>
          <a:p>
            <a:pPr algn="r"/>
            <a:r>
              <a:rPr lang="ru-RU" dirty="0"/>
              <a:t>Зайцев Ярослав Сергеевич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55B0E09-596F-411E-948C-07247C1310B1}"/>
              </a:ext>
            </a:extLst>
          </p:cNvPr>
          <p:cNvSpPr/>
          <p:nvPr/>
        </p:nvSpPr>
        <p:spPr>
          <a:xfrm>
            <a:off x="5211898" y="185283"/>
            <a:ext cx="1761615" cy="17487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2B65BDB-8AC0-40BD-A14C-65ACCEF94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9" y="383109"/>
            <a:ext cx="1559552" cy="132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98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FA7B6-8C95-4EF4-912E-2DF36C79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РЕПОЗИТОРИЙ 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CCF3B5E-6D77-467B-881C-CB5236C22BCC}"/>
              </a:ext>
            </a:extLst>
          </p:cNvPr>
          <p:cNvSpPr/>
          <p:nvPr/>
        </p:nvSpPr>
        <p:spPr>
          <a:xfrm>
            <a:off x="6781799" y="1739317"/>
            <a:ext cx="3305175" cy="3067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9D7F76-11EA-491A-BE84-94524B23B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48" y="2096504"/>
            <a:ext cx="2352675" cy="2352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D4FA26-0F20-44CD-9213-FB22CACE79DC}"/>
              </a:ext>
            </a:extLst>
          </p:cNvPr>
          <p:cNvSpPr txBox="1"/>
          <p:nvPr/>
        </p:nvSpPr>
        <p:spPr>
          <a:xfrm>
            <a:off x="3409950" y="5324475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https://github.com/RifitGG/CourseWork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014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01CE0-C6CF-4003-9816-1CC6EB9D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ПРЕЗЕНТАЦИЯ ОКОНЧЕНА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2D0DF5-F08B-4C43-BFD6-AF735553B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468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5DDE5-1FA3-470F-81FF-8740C993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ВВЕДЕНИЕ В ТЕМУ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C46EE5-32FF-464F-8374-C846A053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517" y="804689"/>
            <a:ext cx="4321389" cy="5248622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  <a:p>
            <a:r>
              <a:rPr lang="ru-RU" dirty="0"/>
              <a:t>Краткая история</a:t>
            </a:r>
          </a:p>
          <a:p>
            <a:r>
              <a:rPr lang="ru-RU" dirty="0"/>
              <a:t>Причины </a:t>
            </a:r>
          </a:p>
          <a:p>
            <a:r>
              <a:rPr lang="ru-RU" dirty="0"/>
              <a:t>Следствия 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13B65A13-B3A1-4B8A-AD46-E4C8EA3D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443" y="2447364"/>
            <a:ext cx="1978926" cy="216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0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4D1DC-7C93-4963-9B55-60237768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4746A9-6B3E-474F-B35E-4236AED4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Цели</a:t>
            </a:r>
          </a:p>
          <a:p>
            <a:pPr lvl="1"/>
            <a:r>
              <a:rPr lang="ru-RU" dirty="0"/>
              <a:t>Разработать базу данных для иллюстрации работы условной онлайн-платформы дистанционного обучения.</a:t>
            </a:r>
          </a:p>
          <a:p>
            <a:r>
              <a:rPr lang="ru-RU" dirty="0"/>
              <a:t>2. Задачи</a:t>
            </a:r>
          </a:p>
          <a:p>
            <a:pPr lvl="1"/>
            <a:r>
              <a:rPr lang="ru-RU" dirty="0"/>
              <a:t>Изучить предметную область, как с теоретической точки зрения, так и с технической</a:t>
            </a:r>
          </a:p>
          <a:p>
            <a:pPr lvl="1"/>
            <a:r>
              <a:rPr lang="ru-RU" dirty="0"/>
              <a:t>Смоделировать процессы БД, как бизнес, так и технические</a:t>
            </a:r>
          </a:p>
          <a:p>
            <a:pPr lvl="1"/>
            <a:r>
              <a:rPr lang="ru-RU" dirty="0"/>
              <a:t>Спроектировать базу данных </a:t>
            </a:r>
          </a:p>
        </p:txBody>
      </p:sp>
    </p:spTree>
    <p:extLst>
      <p:ext uri="{BB962C8B-B14F-4D97-AF65-F5344CB8AC3E}">
        <p14:creationId xmlns:p14="http://schemas.microsoft.com/office/powerpoint/2010/main" val="289897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01097-40EA-4F49-B656-41D0AD6F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ИССЛЕДОВАНИЯ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11153D-16A0-4E15-A909-6C38F293B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Разработка базы данных для условной платформы онлайн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293123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11F16-8D51-4FA6-A6D4-CC0BAF31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29" y="2349925"/>
            <a:ext cx="3498979" cy="245644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1C816-A725-463F-8DDF-DD6E10E5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Обслуживание данных</a:t>
            </a:r>
          </a:p>
          <a:p>
            <a:pPr lvl="1"/>
            <a:r>
              <a:rPr lang="ru-RU" dirty="0"/>
              <a:t>Реализация оплаты</a:t>
            </a:r>
          </a:p>
          <a:p>
            <a:r>
              <a:rPr lang="ru-RU" dirty="0"/>
              <a:t>Зачисление студентов</a:t>
            </a:r>
          </a:p>
          <a:p>
            <a:pPr lvl="1"/>
            <a:r>
              <a:rPr lang="ru-RU" dirty="0"/>
              <a:t>Зачисление после оплаты</a:t>
            </a:r>
          </a:p>
          <a:p>
            <a:r>
              <a:rPr lang="ru-RU" dirty="0"/>
              <a:t>Работа с уроками, курсами</a:t>
            </a:r>
            <a:endParaRPr lang="en-US" dirty="0"/>
          </a:p>
          <a:p>
            <a:pPr lvl="1"/>
            <a:r>
              <a:rPr lang="en-US" dirty="0"/>
              <a:t>View</a:t>
            </a:r>
            <a:r>
              <a:rPr lang="ru-RU" dirty="0"/>
              <a:t>-отображения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14147-AE5C-4729-9D5E-8313702D43A6}"/>
              </a:ext>
            </a:extLst>
          </p:cNvPr>
          <p:cNvSpPr txBox="1"/>
          <p:nvPr/>
        </p:nvSpPr>
        <p:spPr>
          <a:xfrm>
            <a:off x="888631" y="1721224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Бизнес процессы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BE7A033-8E53-4696-B86C-BA5595474F04}"/>
              </a:ext>
            </a:extLst>
          </p:cNvPr>
          <p:cNvSpPr/>
          <p:nvPr/>
        </p:nvSpPr>
        <p:spPr>
          <a:xfrm>
            <a:off x="448235" y="2259106"/>
            <a:ext cx="4419600" cy="2938644"/>
          </a:xfrm>
          <a:prstGeom prst="roundRect">
            <a:avLst/>
          </a:prstGeom>
          <a:ln>
            <a:solidFill>
              <a:srgbClr val="F81B0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A861D8E-6B94-4A17-ABBC-0C4316A11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59" y="2278840"/>
            <a:ext cx="2941517" cy="289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0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6EDE6-08CB-44F2-AFBE-0180A117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СУБД. Почему </a:t>
            </a:r>
            <a:r>
              <a:rPr lang="en-US" dirty="0"/>
              <a:t>MySQL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07874F-5099-47B0-89EC-7F33F136F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Данная СУБД выбрана по ряду причин:</a:t>
            </a:r>
          </a:p>
          <a:p>
            <a:pPr lvl="1"/>
            <a:r>
              <a:rPr lang="ru-RU" dirty="0"/>
              <a:t>Визуальные функции</a:t>
            </a:r>
          </a:p>
          <a:p>
            <a:pPr lvl="1"/>
            <a:r>
              <a:rPr lang="ru-RU" dirty="0"/>
              <a:t>Производительность и масштабируемость данных</a:t>
            </a:r>
          </a:p>
          <a:p>
            <a:pPr lvl="1"/>
            <a:r>
              <a:rPr lang="ru-RU" dirty="0"/>
              <a:t>Гибкость и функциональность</a:t>
            </a:r>
          </a:p>
          <a:p>
            <a:pPr lvl="1"/>
            <a:r>
              <a:rPr lang="ru-RU" dirty="0"/>
              <a:t>Поддержка реляционных моделей</a:t>
            </a:r>
          </a:p>
          <a:p>
            <a:pPr lvl="1"/>
            <a:r>
              <a:rPr lang="ru-RU" dirty="0"/>
              <a:t>Доступность</a:t>
            </a:r>
          </a:p>
          <a:p>
            <a:pPr lvl="1"/>
            <a:r>
              <a:rPr lang="ru-RU" dirty="0"/>
              <a:t>Кроссплатформенность</a:t>
            </a:r>
          </a:p>
        </p:txBody>
      </p:sp>
      <p:sp>
        <p:nvSpPr>
          <p:cNvPr id="4" name="AutoShape 2" descr="Picture background">
            <a:extLst>
              <a:ext uri="{FF2B5EF4-FFF2-40B4-BE49-F238E27FC236}">
                <a16:creationId xmlns:a16="http://schemas.microsoft.com/office/drawing/2014/main" id="{62AF421F-73B9-4F9A-B3EC-4A43CF827B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068FB6-FEF9-40F3-B929-355A7CA99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291" y="692747"/>
            <a:ext cx="2202217" cy="152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6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5E08B-8A69-44D8-AD2D-F394B417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НЕ ДРУГИЕ СУБД?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DE0CB8-BFD6-44C2-8808-4298D81C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294" y="766496"/>
            <a:ext cx="6281873" cy="5248622"/>
          </a:xfrm>
        </p:spPr>
        <p:txBody>
          <a:bodyPr/>
          <a:lstStyle/>
          <a:p>
            <a:r>
              <a:rPr lang="ru-RU" dirty="0"/>
              <a:t>Большее требования к ресурсам</a:t>
            </a:r>
          </a:p>
          <a:p>
            <a:r>
              <a:rPr lang="ru-RU" dirty="0"/>
              <a:t>Большая сложность</a:t>
            </a:r>
          </a:p>
          <a:p>
            <a:r>
              <a:rPr lang="ru-RU" dirty="0"/>
              <a:t>Несоответствие функционала</a:t>
            </a:r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E9FD080E-83E9-415B-9822-9DA98E6C0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45" y="1815390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Picture background">
            <a:extLst>
              <a:ext uri="{FF2B5EF4-FFF2-40B4-BE49-F238E27FC236}">
                <a16:creationId xmlns:a16="http://schemas.microsoft.com/office/drawing/2014/main" id="{4CAEFC1F-BF80-49E9-8C94-41600D9EA8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95895A-B5A1-4A43-8D0B-B32A407D4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525" y="1949881"/>
            <a:ext cx="1283261" cy="12169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63BC2D-B780-43B7-8D9D-09FC44F84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8541" y="3166824"/>
            <a:ext cx="2457450" cy="1638300"/>
          </a:xfrm>
          <a:prstGeom prst="rect">
            <a:avLst/>
          </a:prstGeom>
        </p:spPr>
      </p:pic>
      <p:pic>
        <p:nvPicPr>
          <p:cNvPr id="5128" name="Picture 8" descr="Picture background">
            <a:extLst>
              <a:ext uri="{FF2B5EF4-FFF2-40B4-BE49-F238E27FC236}">
                <a16:creationId xmlns:a16="http://schemas.microsoft.com/office/drawing/2014/main" id="{423A5B8D-CE90-4C9A-8505-A758725C5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70" y="3268657"/>
            <a:ext cx="2457450" cy="169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Picture background">
            <a:extLst>
              <a:ext uri="{FF2B5EF4-FFF2-40B4-BE49-F238E27FC236}">
                <a16:creationId xmlns:a16="http://schemas.microsoft.com/office/drawing/2014/main" id="{35CF6F65-C2B4-4CF6-B5B9-B4E1F538F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956" y="4984983"/>
            <a:ext cx="1535310" cy="115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34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B8E76-0CE3-4E66-928D-AD00B189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ru-RU" dirty="0"/>
              <a:t>Диаграмма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8D9032-104F-4858-BEAA-B9CA0E56C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9723" y="3824562"/>
            <a:ext cx="6272022" cy="28810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USERS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отражает студентов </a:t>
            </a:r>
          </a:p>
          <a:p>
            <a:r>
              <a:rPr lang="en-US" dirty="0"/>
              <a:t>TEACHERS – </a:t>
            </a:r>
            <a:r>
              <a:rPr lang="ru-RU" dirty="0"/>
              <a:t>отражает преподавателей</a:t>
            </a:r>
          </a:p>
          <a:p>
            <a:r>
              <a:rPr lang="en-US" dirty="0"/>
              <a:t>PAYMENTS – </a:t>
            </a:r>
            <a:r>
              <a:rPr lang="ru-RU" dirty="0"/>
              <a:t>отражает оплату</a:t>
            </a:r>
          </a:p>
          <a:p>
            <a:r>
              <a:rPr lang="en-US" dirty="0"/>
              <a:t>ENROLLMENTS – </a:t>
            </a:r>
            <a:r>
              <a:rPr lang="ru-RU" dirty="0"/>
              <a:t>отражает зачисления на курс</a:t>
            </a:r>
          </a:p>
          <a:p>
            <a:r>
              <a:rPr lang="en-US" dirty="0"/>
              <a:t>COURSES – </a:t>
            </a:r>
            <a:r>
              <a:rPr lang="ru-RU" dirty="0"/>
              <a:t>отражает курсы </a:t>
            </a:r>
          </a:p>
          <a:p>
            <a:r>
              <a:rPr lang="en-US" dirty="0"/>
              <a:t>LESSONS – </a:t>
            </a:r>
            <a:r>
              <a:rPr lang="ru-RU" dirty="0"/>
              <a:t>отражает лекции </a:t>
            </a:r>
          </a:p>
          <a:p>
            <a:r>
              <a:rPr lang="en-US" dirty="0"/>
              <a:t>SESSIONS – </a:t>
            </a:r>
            <a:r>
              <a:rPr lang="ru-RU" dirty="0"/>
              <a:t>отражает уроки </a:t>
            </a:r>
          </a:p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C5DD1C-FB87-4AF7-ACC0-EFC67AB33A83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09723" y="281263"/>
            <a:ext cx="4371975" cy="354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8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153A3-C1B8-4754-97E5-617AB035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32C1A-51DF-4EA8-B300-D604DA018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Хранимая процедура </a:t>
            </a:r>
          </a:p>
          <a:p>
            <a:r>
              <a:rPr lang="ru-RU" dirty="0"/>
              <a:t>Типовые запросы</a:t>
            </a:r>
          </a:p>
          <a:p>
            <a:r>
              <a:rPr lang="en-US" dirty="0"/>
              <a:t>View</a:t>
            </a:r>
            <a:endParaRPr lang="ru-RU" dirty="0"/>
          </a:p>
          <a:p>
            <a:r>
              <a:rPr lang="ru-RU" dirty="0"/>
              <a:t>Триггеры</a:t>
            </a:r>
          </a:p>
        </p:txBody>
      </p:sp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AC5C8AAD-40EB-4D86-8BD2-F7355CEF3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382" y="1990690"/>
            <a:ext cx="3174911" cy="317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589085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75</TotalTime>
  <Words>205</Words>
  <Application>Microsoft Office PowerPoint</Application>
  <PresentationFormat>Широкоэкранный</PresentationFormat>
  <Paragraphs>54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Rockwell</vt:lpstr>
      <vt:lpstr>Wingdings</vt:lpstr>
      <vt:lpstr>Атлас</vt:lpstr>
      <vt:lpstr>КУРСОВАЯ РАБОТА ПО ТЕМЕ: «Разработка базы данных для онлайн-платформы дистанционного обучения»</vt:lpstr>
      <vt:lpstr>ВВЕДЕНИЕ В ТЕМУ </vt:lpstr>
      <vt:lpstr>ЦЕЛИ И ЗАДАЧИ</vt:lpstr>
      <vt:lpstr>ОБЪЕКТ ИССЛЕДОВАНИЯ</vt:lpstr>
      <vt:lpstr>Презентация PowerPoint</vt:lpstr>
      <vt:lpstr>ВЫБОР СУБД. Почему MySQL?</vt:lpstr>
      <vt:lpstr>ПОЧЕМУ НЕ ДРУГИЕ СУБД?</vt:lpstr>
      <vt:lpstr>ER-Диаграмма</vt:lpstr>
      <vt:lpstr>ФУНКЦИОНАЛ БД</vt:lpstr>
      <vt:lpstr>РЕПОЗИТОРИЙ GitHub</vt:lpstr>
      <vt:lpstr>ПРЕЗЕНТАЦИЯ ОКОНЧЕНА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ТЕМЕ: «Разработка базы данных для онлайн-платформы дистанционного обучения»</dc:title>
  <dc:creator>Yaroslav Zaicev</dc:creator>
  <cp:lastModifiedBy>Yaroslav Zaicev</cp:lastModifiedBy>
  <cp:revision>8</cp:revision>
  <dcterms:created xsi:type="dcterms:W3CDTF">2025-06-24T23:03:50Z</dcterms:created>
  <dcterms:modified xsi:type="dcterms:W3CDTF">2025-06-25T00:19:32Z</dcterms:modified>
</cp:coreProperties>
</file>