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6a35e4d16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6a35e4d16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6a1d4f609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6a1d4f609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6a1d4f609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6a1d4f609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6a35e4d16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6a35e4d16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6a1d4f609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6a1d4f609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6a35e4d166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6a35e4d166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6a35e4d166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6a35e4d166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6a1d4f609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6a1d4f609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6a1d4f609d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6a1d4f609d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6a1d4f609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6a1d4f609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6a1d4f609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6a1d4f609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6a1d4f609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6a1d4f609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6a1d4f609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6a1d4f609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6a1d4f609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6a1d4f609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6a1d4f609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6a1d4f609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6a1d4f609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6a1d4f609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6a35e4d16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6a35e4d16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node.j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700"/>
              <a:t>KB Web Pertemuan 3 </a:t>
            </a:r>
            <a:endParaRPr sz="27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JavaScript Dasar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Perbedaan var, let dan const</a:t>
            </a:r>
            <a:endParaRPr/>
          </a:p>
        </p:txBody>
      </p:sp>
      <p:sp>
        <p:nvSpPr>
          <p:cNvPr id="147" name="Google Shape;147;p22"/>
          <p:cNvSpPr txBox="1"/>
          <p:nvPr>
            <p:ph idx="1" type="body"/>
          </p:nvPr>
        </p:nvSpPr>
        <p:spPr>
          <a:xfrm>
            <a:off x="727650" y="18538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Ketiga variable ini memiliki perbedaan walaupun yang umumnya diketahui var dan let memiliki sifat yang sama, yaitu sama - sama bisa diubah nilainya, namun untuk scope (cakupan), var memiliki function-scope (versi lama), sedangkan let memiliki block-scope (versi modern). Dan untuk saat ini var tidak lagi dianjurkan digunakan, karena memiliki bejhavior aneh yaitu bisa diakses sebelum dideklarasi (hosting). Scope var juga lebih lebar (function-scope), dan dapat menyebabkan bug di program. Di JavaScript modern (ES6 ke atas) selalu menggunakan let atau const.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Pengkondisian dan Perulangan</a:t>
            </a:r>
            <a:endParaRPr/>
          </a:p>
        </p:txBody>
      </p:sp>
      <p:sp>
        <p:nvSpPr>
          <p:cNvPr id="153" name="Google Shape;153;p23"/>
          <p:cNvSpPr txBox="1"/>
          <p:nvPr/>
        </p:nvSpPr>
        <p:spPr>
          <a:xfrm>
            <a:off x="818675" y="1996150"/>
            <a:ext cx="47631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300">
                <a:solidFill>
                  <a:schemeClr val="accent1"/>
                </a:solidFill>
                <a:latin typeface="Lato"/>
                <a:ea typeface="Lato"/>
                <a:cs typeface="Lato"/>
                <a:sym typeface="Lato"/>
              </a:rPr>
              <a:t>if/else </a:t>
            </a:r>
            <a:r>
              <a:rPr lang="id" sz="1300">
                <a:solidFill>
                  <a:schemeClr val="accent1"/>
                </a:solidFill>
                <a:latin typeface="Lato"/>
                <a:ea typeface="Lato"/>
                <a:cs typeface="Lato"/>
                <a:sym typeface="Lato"/>
              </a:rPr>
              <a:t> adalah struktur kontrol dalam pemrograman yang digunakan untuk menjalankan blok kode tertentu berdasarkan kondisi yang diberikan. If/else biasanya digunakan untuk mengulang blok kode beberapa kali.</a:t>
            </a:r>
            <a:endParaRPr sz="1300">
              <a:solidFill>
                <a:schemeClr val="accent1"/>
              </a:solidFill>
              <a:latin typeface="Lato"/>
              <a:ea typeface="Lato"/>
              <a:cs typeface="Lato"/>
              <a:sym typeface="Lato"/>
            </a:endParaRPr>
          </a:p>
        </p:txBody>
      </p:sp>
      <p:pic>
        <p:nvPicPr>
          <p:cNvPr id="154" name="Google Shape;154;p23" title="code-snapshot.png"/>
          <p:cNvPicPr preferRelativeResize="0"/>
          <p:nvPr/>
        </p:nvPicPr>
        <p:blipFill>
          <a:blip r:embed="rId3">
            <a:alphaModFix/>
          </a:blip>
          <a:stretch>
            <a:fillRect/>
          </a:stretch>
        </p:blipFill>
        <p:spPr>
          <a:xfrm>
            <a:off x="880100" y="3059325"/>
            <a:ext cx="5235626" cy="18573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Pengkondisian dan Perulangan</a:t>
            </a:r>
            <a:endParaRPr/>
          </a:p>
        </p:txBody>
      </p:sp>
      <p:sp>
        <p:nvSpPr>
          <p:cNvPr id="160" name="Google Shape;160;p24"/>
          <p:cNvSpPr txBox="1"/>
          <p:nvPr/>
        </p:nvSpPr>
        <p:spPr>
          <a:xfrm>
            <a:off x="810400" y="2067325"/>
            <a:ext cx="47631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300">
                <a:solidFill>
                  <a:schemeClr val="accent1"/>
                </a:solidFill>
                <a:latin typeface="Lato"/>
                <a:ea typeface="Lato"/>
                <a:cs typeface="Lato"/>
                <a:sym typeface="Lato"/>
              </a:rPr>
              <a:t>For Loop</a:t>
            </a:r>
            <a:r>
              <a:rPr lang="id" sz="1300">
                <a:solidFill>
                  <a:schemeClr val="accent1"/>
                </a:solidFill>
                <a:latin typeface="Lato"/>
                <a:ea typeface="Lato"/>
                <a:cs typeface="Lato"/>
                <a:sym typeface="Lato"/>
              </a:rPr>
              <a:t> adalah sebuah struktur kontrol perulangan dalam pemrograman yang memungkinkan blok kode dieksekusi berulang kali, biasanya sejumlah kali yang telah ditentukan sebelumnya. </a:t>
            </a:r>
            <a:endParaRPr sz="1300">
              <a:solidFill>
                <a:schemeClr val="accent1"/>
              </a:solidFill>
              <a:latin typeface="Lato"/>
              <a:ea typeface="Lato"/>
              <a:cs typeface="Lato"/>
              <a:sym typeface="Lato"/>
            </a:endParaRPr>
          </a:p>
        </p:txBody>
      </p:sp>
      <p:pic>
        <p:nvPicPr>
          <p:cNvPr id="161" name="Google Shape;161;p24" title="code-snapshot.png"/>
          <p:cNvPicPr preferRelativeResize="0"/>
          <p:nvPr/>
        </p:nvPicPr>
        <p:blipFill>
          <a:blip r:embed="rId3">
            <a:alphaModFix/>
          </a:blip>
          <a:stretch>
            <a:fillRect/>
          </a:stretch>
        </p:blipFill>
        <p:spPr>
          <a:xfrm>
            <a:off x="729450" y="3113950"/>
            <a:ext cx="5423874" cy="1786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Function</a:t>
            </a:r>
            <a:endParaRPr/>
          </a:p>
        </p:txBody>
      </p:sp>
      <p:sp>
        <p:nvSpPr>
          <p:cNvPr id="167" name="Google Shape;167;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Function adalah blok kode yang bisa digunakan berulang untuk menjalankan tugas tertentu . Fungsinya untuk membuat kode lebih rapih dan efisien.</a:t>
            </a:r>
            <a:endParaRPr/>
          </a:p>
        </p:txBody>
      </p:sp>
      <p:pic>
        <p:nvPicPr>
          <p:cNvPr id="168" name="Google Shape;168;p25" title="code-snapshot.png"/>
          <p:cNvPicPr preferRelativeResize="0"/>
          <p:nvPr/>
        </p:nvPicPr>
        <p:blipFill>
          <a:blip r:embed="rId3">
            <a:alphaModFix/>
          </a:blip>
          <a:stretch>
            <a:fillRect/>
          </a:stretch>
        </p:blipFill>
        <p:spPr>
          <a:xfrm>
            <a:off x="797325" y="2800950"/>
            <a:ext cx="6373740" cy="22611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Manipulasi DOM</a:t>
            </a:r>
            <a:endParaRPr/>
          </a:p>
        </p:txBody>
      </p:sp>
      <p:sp>
        <p:nvSpPr>
          <p:cNvPr id="174" name="Google Shape;174;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id"/>
              <a:t>DOM</a:t>
            </a:r>
            <a:r>
              <a:rPr lang="id"/>
              <a:t> adalah singkatan dari Document Object Model, representasi terstruktur dari sebuah dokumen web (biasanya HTML) dalam bentuk objek, atau cara browser mepresentasikan halaman web dalam bentuk struktur pohon (tree). Setiap elemen di HTML di halaman seperti &lt;h1&gt;, &lt;p&gt;, &lt;img&gt;, &lt;button&gt; akan menjadi node di dalam DOM.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Kenapa DOM penting?</a:t>
            </a:r>
            <a:endParaRPr/>
          </a:p>
        </p:txBody>
      </p:sp>
      <p:sp>
        <p:nvSpPr>
          <p:cNvPr id="180" name="Google Shape;180;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DOM memiliki peranan yang penting dalam dunia website, dikarenakan dengan DOM memungkinkan kita melakukan beberapa hal seperti mengubah isi teks di halaman, mengganti gambar atau atribut, menambah/menghapus elemen, mengubah style (warna, font, layout), dan membuat halaman interaktif seperti user mengklik tombol dengan fitur tertentu.</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Bagaimana mengakses DOM?</a:t>
            </a:r>
            <a:endParaRPr/>
          </a:p>
        </p:txBody>
      </p:sp>
      <p:sp>
        <p:nvSpPr>
          <p:cNvPr id="186" name="Google Shape;186;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Dengan JavaScript, kita bisa “berbicara” ke DOM menggunakan built-in method, seperti :</a:t>
            </a:r>
            <a:endParaRPr/>
          </a:p>
          <a:p>
            <a:pPr indent="-311150" lvl="0" marL="457200" rtl="0" algn="l">
              <a:spcBef>
                <a:spcPts val="1200"/>
              </a:spcBef>
              <a:spcAft>
                <a:spcPts val="0"/>
              </a:spcAft>
              <a:buSzPts val="1300"/>
              <a:buChar char="-"/>
            </a:pPr>
            <a:r>
              <a:rPr lang="id"/>
              <a:t>document.getElementById(“Id”) yang fungsinya untuk mengambil elemen berdasarkan id</a:t>
            </a:r>
            <a:endParaRPr/>
          </a:p>
          <a:p>
            <a:pPr indent="-311150" lvl="0" marL="457200" rtl="0" algn="l">
              <a:spcBef>
                <a:spcPts val="0"/>
              </a:spcBef>
              <a:spcAft>
                <a:spcPts val="0"/>
              </a:spcAft>
              <a:buSzPts val="1300"/>
              <a:buChar char="-"/>
            </a:pPr>
            <a:r>
              <a:rPr lang="id"/>
              <a:t>document.querySelector(“selector”) yang fungsinya untuk mengambil elemen pertama menggunakan CSS Selector</a:t>
            </a:r>
            <a:endParaRPr/>
          </a:p>
          <a:p>
            <a:pPr indent="-311150" lvl="0" marL="457200" rtl="0" algn="l">
              <a:spcBef>
                <a:spcPts val="0"/>
              </a:spcBef>
              <a:spcAft>
                <a:spcPts val="0"/>
              </a:spcAft>
              <a:buSzPts val="1300"/>
              <a:buChar char="-"/>
            </a:pPr>
            <a:r>
              <a:rPr lang="id"/>
              <a:t>document.querySelectorAll(“selector”) yang fungsinya untuk mengambil semua elemen yang cocok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Contoh Manipulasi DOM</a:t>
            </a:r>
            <a:endParaRPr/>
          </a:p>
        </p:txBody>
      </p:sp>
      <p:pic>
        <p:nvPicPr>
          <p:cNvPr id="192" name="Google Shape;192;p29" title="code-snapshot.png"/>
          <p:cNvPicPr preferRelativeResize="0"/>
          <p:nvPr/>
        </p:nvPicPr>
        <p:blipFill>
          <a:blip r:embed="rId3">
            <a:alphaModFix/>
          </a:blip>
          <a:stretch>
            <a:fillRect/>
          </a:stretch>
        </p:blipFill>
        <p:spPr>
          <a:xfrm>
            <a:off x="729450" y="2328750"/>
            <a:ext cx="4202024" cy="1243575"/>
          </a:xfrm>
          <a:prstGeom prst="rect">
            <a:avLst/>
          </a:prstGeom>
          <a:noFill/>
          <a:ln>
            <a:noFill/>
          </a:ln>
        </p:spPr>
      </p:pic>
      <p:sp>
        <p:nvSpPr>
          <p:cNvPr id="193" name="Google Shape;193;p29"/>
          <p:cNvSpPr txBox="1"/>
          <p:nvPr/>
        </p:nvSpPr>
        <p:spPr>
          <a:xfrm>
            <a:off x="793875" y="1898850"/>
            <a:ext cx="4763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300">
                <a:solidFill>
                  <a:schemeClr val="accent1"/>
                </a:solidFill>
                <a:latin typeface="Lato"/>
                <a:ea typeface="Lato"/>
                <a:cs typeface="Lato"/>
                <a:sym typeface="Lato"/>
              </a:rPr>
              <a:t>Isi HTML dan JS :</a:t>
            </a:r>
            <a:endParaRPr sz="1300">
              <a:solidFill>
                <a:schemeClr val="accent1"/>
              </a:solidFill>
              <a:latin typeface="Lato"/>
              <a:ea typeface="Lato"/>
              <a:cs typeface="Lato"/>
              <a:sym typeface="Lato"/>
            </a:endParaRPr>
          </a:p>
        </p:txBody>
      </p:sp>
      <p:pic>
        <p:nvPicPr>
          <p:cNvPr id="194" name="Google Shape;194;p29" title="code-snapshot.png"/>
          <p:cNvPicPr preferRelativeResize="0"/>
          <p:nvPr/>
        </p:nvPicPr>
        <p:blipFill>
          <a:blip r:embed="rId4">
            <a:alphaModFix/>
          </a:blip>
          <a:stretch>
            <a:fillRect/>
          </a:stretch>
        </p:blipFill>
        <p:spPr>
          <a:xfrm>
            <a:off x="681250" y="3770800"/>
            <a:ext cx="4250225" cy="1327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Latihan - Game Suit Sederhana </a:t>
            </a:r>
            <a:endParaRPr/>
          </a:p>
        </p:txBody>
      </p:sp>
      <p:sp>
        <p:nvSpPr>
          <p:cNvPr id="200" name="Google Shape;200;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Isi Tugas :</a:t>
            </a:r>
            <a:endParaRPr/>
          </a:p>
          <a:p>
            <a:pPr indent="-311150" lvl="0" marL="457200" rtl="0" algn="l">
              <a:spcBef>
                <a:spcPts val="1200"/>
              </a:spcBef>
              <a:spcAft>
                <a:spcPts val="0"/>
              </a:spcAft>
              <a:buSzPts val="1300"/>
              <a:buChar char="-"/>
            </a:pPr>
            <a:r>
              <a:rPr lang="id"/>
              <a:t>3 tombol “Batu”, “Gunting”, “Kertas”</a:t>
            </a:r>
            <a:endParaRPr/>
          </a:p>
          <a:p>
            <a:pPr indent="-311150" lvl="0" marL="457200" rtl="0" algn="l">
              <a:spcBef>
                <a:spcPts val="0"/>
              </a:spcBef>
              <a:spcAft>
                <a:spcPts val="0"/>
              </a:spcAft>
              <a:buSzPts val="1300"/>
              <a:buChar char="-"/>
            </a:pPr>
            <a:r>
              <a:rPr lang="id"/>
              <a:t>Saat tombol diklik : Komputer memilih random (batu/gunting/kertas) namun User memilih secara manual berdasarkan ke-3 tombol di atas</a:t>
            </a:r>
            <a:endParaRPr/>
          </a:p>
          <a:p>
            <a:pPr indent="-311150" lvl="0" marL="457200" rtl="0" algn="l">
              <a:spcBef>
                <a:spcPts val="0"/>
              </a:spcBef>
              <a:spcAft>
                <a:spcPts val="0"/>
              </a:spcAft>
              <a:buSzPts val="1300"/>
              <a:buChar char="-"/>
            </a:pPr>
            <a:r>
              <a:rPr lang="id"/>
              <a:t>Tampilkan hasil : menang/kalah/seri di halaman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Apa itu JavaScript?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JavaScript adalah bahasa pemrograman yang digunakan untuk membuat halaman web menjadi interaktif.</a:t>
            </a:r>
            <a:endParaRPr/>
          </a:p>
          <a:p>
            <a:pPr indent="0" lvl="0" marL="0" rtl="0" algn="l">
              <a:spcBef>
                <a:spcPts val="1200"/>
              </a:spcBef>
              <a:spcAft>
                <a:spcPts val="0"/>
              </a:spcAft>
              <a:buNone/>
            </a:pPr>
            <a:r>
              <a:rPr lang="id"/>
              <a:t>Bersama dengan HTML dan CSS, JavaScript salah satu teknologi inti web. Dijalankan langsung di dalam browser (Google Chrome, Firefox, Edge, dll), tanpa perlu di-compile. </a:t>
            </a:r>
            <a:endParaRPr/>
          </a:p>
          <a:p>
            <a:pPr indent="0" lvl="0" marL="0" rtl="0" algn="l">
              <a:spcBef>
                <a:spcPts val="1200"/>
              </a:spcBef>
              <a:spcAft>
                <a:spcPts val="1200"/>
              </a:spcAft>
              <a:buNone/>
            </a:pPr>
            <a:r>
              <a:rPr lang="id"/>
              <a:t>JavaScript dapat melakukan pengubahan isi halaman secara dinamis (DOM Manipulation), Menanggapi aksi pengguna (Klik, Scroll, Ketik), dan Membuat animasi sederhana, mengirim dan menerima data dari server (AJAX/fetch), dan Membuat game sederhana berbasis web.</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Seberapa Penting JavaScript?</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Hampir semua situs web menggunakan JavaScript, banyak framework populer dibangun di atas JavaScript, seperti React, Vue, Angular. JavaScript tidak hanya di browser, sekarang juga bisa digunakan di backend (</a:t>
            </a:r>
            <a:r>
              <a:rPr lang="id" u="sng">
                <a:solidFill>
                  <a:schemeClr val="hlink"/>
                </a:solidFill>
                <a:hlinkClick r:id="rId3"/>
              </a:rPr>
              <a:t>Node.js</a:t>
            </a:r>
            <a:r>
              <a:rPr lang="id"/>
              <a:t>). Skill JavaScript sangat dicari di industri web development.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Contoh Penggunaan JavaScript di HTML</a:t>
            </a:r>
            <a:endParaRPr/>
          </a:p>
        </p:txBody>
      </p:sp>
      <p:pic>
        <p:nvPicPr>
          <p:cNvPr id="105" name="Google Shape;105;p16" title="code-snapshot.png"/>
          <p:cNvPicPr preferRelativeResize="0"/>
          <p:nvPr/>
        </p:nvPicPr>
        <p:blipFill>
          <a:blip r:embed="rId3">
            <a:alphaModFix/>
          </a:blip>
          <a:stretch>
            <a:fillRect/>
          </a:stretch>
        </p:blipFill>
        <p:spPr>
          <a:xfrm>
            <a:off x="828675" y="2510650"/>
            <a:ext cx="6157077" cy="1871025"/>
          </a:xfrm>
          <a:prstGeom prst="rect">
            <a:avLst/>
          </a:prstGeom>
          <a:noFill/>
          <a:ln>
            <a:noFill/>
          </a:ln>
        </p:spPr>
      </p:pic>
      <p:sp>
        <p:nvSpPr>
          <p:cNvPr id="106" name="Google Shape;106;p16"/>
          <p:cNvSpPr txBox="1"/>
          <p:nvPr/>
        </p:nvSpPr>
        <p:spPr>
          <a:xfrm>
            <a:off x="828675" y="1989800"/>
            <a:ext cx="4763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a:solidFill>
                  <a:schemeClr val="accent1"/>
                </a:solidFill>
                <a:latin typeface="Lato"/>
                <a:ea typeface="Lato"/>
                <a:cs typeface="Lato"/>
                <a:sym typeface="Lato"/>
              </a:rPr>
              <a:t>Ditulis di dalam tag &lt;script&gt; :</a:t>
            </a:r>
            <a:endParaRPr sz="1300">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Contoh Penggunaan JavaScript di HTML</a:t>
            </a:r>
            <a:endParaRPr/>
          </a:p>
        </p:txBody>
      </p:sp>
      <p:sp>
        <p:nvSpPr>
          <p:cNvPr id="112" name="Google Shape;112;p17"/>
          <p:cNvSpPr txBox="1"/>
          <p:nvPr/>
        </p:nvSpPr>
        <p:spPr>
          <a:xfrm>
            <a:off x="884825" y="1926750"/>
            <a:ext cx="4763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a:solidFill>
                  <a:schemeClr val="accent1"/>
                </a:solidFill>
                <a:latin typeface="Lato"/>
                <a:ea typeface="Lato"/>
                <a:cs typeface="Lato"/>
                <a:sym typeface="Lato"/>
              </a:rPr>
              <a:t>Di file eksternal .js :</a:t>
            </a:r>
            <a:endParaRPr sz="1300">
              <a:solidFill>
                <a:schemeClr val="accent1"/>
              </a:solidFill>
              <a:latin typeface="Lato"/>
              <a:ea typeface="Lato"/>
              <a:cs typeface="Lato"/>
              <a:sym typeface="Lato"/>
            </a:endParaRPr>
          </a:p>
        </p:txBody>
      </p:sp>
      <p:pic>
        <p:nvPicPr>
          <p:cNvPr id="113" name="Google Shape;113;p17" title="code-snapshot.png"/>
          <p:cNvPicPr preferRelativeResize="0"/>
          <p:nvPr/>
        </p:nvPicPr>
        <p:blipFill>
          <a:blip r:embed="rId3">
            <a:alphaModFix/>
          </a:blip>
          <a:stretch>
            <a:fillRect/>
          </a:stretch>
        </p:blipFill>
        <p:spPr>
          <a:xfrm>
            <a:off x="625975" y="2638900"/>
            <a:ext cx="7235001" cy="1830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Variable dan Tipe Data	</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Variable adalah  </a:t>
            </a:r>
            <a:r>
              <a:rPr b="1" lang="id"/>
              <a:t>wadah </a:t>
            </a:r>
            <a:r>
              <a:rPr lang="id"/>
              <a:t>untuk menyimpan data. Data di dalam variable bisa digunakan, diubah, dan ditampilkan.</a:t>
            </a:r>
            <a:endParaRPr/>
          </a:p>
          <a:p>
            <a:pPr indent="0" lvl="0" marL="0" rtl="0" algn="l">
              <a:spcBef>
                <a:spcPts val="1200"/>
              </a:spcBef>
              <a:spcAft>
                <a:spcPts val="0"/>
              </a:spcAft>
              <a:buNone/>
            </a:pPr>
            <a:r>
              <a:rPr lang="id"/>
              <a:t>Cara Mendeklarasikan Variable :</a:t>
            </a:r>
            <a:endParaRPr/>
          </a:p>
          <a:p>
            <a:pPr indent="-311150" lvl="0" marL="457200" rtl="0" algn="l">
              <a:spcBef>
                <a:spcPts val="1200"/>
              </a:spcBef>
              <a:spcAft>
                <a:spcPts val="0"/>
              </a:spcAft>
              <a:buSzPts val="1300"/>
              <a:buChar char="-"/>
            </a:pPr>
            <a:r>
              <a:rPr lang="id"/>
              <a:t>let :  variable yang bisa diubah</a:t>
            </a:r>
            <a:endParaRPr/>
          </a:p>
          <a:p>
            <a:pPr indent="-311150" lvl="0" marL="457200" rtl="0" algn="l">
              <a:spcBef>
                <a:spcPts val="0"/>
              </a:spcBef>
              <a:spcAft>
                <a:spcPts val="0"/>
              </a:spcAft>
              <a:buSzPts val="1300"/>
              <a:buChar char="-"/>
            </a:pPr>
            <a:r>
              <a:rPr lang="id"/>
              <a:t>var : variable yang bisa diubah (cara lama, tidak dianjurkan untuk digunakan)</a:t>
            </a:r>
            <a:endParaRPr/>
          </a:p>
          <a:p>
            <a:pPr indent="-311150" lvl="0" marL="457200" rtl="0" algn="l">
              <a:spcBef>
                <a:spcPts val="0"/>
              </a:spcBef>
              <a:spcAft>
                <a:spcPts val="0"/>
              </a:spcAft>
              <a:buSzPts val="1300"/>
              <a:buChar char="-"/>
            </a:pPr>
            <a:r>
              <a:rPr lang="id"/>
              <a:t>const : variable yang nilainya tetap (konstan)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Contoh Variable</a:t>
            </a:r>
            <a:endParaRPr/>
          </a:p>
        </p:txBody>
      </p:sp>
      <p:pic>
        <p:nvPicPr>
          <p:cNvPr id="125" name="Google Shape;125;p19" title="code-snapshot.png"/>
          <p:cNvPicPr preferRelativeResize="0"/>
          <p:nvPr/>
        </p:nvPicPr>
        <p:blipFill>
          <a:blip r:embed="rId3">
            <a:alphaModFix/>
          </a:blip>
          <a:stretch>
            <a:fillRect/>
          </a:stretch>
        </p:blipFill>
        <p:spPr>
          <a:xfrm>
            <a:off x="729450" y="2427975"/>
            <a:ext cx="7233873" cy="2014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Kenapa kita butuh variable?</a:t>
            </a:r>
            <a:endParaRPr/>
          </a:p>
        </p:txBody>
      </p:sp>
      <p:sp>
        <p:nvSpPr>
          <p:cNvPr id="131" name="Google Shape;131;p20"/>
          <p:cNvSpPr txBox="1"/>
          <p:nvPr/>
        </p:nvSpPr>
        <p:spPr>
          <a:xfrm>
            <a:off x="835200" y="2092125"/>
            <a:ext cx="4763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a:solidFill>
                  <a:schemeClr val="accent1"/>
                </a:solidFill>
                <a:latin typeface="Lato"/>
                <a:ea typeface="Lato"/>
                <a:cs typeface="Lato"/>
                <a:sym typeface="Lato"/>
              </a:rPr>
              <a:t>Agar data bisa digunakan berkali - kali tanpa ditulis ulang, dan bisa juga supaya program menjadi dinamis &amp; fleksibel</a:t>
            </a:r>
            <a:endParaRPr sz="1300">
              <a:solidFill>
                <a:schemeClr val="accent1"/>
              </a:solidFill>
              <a:latin typeface="Lato"/>
              <a:ea typeface="Lato"/>
              <a:cs typeface="Lato"/>
              <a:sym typeface="Lato"/>
            </a:endParaRPr>
          </a:p>
        </p:txBody>
      </p:sp>
      <p:pic>
        <p:nvPicPr>
          <p:cNvPr id="132" name="Google Shape;132;p20" title="code-snapshot.png"/>
          <p:cNvPicPr preferRelativeResize="0"/>
          <p:nvPr/>
        </p:nvPicPr>
        <p:blipFill>
          <a:blip r:embed="rId3">
            <a:alphaModFix/>
          </a:blip>
          <a:stretch>
            <a:fillRect/>
          </a:stretch>
        </p:blipFill>
        <p:spPr>
          <a:xfrm>
            <a:off x="835200" y="3187475"/>
            <a:ext cx="6429948" cy="1790400"/>
          </a:xfrm>
          <a:prstGeom prst="rect">
            <a:avLst/>
          </a:prstGeom>
          <a:noFill/>
          <a:ln>
            <a:noFill/>
          </a:ln>
        </p:spPr>
      </p:pic>
      <p:sp>
        <p:nvSpPr>
          <p:cNvPr id="133" name="Google Shape;133;p20"/>
          <p:cNvSpPr txBox="1"/>
          <p:nvPr/>
        </p:nvSpPr>
        <p:spPr>
          <a:xfrm>
            <a:off x="835200" y="2739838"/>
            <a:ext cx="4196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a:solidFill>
                  <a:schemeClr val="accent1"/>
                </a:solidFill>
                <a:latin typeface="Lato"/>
                <a:ea typeface="Lato"/>
                <a:cs typeface="Lato"/>
                <a:sym typeface="Lato"/>
              </a:rPr>
              <a:t>Contoh penggunaan variable let :</a:t>
            </a:r>
            <a:endParaRPr sz="1300">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Kenapa kita butuh variable?</a:t>
            </a:r>
            <a:endParaRPr/>
          </a:p>
        </p:txBody>
      </p:sp>
      <p:sp>
        <p:nvSpPr>
          <p:cNvPr id="139" name="Google Shape;139;p21"/>
          <p:cNvSpPr txBox="1"/>
          <p:nvPr/>
        </p:nvSpPr>
        <p:spPr>
          <a:xfrm>
            <a:off x="786825" y="1945200"/>
            <a:ext cx="4852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a:solidFill>
                  <a:schemeClr val="accent1"/>
                </a:solidFill>
                <a:latin typeface="Lato"/>
                <a:ea typeface="Lato"/>
                <a:cs typeface="Lato"/>
                <a:sym typeface="Lato"/>
              </a:rPr>
              <a:t>Agar data bisa digunakan berkali - kali tanpa ditulis ulang, dan bisa juga supaya program menjadi dinamis &amp; fleksibel</a:t>
            </a:r>
            <a:endParaRPr/>
          </a:p>
        </p:txBody>
      </p:sp>
      <p:sp>
        <p:nvSpPr>
          <p:cNvPr id="140" name="Google Shape;140;p21"/>
          <p:cNvSpPr txBox="1"/>
          <p:nvPr/>
        </p:nvSpPr>
        <p:spPr>
          <a:xfrm>
            <a:off x="786825" y="2819450"/>
            <a:ext cx="4196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a:solidFill>
                  <a:schemeClr val="accent1"/>
                </a:solidFill>
                <a:latin typeface="Lato"/>
                <a:ea typeface="Lato"/>
                <a:cs typeface="Lato"/>
                <a:sym typeface="Lato"/>
              </a:rPr>
              <a:t>Contoh penggunaan variable const : </a:t>
            </a:r>
            <a:endParaRPr sz="1300">
              <a:solidFill>
                <a:schemeClr val="accent1"/>
              </a:solidFill>
              <a:latin typeface="Lato"/>
              <a:ea typeface="Lato"/>
              <a:cs typeface="Lato"/>
              <a:sym typeface="Lato"/>
            </a:endParaRPr>
          </a:p>
        </p:txBody>
      </p:sp>
      <p:pic>
        <p:nvPicPr>
          <p:cNvPr id="141" name="Google Shape;141;p21" title="code-snapshot.png"/>
          <p:cNvPicPr preferRelativeResize="0"/>
          <p:nvPr/>
        </p:nvPicPr>
        <p:blipFill>
          <a:blip r:embed="rId3">
            <a:alphaModFix/>
          </a:blip>
          <a:stretch>
            <a:fillRect/>
          </a:stretch>
        </p:blipFill>
        <p:spPr>
          <a:xfrm>
            <a:off x="866375" y="3393175"/>
            <a:ext cx="5817173" cy="1619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