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9" r:id="rId7"/>
    <p:sldId id="261" r:id="rId8"/>
    <p:sldId id="262" r:id="rId9"/>
    <p:sldId id="264" r:id="rId10"/>
    <p:sldId id="265" r:id="rId11"/>
    <p:sldId id="266" r:id="rId12"/>
    <p:sldId id="267" r:id="rId13"/>
  </p:sldIdLst>
  <p:sldSz cx="9144000" cy="5143500"/>
  <p:notesSz cx="6858000" cy="9144000"/>
  <p:embeddedFontLst>
    <p:embeddedFont>
      <p:font typeface="Dosis"/>
      <p:regular r:id="rId17"/>
      <p:bold r:id="rId18"/>
    </p:embeddedFont>
    <p:embeddedFont>
      <p:font typeface="Nunito"/>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06"/>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f84eb88aa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f84eb88aa7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84eb88aa7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fa67c2d6d4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67c2d6d4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d2dfdc1f4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p:txBody>
      </p:sp>
      <p:sp>
        <p:nvSpPr>
          <p:cNvPr id="11" name="Google Shape;11;p2"/>
          <p:cNvSpPr txBox="1"/>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6" name="Google Shape;56;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7" name="Google Shape;57;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4" name="Google Shape;64;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8" name="Google Shape;68;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9" name="Google Shape;69;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76" name="Google Shape;76;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83" name="Google Shape;83;p21"/>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4" name="Google Shape;84;p21"/>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85" name="Google Shape;85;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88" name="Google Shape;88;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9" name="Shape 89"/>
        <p:cNvGrpSpPr/>
        <p:nvPr/>
      </p:nvGrpSpPr>
      <p:grpSpPr>
        <a:xfrm>
          <a:off x="0" y="0"/>
          <a:ext cx="0" cy="0"/>
          <a:chOff x="0" y="0"/>
          <a:chExt cx="0" cy="0"/>
        </a:xfrm>
      </p:grpSpPr>
      <p:sp>
        <p:nvSpPr>
          <p:cNvPr id="90" name="Google Shape;90;p23"/>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92" name="Google Shape;92;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080" b="1">
                <a:solidFill>
                  <a:schemeClr val="lt1"/>
                </a:solidFill>
              </a:rPr>
              <a:t>Analyzing eCommerce Business Performance with SQL</a:t>
            </a:r>
            <a:endParaRPr sz="3080" b="1">
              <a:solidFill>
                <a:schemeClr val="lt1"/>
              </a:solidFill>
            </a:endParaRPr>
          </a:p>
        </p:txBody>
      </p:sp>
      <p:sp>
        <p:nvSpPr>
          <p:cNvPr id="100" name="Google Shape;100;p25"/>
          <p:cNvSpPr txBox="1"/>
          <p:nvPr/>
        </p:nvSpPr>
        <p:spPr>
          <a:xfrm>
            <a:off x="5960110" y="908685"/>
            <a:ext cx="2569845" cy="79248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a:latin typeface="Dosis"/>
                <a:ea typeface="Dosis"/>
                <a:cs typeface="Dosis"/>
                <a:sym typeface="Dosis"/>
              </a:rPr>
              <a:t>Created by: </a:t>
            </a:r>
            <a:endParaRPr sz="1200" b="1">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200" b="1" i="0" u="none" strike="noStrike" cap="none">
                <a:solidFill>
                  <a:srgbClr val="000000"/>
                </a:solidFill>
                <a:latin typeface="Dosis"/>
                <a:ea typeface="Dosis"/>
                <a:cs typeface="Dosis"/>
                <a:sym typeface="Dosis"/>
              </a:rPr>
              <a:t>M. Rifki Oskar</a:t>
            </a:r>
            <a:endParaRPr sz="1200" b="1" i="0" u="none" strike="noStrike" cap="none">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200">
                <a:latin typeface="Dosis"/>
                <a:ea typeface="Dosis"/>
                <a:cs typeface="Dosis"/>
                <a:sym typeface="Dosis"/>
              </a:rPr>
              <a:t>rifkioskarr@gmail.com</a:t>
            </a:r>
            <a:endParaRPr lang="en-US" sz="120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200">
                <a:latin typeface="Dosis"/>
                <a:ea typeface="Dosis"/>
                <a:cs typeface="Dosis"/>
                <a:sym typeface="Dosis"/>
              </a:rPr>
              <a:t>https://www.linkedin.com/in/rifkioskar/</a:t>
            </a:r>
            <a:endParaRPr lang="en-GB" sz="1200">
              <a:latin typeface="Dosis"/>
              <a:ea typeface="Dosis"/>
              <a:cs typeface="Dosis"/>
              <a:sym typeface="Dosis"/>
            </a:endParaRPr>
          </a:p>
        </p:txBody>
      </p:sp>
      <p:pic>
        <p:nvPicPr>
          <p:cNvPr id="101" name="Google Shape;101;p25"/>
          <p:cNvPicPr preferRelativeResize="0"/>
          <p:nvPr/>
        </p:nvPicPr>
        <p:blipFill rotWithShape="1">
          <a:blip r:embed="rId2"/>
          <a:srcRect/>
          <a:stretch>
            <a:fill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GB" sz="1215">
                <a:solidFill>
                  <a:schemeClr val="dk1"/>
                </a:solidFill>
                <a:latin typeface="Nunito"/>
                <a:ea typeface="Nunito"/>
                <a:cs typeface="Nunito"/>
                <a:sym typeface="Nunito"/>
              </a:rPr>
              <a:t>Graduated from Gunadarma University major in Informatics Engineering. Able to work independently and as part of the team for tight deadlines and under pressure. Skilled in Oracle PL/SQL Developer, MySQL, SQL Server, Tableu, Google Data Studio, Python, Javascript, Microsoft Office. Have experience as ICT in Multifinance Company</a:t>
            </a:r>
            <a:endParaRPr lang="en-GB" sz="1215">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rPr>
              <a:t>Overview</a:t>
            </a:r>
            <a:endParaRPr sz="2220" b="1">
              <a:solidFill>
                <a:schemeClr val="lt1"/>
              </a:solidFill>
            </a:endParaRPr>
          </a:p>
        </p:txBody>
      </p:sp>
      <p:sp>
        <p:nvSpPr>
          <p:cNvPr id="108" name="Google Shape;108;p26"/>
          <p:cNvSpPr txBox="1"/>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solidFill>
                  <a:schemeClr val="dk1"/>
                </a:solidFill>
                <a:latin typeface="Dosis"/>
                <a:ea typeface="Dosis"/>
                <a:cs typeface="Dosis"/>
                <a:sym typeface="Dosis"/>
              </a:rPr>
              <a:t>“Dalam suatu perusahaan mengukur performa bisnis sangatlah penting untuk melacak, memantau, dan menilai keberhasilan atau kegagalan dari berbagai proses bisnis. Oleh karena itu, dalam paper ini akan menganalisa performa bisnis untuk sebuah perusahan eCommerce,  dengan memperhitungkan beberapa metrik bisnis yaitu pertumbuhan pelanggan, kualitas produk, dan tipe pembayaran.”</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25925" y="-187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rPr>
              <a:t>Data Preparation</a:t>
            </a:r>
            <a:endParaRPr sz="2220" b="1">
              <a:solidFill>
                <a:schemeClr val="lt1"/>
              </a:solidFill>
            </a:endParaRPr>
          </a:p>
        </p:txBody>
      </p:sp>
      <p:grpSp>
        <p:nvGrpSpPr>
          <p:cNvPr id="127" name="Google Shape;127;p28"/>
          <p:cNvGrpSpPr/>
          <p:nvPr/>
        </p:nvGrpSpPr>
        <p:grpSpPr>
          <a:xfrm>
            <a:off x="3355067" y="880875"/>
            <a:ext cx="1346401" cy="873900"/>
            <a:chOff x="5525125" y="753450"/>
            <a:chExt cx="1054925" cy="873900"/>
          </a:xfrm>
        </p:grpSpPr>
        <p:sp>
          <p:nvSpPr>
            <p:cNvPr id="128" name="Google Shape;128;p28"/>
            <p:cNvSpPr/>
            <p:nvPr/>
          </p:nvSpPr>
          <p:spPr>
            <a:xfrm>
              <a:off x="5525250" y="753450"/>
              <a:ext cx="1054800" cy="6531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en-GB" sz="1300" b="1">
                <a:solidFill>
                  <a:schemeClr val="dk1"/>
                </a:solidFill>
                <a:latin typeface="Montserrat"/>
                <a:ea typeface="Montserrat"/>
                <a:cs typeface="Montserrat"/>
                <a:sym typeface="Montserrat"/>
              </a:endParaRPr>
            </a:p>
          </p:txBody>
        </p:sp>
        <p:sp>
          <p:nvSpPr>
            <p:cNvPr id="129" name="Google Shape;129;p28"/>
            <p:cNvSpPr/>
            <p:nvPr/>
          </p:nvSpPr>
          <p:spPr>
            <a:xfrm rot="10800000">
              <a:off x="5525125" y="1406550"/>
              <a:ext cx="1044900" cy="220800"/>
            </a:xfrm>
            <a:prstGeom prst="triangle">
              <a:avLst>
                <a:gd name="adj" fmla="val 50481"/>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solidFill>
                  <a:schemeClr val="dk1"/>
                </a:solidFill>
              </a:endParaRPr>
            </a:p>
          </p:txBody>
        </p:sp>
      </p:grpSp>
      <p:grpSp>
        <p:nvGrpSpPr>
          <p:cNvPr id="130" name="Google Shape;130;p28"/>
          <p:cNvGrpSpPr/>
          <p:nvPr/>
        </p:nvGrpSpPr>
        <p:grpSpPr>
          <a:xfrm>
            <a:off x="3355067" y="1861950"/>
            <a:ext cx="1346401" cy="873900"/>
            <a:chOff x="5525125" y="753450"/>
            <a:chExt cx="1054925" cy="873900"/>
          </a:xfrm>
        </p:grpSpPr>
        <p:sp>
          <p:nvSpPr>
            <p:cNvPr id="131" name="Google Shape;131;p28"/>
            <p:cNvSpPr/>
            <p:nvPr/>
          </p:nvSpPr>
          <p:spPr>
            <a:xfrm>
              <a:off x="5525250" y="753450"/>
              <a:ext cx="1054800" cy="6531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b="1">
                <a:solidFill>
                  <a:schemeClr val="dk1"/>
                </a:solidFill>
                <a:latin typeface="Montserrat"/>
                <a:ea typeface="Montserrat"/>
                <a:cs typeface="Montserrat"/>
                <a:sym typeface="Montserrat"/>
              </a:endParaRPr>
            </a:p>
          </p:txBody>
        </p:sp>
        <p:sp>
          <p:nvSpPr>
            <p:cNvPr id="132" name="Google Shape;132;p28"/>
            <p:cNvSpPr/>
            <p:nvPr/>
          </p:nvSpPr>
          <p:spPr>
            <a:xfrm rot="10800000">
              <a:off x="5525125" y="1406550"/>
              <a:ext cx="1044900" cy="220800"/>
            </a:xfrm>
            <a:prstGeom prst="triangle">
              <a:avLst>
                <a:gd name="adj" fmla="val 50481"/>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grpSp>
      <p:grpSp>
        <p:nvGrpSpPr>
          <p:cNvPr id="133" name="Google Shape;133;p28"/>
          <p:cNvGrpSpPr/>
          <p:nvPr/>
        </p:nvGrpSpPr>
        <p:grpSpPr>
          <a:xfrm>
            <a:off x="3355067" y="2875625"/>
            <a:ext cx="1346401" cy="873900"/>
            <a:chOff x="5525125" y="753450"/>
            <a:chExt cx="1054925" cy="873900"/>
          </a:xfrm>
        </p:grpSpPr>
        <p:sp>
          <p:nvSpPr>
            <p:cNvPr id="134" name="Google Shape;134;p28"/>
            <p:cNvSpPr/>
            <p:nvPr/>
          </p:nvSpPr>
          <p:spPr>
            <a:xfrm>
              <a:off x="5525250" y="753450"/>
              <a:ext cx="1054800" cy="6531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300" b="1">
                  <a:solidFill>
                    <a:schemeClr val="dk1"/>
                  </a:solidFill>
                  <a:sym typeface="+mn-ea"/>
                </a:rPr>
                <a:t>Build Entity Relationship</a:t>
              </a:r>
              <a:endParaRPr lang="en-US" altLang="en-GB" sz="1300" b="1">
                <a:solidFill>
                  <a:schemeClr val="dk1"/>
                </a:solidFill>
                <a:latin typeface="Montserrat"/>
                <a:ea typeface="Montserrat"/>
                <a:cs typeface="Montserrat"/>
                <a:sym typeface="+mn-ea"/>
              </a:endParaRPr>
            </a:p>
          </p:txBody>
        </p:sp>
        <p:sp>
          <p:nvSpPr>
            <p:cNvPr id="135" name="Google Shape;135;p28"/>
            <p:cNvSpPr/>
            <p:nvPr/>
          </p:nvSpPr>
          <p:spPr>
            <a:xfrm rot="10800000">
              <a:off x="5525125" y="1406550"/>
              <a:ext cx="1044900" cy="220800"/>
            </a:xfrm>
            <a:prstGeom prst="triangle">
              <a:avLst>
                <a:gd name="adj" fmla="val 50481"/>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solidFill>
                  <a:schemeClr val="dk1"/>
                </a:solidFill>
              </a:endParaRPr>
            </a:p>
          </p:txBody>
        </p:sp>
      </p:grpSp>
      <p:sp>
        <p:nvSpPr>
          <p:cNvPr id="136" name="Google Shape;136;p28"/>
          <p:cNvSpPr txBox="1"/>
          <p:nvPr/>
        </p:nvSpPr>
        <p:spPr>
          <a:xfrm>
            <a:off x="4840025" y="804675"/>
            <a:ext cx="40404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dk1"/>
                </a:solidFill>
              </a:rPr>
              <a:t>Pembuatan database dan tabel menggunakan CREATE statement, dengan memperhatikan tipe data dari setiap kolom.</a:t>
            </a:r>
            <a:endParaRPr sz="1300">
              <a:solidFill>
                <a:schemeClr val="dk1"/>
              </a:solidFill>
            </a:endParaRPr>
          </a:p>
        </p:txBody>
      </p:sp>
      <p:sp>
        <p:nvSpPr>
          <p:cNvPr id="137" name="Google Shape;137;p28"/>
          <p:cNvSpPr txBox="1"/>
          <p:nvPr/>
        </p:nvSpPr>
        <p:spPr>
          <a:xfrm>
            <a:off x="4840025" y="1785750"/>
            <a:ext cx="39906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dk1"/>
                </a:solidFill>
              </a:rPr>
              <a:t>Importing data csv ke dalam database menggunakan COPY statement</a:t>
            </a:r>
            <a:endParaRPr sz="1300">
              <a:solidFill>
                <a:schemeClr val="dk1"/>
              </a:solidFill>
            </a:endParaRPr>
          </a:p>
        </p:txBody>
      </p:sp>
      <p:sp>
        <p:nvSpPr>
          <p:cNvPr id="138" name="Google Shape;138;p28"/>
          <p:cNvSpPr txBox="1"/>
          <p:nvPr/>
        </p:nvSpPr>
        <p:spPr>
          <a:xfrm>
            <a:off x="4840025" y="2766825"/>
            <a:ext cx="39906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300">
                <a:solidFill>
                  <a:schemeClr val="dk1"/>
                </a:solidFill>
              </a:rPr>
              <a:t>Memodifikasi data dengan menambahkan primary key dan foreign key menggunakan ALTER statement untuk setiap tabel, kemudian ekport Entity Relationship Diagram (ERD) dalam bentuk gambar.</a:t>
            </a:r>
            <a:endParaRPr sz="1300">
              <a:solidFill>
                <a:schemeClr val="dk1"/>
              </a:solidFill>
            </a:endParaRPr>
          </a:p>
        </p:txBody>
      </p:sp>
      <p:pic>
        <p:nvPicPr>
          <p:cNvPr id="2" name="Picture 1" descr="ERD 1"/>
          <p:cNvPicPr>
            <a:picLocks noChangeAspect="1"/>
          </p:cNvPicPr>
          <p:nvPr/>
        </p:nvPicPr>
        <p:blipFill>
          <a:blip r:embed="rId1"/>
          <a:stretch>
            <a:fillRect/>
          </a:stretch>
        </p:blipFill>
        <p:spPr>
          <a:xfrm>
            <a:off x="80010" y="880745"/>
            <a:ext cx="3275330" cy="4039870"/>
          </a:xfrm>
          <a:prstGeom prst="rect">
            <a:avLst/>
          </a:prstGeom>
        </p:spPr>
      </p:pic>
      <p:sp>
        <p:nvSpPr>
          <p:cNvPr id="3" name="Google Shape;134;p28"/>
          <p:cNvSpPr/>
          <p:nvPr/>
        </p:nvSpPr>
        <p:spPr>
          <a:xfrm>
            <a:off x="3355227" y="1910425"/>
            <a:ext cx="1346241" cy="6531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altLang="en-GB" sz="1300" b="1">
                <a:solidFill>
                  <a:schemeClr val="dk1"/>
                </a:solidFill>
                <a:sym typeface="+mn-ea"/>
              </a:rPr>
              <a:t>Importing Data</a:t>
            </a:r>
            <a:endParaRPr lang="en-US" altLang="en-GB" sz="1300" b="1">
              <a:solidFill>
                <a:schemeClr val="dk1"/>
              </a:solidFill>
              <a:latin typeface="Montserrat"/>
              <a:ea typeface="Montserrat"/>
              <a:cs typeface="Montserrat"/>
              <a:sym typeface="+mn-ea"/>
            </a:endParaRPr>
          </a:p>
        </p:txBody>
      </p:sp>
      <p:sp>
        <p:nvSpPr>
          <p:cNvPr id="4" name="Google Shape;134;p28"/>
          <p:cNvSpPr/>
          <p:nvPr/>
        </p:nvSpPr>
        <p:spPr>
          <a:xfrm>
            <a:off x="3355227" y="880455"/>
            <a:ext cx="1346241" cy="6531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300" b="1">
                <a:solidFill>
                  <a:schemeClr val="dk1"/>
                </a:solidFill>
                <a:sym typeface="+mn-ea"/>
              </a:rPr>
              <a:t>Create Workspace</a:t>
            </a:r>
            <a:endParaRPr lang="en-US" altLang="en-GB" sz="1300" b="1">
              <a:solidFill>
                <a:schemeClr val="dk1"/>
              </a:solidFill>
              <a:latin typeface="Montserrat"/>
              <a:ea typeface="Montserrat"/>
              <a:cs typeface="Montserrat"/>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ym typeface="+mn-ea"/>
              </a:rPr>
              <a:t>Annual Customer Activity Growth Analysis</a:t>
            </a:r>
            <a:endParaRPr sz="2220" b="1">
              <a:solidFill>
                <a:schemeClr val="lt1"/>
              </a:solidFill>
            </a:endParaRPr>
          </a:p>
        </p:txBody>
      </p:sp>
      <p:sp>
        <p:nvSpPr>
          <p:cNvPr id="56" name="Google Shape;56;p13"/>
          <p:cNvSpPr txBox="1"/>
          <p:nvPr>
            <p:ph type="body" idx="1"/>
          </p:nvPr>
        </p:nvSpPr>
        <p:spPr>
          <a:xfrm>
            <a:off x="311700" y="863950"/>
            <a:ext cx="8520600" cy="3705000"/>
          </a:xfrm>
          <a:prstGeom prst="rect">
            <a:avLst/>
          </a:prstGeom>
        </p:spPr>
        <p:txBody>
          <a:bodyPr spcFirstLastPara="1" wrap="square" lIns="91425" tIns="91425" rIns="91425" bIns="91425" anchor="t" anchorCtr="0">
            <a:normAutofit lnSpcReduction="20000"/>
          </a:bodyPr>
          <a:lstStyle/>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r>
              <a:rPr lang="en-US" sz="1200">
                <a:solidFill>
                  <a:schemeClr val="dk1"/>
                </a:solidFill>
              </a:rPr>
              <a:t>Metrics yang digunakan untuk Annual Customer Activity Growth Analysis:</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rata2_customer_aktif</a:t>
            </a:r>
            <a:r>
              <a:rPr lang="en-US" sz="1200">
                <a:solidFill>
                  <a:schemeClr val="dk1"/>
                </a:solidFill>
              </a:rPr>
              <a:t> 		= Rata2 customer aktif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total_customer_baru</a:t>
            </a:r>
            <a:r>
              <a:rPr lang="en-US" sz="1200">
                <a:solidFill>
                  <a:schemeClr val="dk1"/>
                </a:solidFill>
              </a:rPr>
              <a:t>		= Total customer baru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total_repeat_order_customer </a:t>
            </a:r>
            <a:r>
              <a:rPr lang="en-US" sz="1200">
                <a:solidFill>
                  <a:schemeClr val="dk1"/>
                </a:solidFill>
              </a:rPr>
              <a:t>	= Jumlah customer yang melakukan order kembali.</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rata2_frekuensi</a:t>
            </a:r>
            <a:r>
              <a:rPr lang="en-US" sz="1200">
                <a:solidFill>
                  <a:schemeClr val="dk1"/>
                </a:solidFill>
              </a:rPr>
              <a:t>		= Rata2 frekuensi order setiap tahunnya.</a:t>
            </a:r>
            <a:endParaRPr lang="en-US" sz="1200">
              <a:solidFill>
                <a:schemeClr val="dk1"/>
              </a:solidFill>
            </a:endParaRPr>
          </a:p>
        </p:txBody>
      </p:sp>
      <p:pic>
        <p:nvPicPr>
          <p:cNvPr id="1" name="Picture 0" descr="Annual_customer_activitiy_analysis"/>
          <p:cNvPicPr>
            <a:picLocks noChangeAspect="1"/>
          </p:cNvPicPr>
          <p:nvPr/>
        </p:nvPicPr>
        <p:blipFill>
          <a:blip r:embed="rId1"/>
          <a:stretch>
            <a:fillRect/>
          </a:stretch>
        </p:blipFill>
        <p:spPr>
          <a:xfrm>
            <a:off x="621665" y="1543685"/>
            <a:ext cx="7900670" cy="1153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ym typeface="+mn-ea"/>
              </a:rPr>
              <a:t>Annual Customer Activity Growth Analysis</a:t>
            </a:r>
            <a:endParaRPr sz="2220" b="1">
              <a:solidFill>
                <a:schemeClr val="lt1"/>
              </a:solidFill>
            </a:endParaRPr>
          </a:p>
        </p:txBody>
      </p:sp>
      <p:sp>
        <p:nvSpPr>
          <p:cNvPr id="56" name="Google Shape;56;p13"/>
          <p:cNvSpPr txBox="1"/>
          <p:nvPr>
            <p:ph type="body" idx="1"/>
          </p:nvPr>
        </p:nvSpPr>
        <p:spPr>
          <a:xfrm>
            <a:off x="311700" y="863950"/>
            <a:ext cx="8520600" cy="3705000"/>
          </a:xfrm>
          <a:prstGeom prst="rect">
            <a:avLst/>
          </a:prstGeom>
        </p:spPr>
        <p:txBody>
          <a:bodyPr spcFirstLastPara="1" wrap="square" lIns="91425" tIns="91425" rIns="91425" bIns="91425" anchor="t" anchorCtr="0">
            <a:normAutofit lnSpcReduction="20000"/>
          </a:bodyPr>
          <a:lstStyle/>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r>
              <a:rPr lang="en-US" sz="1500">
                <a:solidFill>
                  <a:schemeClr val="dk1"/>
                </a:solidFill>
              </a:rPr>
              <a:t>\\</a:t>
            </a: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r>
              <a:rPr lang="en-US" sz="1500">
                <a:solidFill>
                  <a:schemeClr val="dk1"/>
                </a:solidFill>
              </a:rPr>
              <a:t>	           </a:t>
            </a:r>
            <a:r>
              <a:rPr lang="en-US" sz="700" b="1">
                <a:solidFill>
                  <a:schemeClr val="dk1"/>
                </a:solidFill>
              </a:rPr>
              <a:t>gambar 1</a:t>
            </a:r>
            <a:r>
              <a:rPr lang="en-US" sz="700">
                <a:solidFill>
                  <a:schemeClr val="dk1"/>
                </a:solidFill>
              </a:rPr>
              <a:t> 			</a:t>
            </a:r>
            <a:r>
              <a:rPr lang="en-US" sz="700" b="1">
                <a:solidFill>
                  <a:schemeClr val="dk1"/>
                </a:solidFill>
                <a:sym typeface="+mn-ea"/>
              </a:rPr>
              <a:t>gambar 2 		                             gambar 3</a:t>
            </a:r>
            <a:endParaRPr lang="en-US" sz="7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419100" lvl="0" indent="-285750" algn="l" rtl="0">
              <a:spcBef>
                <a:spcPts val="0"/>
              </a:spcBef>
              <a:spcAft>
                <a:spcPts val="0"/>
              </a:spcAft>
              <a:buClr>
                <a:schemeClr val="dk1"/>
              </a:buClr>
              <a:buSzPts val="1500"/>
            </a:pPr>
            <a:r>
              <a:rPr lang="en-US" sz="1200">
                <a:solidFill>
                  <a:schemeClr val="dk1"/>
                </a:solidFill>
              </a:rPr>
              <a:t>Dapat dilihat pada </a:t>
            </a:r>
            <a:r>
              <a:rPr lang="en-US" sz="1200" b="1">
                <a:solidFill>
                  <a:schemeClr val="dk1"/>
                </a:solidFill>
              </a:rPr>
              <a:t>gambar 1</a:t>
            </a:r>
            <a:r>
              <a:rPr lang="en-US" sz="1200">
                <a:solidFill>
                  <a:schemeClr val="dk1"/>
                </a:solidFill>
              </a:rPr>
              <a:t> secara keseluruhan perusahaan mengalami peningkakatan Aktif Customer serta Customer baru setiap tahunnya. Peningkatan yang signifikan terjadi pada tahun 2016 ke 2017, hal ini dikarenakan data transaksi pada tahun 2016 dimulai pada bulan September.</a:t>
            </a:r>
            <a:endParaRPr lang="en-US" sz="12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419100" lvl="0" indent="-285750" algn="l" rtl="0">
              <a:spcBef>
                <a:spcPts val="0"/>
              </a:spcBef>
              <a:spcAft>
                <a:spcPts val="0"/>
              </a:spcAft>
              <a:buClr>
                <a:schemeClr val="dk1"/>
              </a:buClr>
              <a:buSzPts val="1500"/>
            </a:pPr>
            <a:r>
              <a:rPr lang="en-US" sz="1200">
                <a:solidFill>
                  <a:schemeClr val="dk1"/>
                </a:solidFill>
              </a:rPr>
              <a:t>Dapat dilihat pada </a:t>
            </a:r>
            <a:r>
              <a:rPr lang="en-US" sz="1200" b="1">
                <a:solidFill>
                  <a:schemeClr val="dk1"/>
                </a:solidFill>
              </a:rPr>
              <a:t>gambar 2</a:t>
            </a:r>
            <a:r>
              <a:rPr lang="en-US" sz="1200">
                <a:solidFill>
                  <a:schemeClr val="dk1"/>
                </a:solidFill>
              </a:rPr>
              <a:t> peningkatan yang signifikan juga terjadi pada jumlah pelanggan yang melakukan repeat order pada tahun 2016 hingga 2017. Namun pada tahun 2018 mengalami sedikit penurunan.</a:t>
            </a:r>
            <a:endParaRPr lang="en-US" sz="12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419100" lvl="0" indent="-285750" algn="l" rtl="0">
              <a:spcBef>
                <a:spcPts val="0"/>
              </a:spcBef>
              <a:spcAft>
                <a:spcPts val="0"/>
              </a:spcAft>
              <a:buClr>
                <a:schemeClr val="dk1"/>
              </a:buClr>
              <a:buSzPts val="1500"/>
            </a:pPr>
            <a:r>
              <a:rPr lang="en-US" sz="1200">
                <a:solidFill>
                  <a:schemeClr val="dk1"/>
                </a:solidFill>
              </a:rPr>
              <a:t>Dari analisis dan grafik pada </a:t>
            </a:r>
            <a:r>
              <a:rPr lang="en-US" sz="1200" b="1">
                <a:solidFill>
                  <a:schemeClr val="dk1"/>
                </a:solidFill>
              </a:rPr>
              <a:t>gambar 3</a:t>
            </a:r>
            <a:r>
              <a:rPr lang="en-US" sz="1200">
                <a:solidFill>
                  <a:schemeClr val="dk1"/>
                </a:solidFill>
              </a:rPr>
              <a:t> dapat diketahui bahwa rata-rata pelanggan setiap tahunnya cenderung hanya melakukan order satu kali, artinya mayoritas pelanggan tidak melakukan repeat order.</a:t>
            </a:r>
            <a:endParaRPr lang="en-US" sz="1200">
              <a:solidFill>
                <a:schemeClr val="dk1"/>
              </a:solidFill>
            </a:endParaRPr>
          </a:p>
        </p:txBody>
      </p:sp>
      <p:pic>
        <p:nvPicPr>
          <p:cNvPr id="2" name="Picture 1" descr="Customer"/>
          <p:cNvPicPr>
            <a:picLocks noChangeAspect="1"/>
          </p:cNvPicPr>
          <p:nvPr/>
        </p:nvPicPr>
        <p:blipFill>
          <a:blip r:embed="rId1"/>
          <a:stretch>
            <a:fillRect/>
          </a:stretch>
        </p:blipFill>
        <p:spPr>
          <a:xfrm>
            <a:off x="413385" y="952500"/>
            <a:ext cx="3261360" cy="1597025"/>
          </a:xfrm>
          <a:prstGeom prst="rect">
            <a:avLst/>
          </a:prstGeom>
        </p:spPr>
      </p:pic>
      <p:pic>
        <p:nvPicPr>
          <p:cNvPr id="3" name="Picture 2" descr="Repeat Order"/>
          <p:cNvPicPr>
            <a:picLocks noChangeAspect="1"/>
          </p:cNvPicPr>
          <p:nvPr/>
        </p:nvPicPr>
        <p:blipFill>
          <a:blip r:embed="rId2"/>
          <a:stretch>
            <a:fillRect/>
          </a:stretch>
        </p:blipFill>
        <p:spPr>
          <a:xfrm>
            <a:off x="3674745" y="926465"/>
            <a:ext cx="2781300" cy="1649730"/>
          </a:xfrm>
          <a:prstGeom prst="rect">
            <a:avLst/>
          </a:prstGeom>
        </p:spPr>
      </p:pic>
      <p:pic>
        <p:nvPicPr>
          <p:cNvPr id="4" name="Picture 3" descr="frekuensi_order_pelanggan"/>
          <p:cNvPicPr>
            <a:picLocks noChangeAspect="1"/>
          </p:cNvPicPr>
          <p:nvPr/>
        </p:nvPicPr>
        <p:blipFill>
          <a:blip r:embed="rId3"/>
          <a:stretch>
            <a:fillRect/>
          </a:stretch>
        </p:blipFill>
        <p:spPr>
          <a:xfrm>
            <a:off x="6456045" y="864235"/>
            <a:ext cx="2418080" cy="1685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rPr>
              <a:t>Annual Product Category Quality Analysis</a:t>
            </a:r>
            <a:endParaRPr sz="2220" b="1">
              <a:solidFill>
                <a:schemeClr val="lt1"/>
              </a:solidFill>
            </a:endParaRPr>
          </a:p>
        </p:txBody>
      </p:sp>
      <p:sp>
        <p:nvSpPr>
          <p:cNvPr id="56" name="Google Shape;56;p13"/>
          <p:cNvSpPr txBox="1"/>
          <p:nvPr>
            <p:ph type="body" idx="1"/>
          </p:nvPr>
        </p:nvSpPr>
        <p:spPr>
          <a:xfrm>
            <a:off x="311700" y="863950"/>
            <a:ext cx="8520600" cy="3705000"/>
          </a:xfrm>
          <a:prstGeom prst="rect">
            <a:avLst/>
          </a:prstGeom>
        </p:spPr>
        <p:txBody>
          <a:bodyPr spcFirstLastPara="1" wrap="square" lIns="91425" tIns="91425" rIns="91425" bIns="91425" anchor="t" anchorCtr="0">
            <a:normAutofit lnSpcReduction="20000"/>
          </a:bodyPr>
          <a:lstStyle/>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133350" lvl="0" indent="0" algn="l" rtl="0">
              <a:spcBef>
                <a:spcPts val="0"/>
              </a:spcBef>
              <a:spcAft>
                <a:spcPts val="0"/>
              </a:spcAft>
              <a:buClr>
                <a:schemeClr val="dk1"/>
              </a:buClr>
              <a:buSzPts val="1500"/>
              <a:buNone/>
            </a:pPr>
            <a:endParaRPr lang="en-US" sz="1200">
              <a:solidFill>
                <a:schemeClr val="dk1"/>
              </a:solidFill>
            </a:endParaRPr>
          </a:p>
          <a:p>
            <a:pPr marL="133350" lvl="0" indent="0" algn="l" rtl="0">
              <a:spcBef>
                <a:spcPts val="0"/>
              </a:spcBef>
              <a:spcAft>
                <a:spcPts val="0"/>
              </a:spcAft>
              <a:buClr>
                <a:schemeClr val="dk1"/>
              </a:buClr>
              <a:buSzPts val="1500"/>
              <a:buNone/>
            </a:pPr>
            <a:r>
              <a:rPr lang="en-US" sz="1200">
                <a:solidFill>
                  <a:schemeClr val="dk1"/>
                </a:solidFill>
              </a:rPr>
              <a:t>Metrics yang digunakan untuk Annual Product Category Quality Analysis:</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revenue</a:t>
            </a:r>
            <a:r>
              <a:rPr lang="en-US" sz="1200">
                <a:solidFill>
                  <a:schemeClr val="dk1"/>
                </a:solidFill>
              </a:rPr>
              <a:t> 		= Jumlah pendapatan keseluruhan penjualan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canceled</a:t>
            </a:r>
            <a:r>
              <a:rPr lang="en-US" sz="1200">
                <a:solidFill>
                  <a:schemeClr val="dk1"/>
                </a:solidFill>
              </a:rPr>
              <a:t> 		= Jumlah pelanggan yang membatalkan pembelian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top_category_product </a:t>
            </a:r>
            <a:r>
              <a:rPr lang="en-US" sz="1200">
                <a:solidFill>
                  <a:schemeClr val="dk1"/>
                </a:solidFill>
              </a:rPr>
              <a:t>	= Kategori produk yang terjual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revenue_product </a:t>
            </a:r>
            <a:r>
              <a:rPr lang="en-US" sz="1200">
                <a:solidFill>
                  <a:schemeClr val="dk1"/>
                </a:solidFill>
              </a:rPr>
              <a:t>	= Jumlah pendapatan terhadap kategori produk yang terjual 				   paling banyak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top_cancel_product </a:t>
            </a:r>
            <a:r>
              <a:rPr lang="en-US" sz="1200">
                <a:solidFill>
                  <a:schemeClr val="dk1"/>
                </a:solidFill>
              </a:rPr>
              <a:t>	= Kategori produk yang dicancel terbanyak pertahun.</a:t>
            </a:r>
            <a:endParaRPr lang="en-US" sz="1200">
              <a:solidFill>
                <a:schemeClr val="dk1"/>
              </a:solidFill>
            </a:endParaRPr>
          </a:p>
          <a:p>
            <a:pPr marL="304800" lvl="0" indent="-171450" algn="l" rtl="0">
              <a:spcBef>
                <a:spcPts val="0"/>
              </a:spcBef>
              <a:spcAft>
                <a:spcPts val="0"/>
              </a:spcAft>
              <a:buClr>
                <a:schemeClr val="dk1"/>
              </a:buClr>
              <a:buSzPts val="1500"/>
            </a:pPr>
            <a:r>
              <a:rPr lang="en-US" sz="1200" b="1">
                <a:solidFill>
                  <a:schemeClr val="dk1"/>
                </a:solidFill>
              </a:rPr>
              <a:t>total_top_cancel_product</a:t>
            </a:r>
            <a:r>
              <a:rPr lang="en-US" sz="1200">
                <a:solidFill>
                  <a:schemeClr val="dk1"/>
                </a:solidFill>
              </a:rPr>
              <a:t>	= Jumlah transaksi yang dibatalkan pertahun.</a:t>
            </a:r>
            <a:endParaRPr lang="en-US" sz="1200">
              <a:solidFill>
                <a:schemeClr val="dk1"/>
              </a:solidFill>
            </a:endParaRPr>
          </a:p>
        </p:txBody>
      </p:sp>
      <p:pic>
        <p:nvPicPr>
          <p:cNvPr id="2" name="Picture 1" descr="Annual_product_analysis"/>
          <p:cNvPicPr>
            <a:picLocks noChangeAspect="1"/>
          </p:cNvPicPr>
          <p:nvPr/>
        </p:nvPicPr>
        <p:blipFill>
          <a:blip r:embed="rId1"/>
          <a:stretch>
            <a:fillRect/>
          </a:stretch>
        </p:blipFill>
        <p:spPr>
          <a:xfrm>
            <a:off x="630555" y="1384935"/>
            <a:ext cx="7882890" cy="1022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rPr>
              <a:t>Annual Product Category Quality Analysis</a:t>
            </a:r>
            <a:endParaRPr sz="2220" b="1">
              <a:solidFill>
                <a:schemeClr val="lt1"/>
              </a:solidFill>
            </a:endParaRPr>
          </a:p>
        </p:txBody>
      </p:sp>
      <p:sp>
        <p:nvSpPr>
          <p:cNvPr id="56" name="Google Shape;56;p13"/>
          <p:cNvSpPr txBox="1"/>
          <p:nvPr>
            <p:ph type="body" idx="1"/>
          </p:nvPr>
        </p:nvSpPr>
        <p:spPr>
          <a:xfrm>
            <a:off x="311700" y="863950"/>
            <a:ext cx="8520600" cy="3705000"/>
          </a:xfrm>
          <a:prstGeom prst="rect">
            <a:avLst/>
          </a:prstGeom>
        </p:spPr>
        <p:txBody>
          <a:bodyPr spcFirstLastPara="1" wrap="square" lIns="91425" tIns="91425" rIns="91425" bIns="91425" anchor="t" anchorCtr="0">
            <a:normAutofit lnSpcReduction="20000"/>
          </a:bodyPr>
          <a:lstStyle/>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r>
              <a:rPr lang="en-US" sz="1200">
                <a:solidFill>
                  <a:schemeClr val="dk1"/>
                </a:solidFill>
              </a:rPr>
              <a:t>Secara keseluruhan revenue perusahaan meningkat setiap tahunnya.</a:t>
            </a:r>
            <a:endParaRPr lang="en-US" sz="1200">
              <a:solidFill>
                <a:schemeClr val="dk1"/>
              </a:solidFill>
            </a:endParaRPr>
          </a:p>
        </p:txBody>
      </p:sp>
      <p:pic>
        <p:nvPicPr>
          <p:cNvPr id="4" name="Picture 3" descr="Revenue_per_tahun"/>
          <p:cNvPicPr>
            <a:picLocks noChangeAspect="1"/>
          </p:cNvPicPr>
          <p:nvPr/>
        </p:nvPicPr>
        <p:blipFill>
          <a:blip r:embed="rId1"/>
          <a:stretch>
            <a:fillRect/>
          </a:stretch>
        </p:blipFill>
        <p:spPr>
          <a:xfrm>
            <a:off x="1683385" y="864235"/>
            <a:ext cx="5777230" cy="2738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rPr>
              <a:t>Annual Product Category Quality Analysis</a:t>
            </a:r>
            <a:endParaRPr sz="2220" b="1">
              <a:solidFill>
                <a:schemeClr val="lt1"/>
              </a:solidFill>
            </a:endParaRPr>
          </a:p>
        </p:txBody>
      </p:sp>
      <p:sp>
        <p:nvSpPr>
          <p:cNvPr id="56" name="Google Shape;56;p13"/>
          <p:cNvSpPr txBox="1"/>
          <p:nvPr>
            <p:ph type="body" idx="1"/>
          </p:nvPr>
        </p:nvSpPr>
        <p:spPr>
          <a:xfrm>
            <a:off x="311785" y="864235"/>
            <a:ext cx="8520430" cy="4279900"/>
          </a:xfrm>
          <a:prstGeom prst="rect">
            <a:avLst/>
          </a:prstGeom>
        </p:spPr>
        <p:txBody>
          <a:bodyPr spcFirstLastPara="1" wrap="square" lIns="91425" tIns="91425" rIns="91425" bIns="91425" anchor="t" anchorCtr="0">
            <a:normAutofit lnSpcReduction="10000"/>
          </a:bodyPr>
          <a:lstStyle/>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304800" lvl="0" indent="-171450" algn="l" rtl="0">
              <a:lnSpc>
                <a:spcPct val="125000"/>
              </a:lnSpc>
              <a:spcBef>
                <a:spcPts val="0"/>
              </a:spcBef>
              <a:spcAft>
                <a:spcPts val="0"/>
              </a:spcAft>
              <a:buClr>
                <a:schemeClr val="dk1"/>
              </a:buClr>
              <a:buSzPts val="1500"/>
            </a:pPr>
            <a:r>
              <a:rPr lang="en-US" sz="1200">
                <a:solidFill>
                  <a:schemeClr val="dk1"/>
                </a:solidFill>
              </a:rPr>
              <a:t>Revenue produk juga meningkat untuk setiap tahunnya. Selain itu setiap tahunnya memiliki jenis kategori produk yang berbeda. Pada tahun 2018, perusahaan menghasilkan revenue paling tinggi dengan jenis kategori produk (health_beauty).</a:t>
            </a:r>
            <a:endParaRPr lang="en-US" sz="1200">
              <a:solidFill>
                <a:schemeClr val="dk1"/>
              </a:solidFill>
            </a:endParaRPr>
          </a:p>
          <a:p>
            <a:pPr marL="304800" lvl="0" indent="-171450" algn="l" rtl="0">
              <a:lnSpc>
                <a:spcPct val="125000"/>
              </a:lnSpc>
              <a:spcBef>
                <a:spcPts val="0"/>
              </a:spcBef>
              <a:spcAft>
                <a:spcPts val="0"/>
              </a:spcAft>
              <a:buClr>
                <a:schemeClr val="dk1"/>
              </a:buClr>
              <a:buSzPts val="1500"/>
            </a:pPr>
            <a:endParaRPr lang="en-US" sz="1200">
              <a:solidFill>
                <a:schemeClr val="dk1"/>
              </a:solidFill>
            </a:endParaRPr>
          </a:p>
          <a:p>
            <a:pPr marL="304800" lvl="0" indent="-171450" algn="l" rtl="0">
              <a:spcBef>
                <a:spcPts val="0"/>
              </a:spcBef>
              <a:spcAft>
                <a:spcPts val="0"/>
              </a:spcAft>
              <a:buClr>
                <a:schemeClr val="dk1"/>
              </a:buClr>
              <a:buSzPts val="1500"/>
            </a:pPr>
            <a:r>
              <a:rPr lang="en-US" sz="1200">
                <a:solidFill>
                  <a:schemeClr val="dk1"/>
                </a:solidFill>
              </a:rPr>
              <a:t>Produk yang sering dibatalkan oleh pelanggan untuk setiap tahunnya juga memiliki jenis kategori yang berbeda dan terus mengalami kenaikan. Tahun 2018 memiliki jumlah produk yang dibatalkan paling banyak dan memiliki jenis kategori yang sama dengan produk yang paling banyak menghasilkan revenue. Hal tersebut dapat diduga karena jenis kategori (health_beauty) sedang mendominasi pasar.</a:t>
            </a:r>
            <a:endParaRPr lang="en-US" sz="1200">
              <a:solidFill>
                <a:schemeClr val="dk1"/>
              </a:solidFill>
            </a:endParaRPr>
          </a:p>
          <a:p>
            <a:pPr marL="419100" lvl="0" indent="-285750" algn="l" rtl="0">
              <a:spcBef>
                <a:spcPts val="0"/>
              </a:spcBef>
              <a:spcAft>
                <a:spcPts val="0"/>
              </a:spcAft>
              <a:buClr>
                <a:schemeClr val="dk1"/>
              </a:buClr>
              <a:buSzPts val="1500"/>
            </a:pPr>
            <a:endParaRPr lang="en-US" sz="1200">
              <a:solidFill>
                <a:schemeClr val="dk1"/>
              </a:solidFill>
            </a:endParaRPr>
          </a:p>
        </p:txBody>
      </p:sp>
      <p:pic>
        <p:nvPicPr>
          <p:cNvPr id="3" name="Picture 2" descr="Revenue_top_product"/>
          <p:cNvPicPr>
            <a:picLocks noChangeAspect="1"/>
          </p:cNvPicPr>
          <p:nvPr/>
        </p:nvPicPr>
        <p:blipFill>
          <a:blip r:embed="rId1"/>
          <a:stretch>
            <a:fillRect/>
          </a:stretch>
        </p:blipFill>
        <p:spPr>
          <a:xfrm>
            <a:off x="666750" y="1216025"/>
            <a:ext cx="3505200" cy="2050415"/>
          </a:xfrm>
          <a:prstGeom prst="rect">
            <a:avLst/>
          </a:prstGeom>
        </p:spPr>
      </p:pic>
      <p:pic>
        <p:nvPicPr>
          <p:cNvPr id="2" name="Picture 1" descr="Top_product_cancel"/>
          <p:cNvPicPr>
            <a:picLocks noChangeAspect="1"/>
          </p:cNvPicPr>
          <p:nvPr/>
        </p:nvPicPr>
        <p:blipFill>
          <a:blip r:embed="rId2"/>
          <a:stretch>
            <a:fillRect/>
          </a:stretch>
        </p:blipFill>
        <p:spPr>
          <a:xfrm>
            <a:off x="4979035" y="1228090"/>
            <a:ext cx="3477260" cy="2025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5000"/>
              <a:buFont typeface="Arial" panose="020B0604020202020204"/>
              <a:buNone/>
            </a:pPr>
            <a:r>
              <a:rPr lang="en-GB"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5000"/>
              <a:buNone/>
            </a:pPr>
            <a:endParaRPr sz="2220" b="1">
              <a:solidFill>
                <a:schemeClr val="lt1"/>
              </a:solidFill>
            </a:endParaRPr>
          </a:p>
        </p:txBody>
      </p:sp>
      <p:sp>
        <p:nvSpPr>
          <p:cNvPr id="56" name="Google Shape;56;p13"/>
          <p:cNvSpPr txBox="1"/>
          <p:nvPr>
            <p:ph type="body" idx="1"/>
          </p:nvPr>
        </p:nvSpPr>
        <p:spPr>
          <a:xfrm>
            <a:off x="311700" y="863950"/>
            <a:ext cx="8520600" cy="3705000"/>
          </a:xfrm>
          <a:prstGeom prst="rect">
            <a:avLst/>
          </a:prstGeom>
        </p:spPr>
        <p:txBody>
          <a:bodyPr spcFirstLastPara="1" wrap="square" lIns="91425" tIns="91425" rIns="91425" bIns="91425" anchor="t" anchorCtr="0">
            <a:normAutofit fontScale="90000" lnSpcReduction="20000"/>
          </a:bodyPr>
          <a:lstStyle/>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500">
              <a:solidFill>
                <a:schemeClr val="dk1"/>
              </a:solidFill>
            </a:endParaRPr>
          </a:p>
          <a:p>
            <a:pPr marL="133350" lvl="0" indent="0" algn="l" rtl="0">
              <a:spcBef>
                <a:spcPts val="0"/>
              </a:spcBef>
              <a:spcAft>
                <a:spcPts val="0"/>
              </a:spcAft>
              <a:buClr>
                <a:schemeClr val="dk1"/>
              </a:buClr>
              <a:buSzPts val="1500"/>
              <a:buNone/>
            </a:pPr>
            <a:endParaRPr lang="en-US" sz="1600">
              <a:solidFill>
                <a:schemeClr val="dk1"/>
              </a:solidFill>
            </a:endParaRPr>
          </a:p>
          <a:p>
            <a:pPr marL="133350" lvl="0" indent="0" algn="l" rtl="0">
              <a:spcBef>
                <a:spcPts val="0"/>
              </a:spcBef>
              <a:spcAft>
                <a:spcPts val="0"/>
              </a:spcAft>
              <a:buClr>
                <a:schemeClr val="dk1"/>
              </a:buClr>
              <a:buSzPts val="1500"/>
              <a:buNone/>
            </a:pPr>
            <a:r>
              <a:rPr lang="en-US" sz="1300">
                <a:solidFill>
                  <a:schemeClr val="dk1"/>
                </a:solidFill>
              </a:rPr>
              <a:t>Mayoritas pelanggan melakukan pembayaran menggunakan credit card mengalami peningkatan setiap tahunnya. Pembayaran menggunakan voucher meningkat pada tahun 2017, namun menurun pada tahun 2018. Disisi lain, pelanggan yang melakukan pembayaran dengan debit card meningkat secara signifikan pada tahun 2018. Hal tersebut dapat diduga karena kemungkinan terdapat promosi pembayaran untuk kartu debit, sehingga banyak pelanggan yang tertarik untuk menggunakan metode tersebut.</a:t>
            </a:r>
            <a:endParaRPr lang="en-US" sz="1300">
              <a:solidFill>
                <a:schemeClr val="dk1"/>
              </a:solidFill>
            </a:endParaRPr>
          </a:p>
        </p:txBody>
      </p:sp>
      <p:pic>
        <p:nvPicPr>
          <p:cNvPr id="3" name="Picture 2" descr="tipe_pembayaran"/>
          <p:cNvPicPr>
            <a:picLocks noChangeAspect="1"/>
          </p:cNvPicPr>
          <p:nvPr/>
        </p:nvPicPr>
        <p:blipFill>
          <a:blip r:embed="rId1"/>
          <a:stretch>
            <a:fillRect/>
          </a:stretch>
        </p:blipFill>
        <p:spPr>
          <a:xfrm>
            <a:off x="2338705" y="1020445"/>
            <a:ext cx="4466590" cy="24403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4225</Words>
  <Application>WPS Presentation</Application>
  <PresentationFormat/>
  <Paragraphs>126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SimSun</vt:lpstr>
      <vt:lpstr>Wingdings</vt:lpstr>
      <vt:lpstr>Arial</vt:lpstr>
      <vt:lpstr>Dosis</vt:lpstr>
      <vt:lpstr>Nunito</vt:lpstr>
      <vt:lpstr>Microsoft YaHei</vt:lpstr>
      <vt:lpstr>Arial Unicode MS</vt:lpstr>
      <vt:lpstr>Montserrat</vt:lpstr>
      <vt:lpstr>Simple Light</vt:lpstr>
      <vt:lpstr>Simple Light</vt:lpstr>
      <vt:lpstr>Analyzing eCommerce Business Performance with SQL</vt:lpstr>
      <vt:lpstr>Overview</vt:lpstr>
      <vt:lpstr>Data Preparation</vt:lpstr>
      <vt:lpstr>Annual Product Category Quality Analysis</vt:lpstr>
      <vt:lpstr>Annual Customer Activity Growth Analysis</vt:lpstr>
      <vt:lpstr>Annual Product Category Quality Analysis</vt:lpstr>
      <vt:lpstr>Annual Product Category Quality Analysis</vt:lpstr>
      <vt:lpstr>Annual Product Category Quality Analysis</vt:lpstr>
      <vt:lpstr>Analysis of Annual Payment Type Usage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eCommerce Business Performance with SQL</dc:title>
  <dc:creator/>
  <cp:lastModifiedBy>15997300</cp:lastModifiedBy>
  <cp:revision>4</cp:revision>
  <dcterms:created xsi:type="dcterms:W3CDTF">2023-06-08T03:52:00Z</dcterms:created>
  <dcterms:modified xsi:type="dcterms:W3CDTF">2023-06-21T06:14:48Z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81AC8EF326954A0C92CDF8166964FE32</vt:lpwstr>
  </property>
  <property fmtid="{D5CDD505-2E9C-101B-9397-08002B2CF9AE}" pid="3" name="KSOProductBuildVer">
    <vt:lpwstr>1033-11.2.0.11537</vt:lpwstr>
  </property>
</Properties>
</file>