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Comfortaa"/>
      <p:regular r:id="rId13"/>
    </p:embeddedFont>
    <p:embeddedFont>
      <p:font typeface="Comfortaa"/>
      <p:regular r:id="rId14"/>
    </p:embeddedFont>
    <p:embeddedFont>
      <p:font typeface="Raleway Medium"/>
      <p:regular r:id="rId15"/>
    </p:embeddedFont>
    <p:embeddedFont>
      <p:font typeface="Raleway Medium"/>
      <p:regular r:id="rId16"/>
    </p:embeddedFont>
    <p:embeddedFont>
      <p:font typeface="Raleway Medium"/>
      <p:regular r:id="rId17"/>
    </p:embeddedFont>
    <p:embeddedFont>
      <p:font typeface="Raleway Medium"/>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7.xml"/><Relationship Id="rId10"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53440" y="867847"/>
            <a:ext cx="7437120" cy="2032397"/>
          </a:xfrm>
          <a:prstGeom prst="rect">
            <a:avLst/>
          </a:prstGeom>
          <a:noFill/>
          <a:ln/>
        </p:spPr>
        <p:txBody>
          <a:bodyPr wrap="square" lIns="0" tIns="0" rIns="0" bIns="0" rtlCol="0" anchor="t"/>
          <a:lstStyle/>
          <a:p>
            <a:pPr algn="l" indent="0" marL="0">
              <a:lnSpc>
                <a:spcPts val="5300"/>
              </a:lnSpc>
              <a:buNone/>
            </a:pPr>
            <a:r>
              <a:rPr lang="en-US" sz="4250" b="1" dirty="0">
                <a:solidFill>
                  <a:srgbClr val="FFE14D"/>
                </a:solidFill>
                <a:latin typeface="Comfortaa Bold" pitchFamily="34" charset="0"/>
                <a:ea typeface="Comfortaa Bold" pitchFamily="34" charset="-122"/>
                <a:cs typeface="Comfortaa Bold" pitchFamily="34" charset="-120"/>
              </a:rPr>
              <a:t>Titanic Data Exploration: Finding Stories Behind the Numbers</a:t>
            </a:r>
            <a:endParaRPr lang="en-US" sz="4250" dirty="0"/>
          </a:p>
        </p:txBody>
      </p:sp>
      <p:sp>
        <p:nvSpPr>
          <p:cNvPr id="4" name="Text 1"/>
          <p:cNvSpPr/>
          <p:nvPr/>
        </p:nvSpPr>
        <p:spPr>
          <a:xfrm>
            <a:off x="853440" y="3266003"/>
            <a:ext cx="7437120" cy="1950244"/>
          </a:xfrm>
          <a:prstGeom prst="rect">
            <a:avLst/>
          </a:prstGeom>
          <a:noFill/>
          <a:ln/>
        </p:spPr>
        <p:txBody>
          <a:bodyPr wrap="square" lIns="0" tIns="0" rIns="0" bIns="0" rtlCol="0" anchor="t"/>
          <a:lstStyle/>
          <a:p>
            <a:pPr algn="l" indent="0" marL="0">
              <a:lnSpc>
                <a:spcPts val="3050"/>
              </a:lnSpc>
              <a:buNone/>
            </a:pPr>
            <a:r>
              <a:rPr lang="en-US" sz="1900" dirty="0">
                <a:solidFill>
                  <a:srgbClr val="D7D4CC"/>
                </a:solidFill>
                <a:latin typeface="Raleway Medium" pitchFamily="34" charset="0"/>
                <a:ea typeface="Raleway Medium" pitchFamily="34" charset="-122"/>
                <a:cs typeface="Raleway Medium" pitchFamily="34" charset="-120"/>
              </a:rPr>
              <a:t>Welcome to a journey through data that reveals the human stories behind one of history's most famous maritime disasters. In this presentation, we'll explore the relationship between passenger titles and their survival chances, uncovering how social structures manifested during this tragic event.</a:t>
            </a:r>
            <a:endParaRPr lang="en-US" sz="1900" dirty="0"/>
          </a:p>
        </p:txBody>
      </p:sp>
      <p:sp>
        <p:nvSpPr>
          <p:cNvPr id="5" name="Text 2"/>
          <p:cNvSpPr/>
          <p:nvPr/>
        </p:nvSpPr>
        <p:spPr>
          <a:xfrm>
            <a:off x="853440" y="5490567"/>
            <a:ext cx="7437120" cy="1170146"/>
          </a:xfrm>
          <a:prstGeom prst="rect">
            <a:avLst/>
          </a:prstGeom>
          <a:noFill/>
          <a:ln/>
        </p:spPr>
        <p:txBody>
          <a:bodyPr wrap="square" lIns="0" tIns="0" rIns="0" bIns="0" rtlCol="0" anchor="t"/>
          <a:lstStyle/>
          <a:p>
            <a:pPr algn="l" indent="0" marL="0">
              <a:lnSpc>
                <a:spcPts val="3050"/>
              </a:lnSpc>
              <a:buNone/>
            </a:pPr>
            <a:r>
              <a:rPr lang="en-US" sz="1900" dirty="0">
                <a:solidFill>
                  <a:srgbClr val="D7D4CC"/>
                </a:solidFill>
                <a:latin typeface="Raleway Medium" pitchFamily="34" charset="0"/>
                <a:ea typeface="Raleway Medium" pitchFamily="34" charset="-122"/>
                <a:cs typeface="Raleway Medium" pitchFamily="34" charset="-120"/>
              </a:rPr>
              <a:t>Join me as we dive beneath the surface of numbers to find meaningful narratives that connect data science with human experience.</a:t>
            </a:r>
            <a:endParaRPr lang="en-US" sz="1900" dirty="0"/>
          </a:p>
        </p:txBody>
      </p:sp>
      <p:sp>
        <p:nvSpPr>
          <p:cNvPr id="6" name="Shape 3"/>
          <p:cNvSpPr/>
          <p:nvPr/>
        </p:nvSpPr>
        <p:spPr>
          <a:xfrm>
            <a:off x="853440" y="6953250"/>
            <a:ext cx="390168" cy="390168"/>
          </a:xfrm>
          <a:prstGeom prst="roundRect">
            <a:avLst>
              <a:gd name="adj" fmla="val 23433715"/>
            </a:avLst>
          </a:prstGeom>
          <a:noFill/>
          <a:ln w="7620">
            <a:solidFill>
              <a:srgbClr val="4D4D51"/>
            </a:solidFill>
            <a:prstDash val="solid"/>
          </a:ln>
        </p:spPr>
      </p:sp>
      <p:pic>
        <p:nvPicPr>
          <p:cNvPr id="7" name="Image 1" descr="preencoded.png">    </p:cNvPr>
          <p:cNvPicPr>
            <a:picLocks noChangeAspect="1"/>
          </p:cNvPicPr>
          <p:nvPr/>
        </p:nvPicPr>
        <p:blipFill>
          <a:blip r:embed="rId2"/>
          <a:stretch>
            <a:fillRect/>
          </a:stretch>
        </p:blipFill>
        <p:spPr>
          <a:xfrm>
            <a:off x="861060" y="6960870"/>
            <a:ext cx="374928" cy="374928"/>
          </a:xfrm>
          <a:prstGeom prst="rect">
            <a:avLst/>
          </a:prstGeom>
        </p:spPr>
      </p:pic>
      <p:sp>
        <p:nvSpPr>
          <p:cNvPr id="8" name="Text 4"/>
          <p:cNvSpPr/>
          <p:nvPr/>
        </p:nvSpPr>
        <p:spPr>
          <a:xfrm>
            <a:off x="1365528" y="6935033"/>
            <a:ext cx="1574006" cy="426720"/>
          </a:xfrm>
          <a:prstGeom prst="rect">
            <a:avLst/>
          </a:prstGeom>
          <a:noFill/>
          <a:ln/>
        </p:spPr>
        <p:txBody>
          <a:bodyPr wrap="none" lIns="0" tIns="0" rIns="0" bIns="0" rtlCol="0" anchor="t"/>
          <a:lstStyle/>
          <a:p>
            <a:pPr algn="l" indent="0" marL="0">
              <a:lnSpc>
                <a:spcPts val="3350"/>
              </a:lnSpc>
              <a:buNone/>
            </a:pPr>
            <a:r>
              <a:rPr lang="en-US" sz="2400" b="1" dirty="0">
                <a:solidFill>
                  <a:srgbClr val="D7D4CC"/>
                </a:solidFill>
                <a:latin typeface="Raleway Bold" pitchFamily="34" charset="0"/>
                <a:ea typeface="Raleway Bold" pitchFamily="34" charset="-122"/>
                <a:cs typeface="Raleway Bold" pitchFamily="34" charset="-120"/>
              </a:rPr>
              <a:t>by ohsama</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848797"/>
            <a:ext cx="5461159" cy="664726"/>
          </a:xfrm>
          <a:prstGeom prst="rect">
            <a:avLst/>
          </a:prstGeom>
          <a:noFill/>
          <a:ln/>
        </p:spPr>
        <p:txBody>
          <a:bodyPr wrap="none" lIns="0" tIns="0" rIns="0" bIns="0" rtlCol="0" anchor="t"/>
          <a:lstStyle/>
          <a:p>
            <a:pPr algn="l" indent="0" marL="0">
              <a:lnSpc>
                <a:spcPts val="5200"/>
              </a:lnSpc>
              <a:buNone/>
            </a:pPr>
            <a:r>
              <a:rPr lang="en-US" sz="4150" b="1" dirty="0">
                <a:solidFill>
                  <a:srgbClr val="FFE14D"/>
                </a:solidFill>
                <a:latin typeface="Comfortaa Bold" pitchFamily="34" charset="0"/>
                <a:ea typeface="Comfortaa Bold" pitchFamily="34" charset="-122"/>
                <a:cs typeface="Comfortaa Bold" pitchFamily="34" charset="-120"/>
              </a:rPr>
              <a:t>Project Background</a:t>
            </a:r>
            <a:endParaRPr lang="en-US" sz="4150" dirty="0"/>
          </a:p>
        </p:txBody>
      </p:sp>
      <p:sp>
        <p:nvSpPr>
          <p:cNvPr id="4" name="Shape 1"/>
          <p:cNvSpPr/>
          <p:nvPr/>
        </p:nvSpPr>
        <p:spPr>
          <a:xfrm>
            <a:off x="6324124" y="2141696"/>
            <a:ext cx="538520" cy="538520"/>
          </a:xfrm>
          <a:prstGeom prst="roundRect">
            <a:avLst>
              <a:gd name="adj" fmla="val 66670"/>
            </a:avLst>
          </a:prstGeom>
          <a:solidFill>
            <a:srgbClr val="46464A"/>
          </a:solidFill>
          <a:ln/>
        </p:spPr>
      </p:sp>
      <p:pic>
        <p:nvPicPr>
          <p:cNvPr id="5" name="Image 1" descr="preencoded.png">    </p:cNvPr>
          <p:cNvPicPr>
            <a:picLocks noChangeAspect="1"/>
          </p:cNvPicPr>
          <p:nvPr/>
        </p:nvPicPr>
        <p:blipFill>
          <a:blip r:embed="rId2"/>
          <a:stretch>
            <a:fillRect/>
          </a:stretch>
        </p:blipFill>
        <p:spPr>
          <a:xfrm>
            <a:off x="6433780" y="2211467"/>
            <a:ext cx="319088" cy="398859"/>
          </a:xfrm>
          <a:prstGeom prst="rect">
            <a:avLst/>
          </a:prstGeom>
        </p:spPr>
      </p:pic>
      <p:sp>
        <p:nvSpPr>
          <p:cNvPr id="6" name="Text 2"/>
          <p:cNvSpPr/>
          <p:nvPr/>
        </p:nvSpPr>
        <p:spPr>
          <a:xfrm>
            <a:off x="7101959" y="2141696"/>
            <a:ext cx="2836783" cy="664845"/>
          </a:xfrm>
          <a:prstGeom prst="rect">
            <a:avLst/>
          </a:prstGeom>
          <a:noFill/>
          <a:ln/>
        </p:spPr>
        <p:txBody>
          <a:bodyPr wrap="square" lIns="0" tIns="0" rIns="0" bIns="0" rtlCol="0" anchor="t"/>
          <a:lstStyle/>
          <a:p>
            <a:pPr algn="l" indent="0" marL="0">
              <a:lnSpc>
                <a:spcPts val="2600"/>
              </a:lnSpc>
              <a:buNone/>
            </a:pPr>
            <a:r>
              <a:rPr lang="en-US" sz="2050" b="1" dirty="0">
                <a:solidFill>
                  <a:srgbClr val="D7D4CC"/>
                </a:solidFill>
                <a:latin typeface="Comfortaa Bold" pitchFamily="34" charset="0"/>
                <a:ea typeface="Comfortaa Bold" pitchFamily="34" charset="-122"/>
                <a:cs typeface="Comfortaa Bold" pitchFamily="34" charset="-120"/>
              </a:rPr>
              <a:t>Understanding the Dataset</a:t>
            </a:r>
            <a:endParaRPr lang="en-US" sz="2050" dirty="0"/>
          </a:p>
        </p:txBody>
      </p:sp>
      <p:sp>
        <p:nvSpPr>
          <p:cNvPr id="7" name="Text 3"/>
          <p:cNvSpPr/>
          <p:nvPr/>
        </p:nvSpPr>
        <p:spPr>
          <a:xfrm>
            <a:off x="7101959" y="2950131"/>
            <a:ext cx="2836783" cy="1914525"/>
          </a:xfrm>
          <a:prstGeom prst="rect">
            <a:avLst/>
          </a:prstGeom>
          <a:noFill/>
          <a:ln/>
        </p:spPr>
        <p:txBody>
          <a:bodyPr wrap="square" lIns="0" tIns="0" rIns="0" bIns="0" rtlCol="0" anchor="t"/>
          <a:lstStyle/>
          <a:p>
            <a:pPr algn="l" indent="0" marL="0">
              <a:lnSpc>
                <a:spcPts val="3000"/>
              </a:lnSpc>
              <a:buNone/>
            </a:pPr>
            <a:r>
              <a:rPr lang="en-US" sz="1850" dirty="0">
                <a:solidFill>
                  <a:srgbClr val="D7D4CC"/>
                </a:solidFill>
                <a:latin typeface="Raleway Medium" pitchFamily="34" charset="0"/>
                <a:ea typeface="Raleway Medium" pitchFamily="34" charset="-122"/>
                <a:cs typeface="Raleway Medium" pitchFamily="34" charset="-120"/>
              </a:rPr>
              <a:t>This project was created as a final assignment for Digital Fair Skill, a 5-day mini course introducing practical Data Science.</a:t>
            </a:r>
            <a:endParaRPr lang="en-US" sz="1850" dirty="0"/>
          </a:p>
        </p:txBody>
      </p:sp>
      <p:sp>
        <p:nvSpPr>
          <p:cNvPr id="8" name="Shape 4"/>
          <p:cNvSpPr/>
          <p:nvPr/>
        </p:nvSpPr>
        <p:spPr>
          <a:xfrm>
            <a:off x="10178058" y="2141696"/>
            <a:ext cx="538520" cy="538520"/>
          </a:xfrm>
          <a:prstGeom prst="roundRect">
            <a:avLst>
              <a:gd name="adj" fmla="val 66670"/>
            </a:avLst>
          </a:prstGeom>
          <a:solidFill>
            <a:srgbClr val="46464A"/>
          </a:solidFill>
          <a:ln/>
        </p:spPr>
      </p:sp>
      <p:pic>
        <p:nvPicPr>
          <p:cNvPr id="9" name="Image 2" descr="preencoded.png">    </p:cNvPr>
          <p:cNvPicPr>
            <a:picLocks noChangeAspect="1"/>
          </p:cNvPicPr>
          <p:nvPr/>
        </p:nvPicPr>
        <p:blipFill>
          <a:blip r:embed="rId3"/>
          <a:stretch>
            <a:fillRect/>
          </a:stretch>
        </p:blipFill>
        <p:spPr>
          <a:xfrm>
            <a:off x="10287714" y="2211467"/>
            <a:ext cx="319088" cy="398859"/>
          </a:xfrm>
          <a:prstGeom prst="rect">
            <a:avLst/>
          </a:prstGeom>
        </p:spPr>
      </p:pic>
      <p:sp>
        <p:nvSpPr>
          <p:cNvPr id="10" name="Text 5"/>
          <p:cNvSpPr/>
          <p:nvPr/>
        </p:nvSpPr>
        <p:spPr>
          <a:xfrm>
            <a:off x="10955893" y="2141696"/>
            <a:ext cx="2836783" cy="664845"/>
          </a:xfrm>
          <a:prstGeom prst="rect">
            <a:avLst/>
          </a:prstGeom>
          <a:noFill/>
          <a:ln/>
        </p:spPr>
        <p:txBody>
          <a:bodyPr wrap="square" lIns="0" tIns="0" rIns="0" bIns="0" rtlCol="0" anchor="t"/>
          <a:lstStyle/>
          <a:p>
            <a:pPr algn="l" indent="0" marL="0">
              <a:lnSpc>
                <a:spcPts val="2600"/>
              </a:lnSpc>
              <a:buNone/>
            </a:pPr>
            <a:r>
              <a:rPr lang="en-US" sz="2050" b="1" dirty="0">
                <a:solidFill>
                  <a:srgbClr val="D7D4CC"/>
                </a:solidFill>
                <a:latin typeface="Comfortaa Bold" pitchFamily="34" charset="0"/>
                <a:ea typeface="Comfortaa Bold" pitchFamily="34" charset="-122"/>
                <a:cs typeface="Comfortaa Bold" pitchFamily="34" charset="-120"/>
              </a:rPr>
              <a:t>Handling Data Issues</a:t>
            </a:r>
            <a:endParaRPr lang="en-US" sz="2050" dirty="0"/>
          </a:p>
        </p:txBody>
      </p:sp>
      <p:sp>
        <p:nvSpPr>
          <p:cNvPr id="11" name="Text 6"/>
          <p:cNvSpPr/>
          <p:nvPr/>
        </p:nvSpPr>
        <p:spPr>
          <a:xfrm>
            <a:off x="10955893" y="2950131"/>
            <a:ext cx="2836783" cy="2297430"/>
          </a:xfrm>
          <a:prstGeom prst="rect">
            <a:avLst/>
          </a:prstGeom>
          <a:noFill/>
          <a:ln/>
        </p:spPr>
        <p:txBody>
          <a:bodyPr wrap="square" lIns="0" tIns="0" rIns="0" bIns="0" rtlCol="0" anchor="t"/>
          <a:lstStyle/>
          <a:p>
            <a:pPr algn="l" indent="0" marL="0">
              <a:lnSpc>
                <a:spcPts val="3000"/>
              </a:lnSpc>
              <a:buNone/>
            </a:pPr>
            <a:r>
              <a:rPr lang="en-US" sz="1850" dirty="0">
                <a:solidFill>
                  <a:srgbClr val="D7D4CC"/>
                </a:solidFill>
                <a:latin typeface="Raleway Medium" pitchFamily="34" charset="0"/>
                <a:ea typeface="Raleway Medium" pitchFamily="34" charset="-122"/>
                <a:cs typeface="Raleway Medium" pitchFamily="34" charset="-120"/>
              </a:rPr>
              <a:t>The core tasks involved understanding dataset contents, managing duplicate data, and addressing missing values.</a:t>
            </a:r>
            <a:endParaRPr lang="en-US" sz="1850" dirty="0"/>
          </a:p>
        </p:txBody>
      </p:sp>
      <p:sp>
        <p:nvSpPr>
          <p:cNvPr id="12" name="Shape 7"/>
          <p:cNvSpPr/>
          <p:nvPr/>
        </p:nvSpPr>
        <p:spPr>
          <a:xfrm>
            <a:off x="6324124" y="5756077"/>
            <a:ext cx="538520" cy="538520"/>
          </a:xfrm>
          <a:prstGeom prst="roundRect">
            <a:avLst>
              <a:gd name="adj" fmla="val 66670"/>
            </a:avLst>
          </a:prstGeom>
          <a:solidFill>
            <a:srgbClr val="46464A"/>
          </a:solidFill>
          <a:ln/>
        </p:spPr>
      </p:sp>
      <p:pic>
        <p:nvPicPr>
          <p:cNvPr id="13" name="Image 3" descr="preencoded.png">    </p:cNvPr>
          <p:cNvPicPr>
            <a:picLocks noChangeAspect="1"/>
          </p:cNvPicPr>
          <p:nvPr/>
        </p:nvPicPr>
        <p:blipFill>
          <a:blip r:embed="rId4"/>
          <a:stretch>
            <a:fillRect/>
          </a:stretch>
        </p:blipFill>
        <p:spPr>
          <a:xfrm>
            <a:off x="6433780" y="5825847"/>
            <a:ext cx="319088" cy="398859"/>
          </a:xfrm>
          <a:prstGeom prst="rect">
            <a:avLst/>
          </a:prstGeom>
        </p:spPr>
      </p:pic>
      <p:sp>
        <p:nvSpPr>
          <p:cNvPr id="14" name="Text 8"/>
          <p:cNvSpPr/>
          <p:nvPr/>
        </p:nvSpPr>
        <p:spPr>
          <a:xfrm>
            <a:off x="7101959" y="5756077"/>
            <a:ext cx="2659499" cy="332423"/>
          </a:xfrm>
          <a:prstGeom prst="rect">
            <a:avLst/>
          </a:prstGeom>
          <a:noFill/>
          <a:ln/>
        </p:spPr>
        <p:txBody>
          <a:bodyPr wrap="none" lIns="0" tIns="0" rIns="0" bIns="0" rtlCol="0" anchor="t"/>
          <a:lstStyle/>
          <a:p>
            <a:pPr algn="l" indent="0" marL="0">
              <a:lnSpc>
                <a:spcPts val="2600"/>
              </a:lnSpc>
              <a:buNone/>
            </a:pPr>
            <a:r>
              <a:rPr lang="en-US" sz="2050" b="1" dirty="0">
                <a:solidFill>
                  <a:srgbClr val="D7D4CC"/>
                </a:solidFill>
                <a:latin typeface="Comfortaa Bold" pitchFamily="34" charset="0"/>
                <a:ea typeface="Comfortaa Bold" pitchFamily="34" charset="-122"/>
                <a:cs typeface="Comfortaa Bold" pitchFamily="34" charset="-120"/>
              </a:rPr>
              <a:t>Going Deeper</a:t>
            </a:r>
            <a:endParaRPr lang="en-US" sz="2050" dirty="0"/>
          </a:p>
        </p:txBody>
      </p:sp>
      <p:sp>
        <p:nvSpPr>
          <p:cNvPr id="15" name="Text 9"/>
          <p:cNvSpPr/>
          <p:nvPr/>
        </p:nvSpPr>
        <p:spPr>
          <a:xfrm>
            <a:off x="7101959" y="6232088"/>
            <a:ext cx="6690717" cy="1148715"/>
          </a:xfrm>
          <a:prstGeom prst="rect">
            <a:avLst/>
          </a:prstGeom>
          <a:noFill/>
          <a:ln/>
        </p:spPr>
        <p:txBody>
          <a:bodyPr wrap="square" lIns="0" tIns="0" rIns="0" bIns="0" rtlCol="0" anchor="t"/>
          <a:lstStyle/>
          <a:p>
            <a:pPr algn="l" indent="0" marL="0">
              <a:lnSpc>
                <a:spcPts val="3000"/>
              </a:lnSpc>
              <a:buNone/>
            </a:pPr>
            <a:r>
              <a:rPr lang="en-US" sz="1850" dirty="0">
                <a:solidFill>
                  <a:srgbClr val="D7D4CC"/>
                </a:solidFill>
                <a:latin typeface="Raleway Medium" pitchFamily="34" charset="0"/>
                <a:ea typeface="Raleway Medium" pitchFamily="34" charset="-122"/>
                <a:cs typeface="Raleway Medium" pitchFamily="34" charset="-120"/>
              </a:rPr>
              <a:t>Beyond the basic requirements, I chose to dig deeper—extracting insights from the passenger "title" attribute to reveal hidden patterns.</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81063" y="1513046"/>
            <a:ext cx="9165669" cy="699254"/>
          </a:xfrm>
          <a:prstGeom prst="rect">
            <a:avLst/>
          </a:prstGeom>
          <a:noFill/>
          <a:ln/>
        </p:spPr>
        <p:txBody>
          <a:bodyPr wrap="none" lIns="0" tIns="0" rIns="0" bIns="0" rtlCol="0" anchor="t"/>
          <a:lstStyle/>
          <a:p>
            <a:pPr algn="l" indent="0" marL="0">
              <a:lnSpc>
                <a:spcPts val="5500"/>
              </a:lnSpc>
              <a:buNone/>
            </a:pPr>
            <a:r>
              <a:rPr lang="en-US" sz="4400" b="1" dirty="0">
                <a:solidFill>
                  <a:srgbClr val="FFE14D"/>
                </a:solidFill>
                <a:latin typeface="Comfortaa Bold" pitchFamily="34" charset="0"/>
                <a:ea typeface="Comfortaa Bold" pitchFamily="34" charset="-122"/>
                <a:cs typeface="Comfortaa Bold" pitchFamily="34" charset="-120"/>
              </a:rPr>
              <a:t>Data Cleaning and Preparation</a:t>
            </a:r>
            <a:endParaRPr lang="en-US" sz="4400" dirty="0"/>
          </a:p>
        </p:txBody>
      </p:sp>
      <p:sp>
        <p:nvSpPr>
          <p:cNvPr id="3" name="Text 1"/>
          <p:cNvSpPr/>
          <p:nvPr/>
        </p:nvSpPr>
        <p:spPr>
          <a:xfrm>
            <a:off x="881063" y="2841546"/>
            <a:ext cx="3205401" cy="349687"/>
          </a:xfrm>
          <a:prstGeom prst="rect">
            <a:avLst/>
          </a:prstGeom>
          <a:noFill/>
          <a:ln/>
        </p:spPr>
        <p:txBody>
          <a:bodyPr wrap="none" lIns="0" tIns="0" rIns="0" bIns="0" rtlCol="0" anchor="t"/>
          <a:lstStyle/>
          <a:p>
            <a:pPr algn="l" indent="0" marL="0">
              <a:lnSpc>
                <a:spcPts val="2750"/>
              </a:lnSpc>
              <a:buNone/>
            </a:pPr>
            <a:r>
              <a:rPr lang="en-US" sz="2200" b="1" dirty="0">
                <a:solidFill>
                  <a:srgbClr val="FFE14D"/>
                </a:solidFill>
                <a:latin typeface="Comfortaa Bold" pitchFamily="34" charset="0"/>
                <a:ea typeface="Comfortaa Bold" pitchFamily="34" charset="-122"/>
                <a:cs typeface="Comfortaa Bold" pitchFamily="34" charset="-120"/>
              </a:rPr>
              <a:t>Missing Values in 'Age'</a:t>
            </a:r>
            <a:endParaRPr lang="en-US" sz="2200" dirty="0"/>
          </a:p>
        </p:txBody>
      </p:sp>
      <p:sp>
        <p:nvSpPr>
          <p:cNvPr id="4" name="Text 2"/>
          <p:cNvSpPr/>
          <p:nvPr/>
        </p:nvSpPr>
        <p:spPr>
          <a:xfrm>
            <a:off x="881063" y="3442930"/>
            <a:ext cx="6127075" cy="1611630"/>
          </a:xfrm>
          <a:prstGeom prst="rect">
            <a:avLst/>
          </a:prstGeom>
          <a:noFill/>
          <a:ln/>
        </p:spPr>
        <p:txBody>
          <a:bodyPr wrap="square" lIns="0" tIns="0" rIns="0" bIns="0" rtlCol="0" anchor="t"/>
          <a:lstStyle/>
          <a:p>
            <a:pPr algn="l"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To address missing age values, I created a new 'title' column extracted from passenger names. Titles often reflect age ranges (e.g., Master for children, Mr/Mrs for adults).</a:t>
            </a:r>
            <a:endParaRPr lang="en-US" sz="1950" dirty="0"/>
          </a:p>
        </p:txBody>
      </p:sp>
      <p:sp>
        <p:nvSpPr>
          <p:cNvPr id="5" name="Text 3"/>
          <p:cNvSpPr/>
          <p:nvPr/>
        </p:nvSpPr>
        <p:spPr>
          <a:xfrm>
            <a:off x="881063" y="5281136"/>
            <a:ext cx="6127075" cy="1208723"/>
          </a:xfrm>
          <a:prstGeom prst="rect">
            <a:avLst/>
          </a:prstGeom>
          <a:noFill/>
          <a:ln/>
        </p:spPr>
        <p:txBody>
          <a:bodyPr wrap="square" lIns="0" tIns="0" rIns="0" bIns="0" rtlCol="0" anchor="t"/>
          <a:lstStyle/>
          <a:p>
            <a:pPr algn="l"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I calculated the median age for each title group, then used these values to fill missing age data based on passenger titles.</a:t>
            </a:r>
            <a:endParaRPr lang="en-US" sz="1950" dirty="0"/>
          </a:p>
        </p:txBody>
      </p:sp>
      <p:sp>
        <p:nvSpPr>
          <p:cNvPr id="6" name="Text 4"/>
          <p:cNvSpPr/>
          <p:nvPr/>
        </p:nvSpPr>
        <p:spPr>
          <a:xfrm>
            <a:off x="7629882" y="2841546"/>
            <a:ext cx="2797373" cy="349687"/>
          </a:xfrm>
          <a:prstGeom prst="rect">
            <a:avLst/>
          </a:prstGeom>
          <a:noFill/>
          <a:ln/>
        </p:spPr>
        <p:txBody>
          <a:bodyPr wrap="none" lIns="0" tIns="0" rIns="0" bIns="0" rtlCol="0" anchor="t"/>
          <a:lstStyle/>
          <a:p>
            <a:pPr algn="l" indent="0" marL="0">
              <a:lnSpc>
                <a:spcPts val="2750"/>
              </a:lnSpc>
              <a:buNone/>
            </a:pPr>
            <a:r>
              <a:rPr lang="en-US" sz="2200" b="1" dirty="0">
                <a:solidFill>
                  <a:srgbClr val="FFE14D"/>
                </a:solidFill>
                <a:latin typeface="Comfortaa Bold" pitchFamily="34" charset="0"/>
                <a:ea typeface="Comfortaa Bold" pitchFamily="34" charset="-122"/>
                <a:cs typeface="Comfortaa Bold" pitchFamily="34" charset="-120"/>
              </a:rPr>
              <a:t>Duplicate Data</a:t>
            </a:r>
            <a:endParaRPr lang="en-US" sz="2200" dirty="0"/>
          </a:p>
        </p:txBody>
      </p:sp>
      <p:sp>
        <p:nvSpPr>
          <p:cNvPr id="7" name="Text 5"/>
          <p:cNvSpPr/>
          <p:nvPr/>
        </p:nvSpPr>
        <p:spPr>
          <a:xfrm>
            <a:off x="7629882" y="3442930"/>
            <a:ext cx="6127075" cy="805815"/>
          </a:xfrm>
          <a:prstGeom prst="rect">
            <a:avLst/>
          </a:prstGeom>
          <a:noFill/>
          <a:ln/>
        </p:spPr>
        <p:txBody>
          <a:bodyPr wrap="square" lIns="0" tIns="0" rIns="0" bIns="0" rtlCol="0" anchor="t"/>
          <a:lstStyle/>
          <a:p>
            <a:pPr algn="l"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One duplicate row was identified and removed to maintain data integrity.</a:t>
            </a:r>
            <a:endParaRPr lang="en-US" sz="1950" dirty="0"/>
          </a:p>
        </p:txBody>
      </p:sp>
      <p:sp>
        <p:nvSpPr>
          <p:cNvPr id="8" name="Text 6"/>
          <p:cNvSpPr/>
          <p:nvPr/>
        </p:nvSpPr>
        <p:spPr>
          <a:xfrm>
            <a:off x="7629882" y="4475321"/>
            <a:ext cx="6127075" cy="1208723"/>
          </a:xfrm>
          <a:prstGeom prst="rect">
            <a:avLst/>
          </a:prstGeom>
          <a:noFill/>
          <a:ln/>
        </p:spPr>
        <p:txBody>
          <a:bodyPr wrap="square" lIns="0" tIns="0" rIns="0" bIns="0" rtlCol="0" anchor="t"/>
          <a:lstStyle/>
          <a:p>
            <a:pPr algn="l"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This cleaning process wasn't just about tidying data—it was about establishing a foundation for meaningful analysis.</a:t>
            </a:r>
            <a:endParaRPr lang="en-US" sz="19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05934" y="635437"/>
            <a:ext cx="7532132" cy="1279208"/>
          </a:xfrm>
          <a:prstGeom prst="rect">
            <a:avLst/>
          </a:prstGeom>
          <a:noFill/>
          <a:ln/>
        </p:spPr>
        <p:txBody>
          <a:bodyPr wrap="square" lIns="0" tIns="0" rIns="0" bIns="0" rtlCol="0" anchor="t"/>
          <a:lstStyle/>
          <a:p>
            <a:pPr algn="l" indent="0" marL="0">
              <a:lnSpc>
                <a:spcPts val="5000"/>
              </a:lnSpc>
              <a:buNone/>
            </a:pPr>
            <a:r>
              <a:rPr lang="en-US" sz="4000" b="1" dirty="0">
                <a:solidFill>
                  <a:srgbClr val="FFE14D"/>
                </a:solidFill>
                <a:latin typeface="Comfortaa Bold" pitchFamily="34" charset="0"/>
                <a:ea typeface="Comfortaa Bold" pitchFamily="34" charset="-122"/>
                <a:cs typeface="Comfortaa Bold" pitchFamily="34" charset="-120"/>
              </a:rPr>
              <a:t>Title: A Hidden Treasure in the Data</a:t>
            </a:r>
            <a:endParaRPr lang="en-US" sz="4000" dirty="0"/>
          </a:p>
        </p:txBody>
      </p:sp>
      <p:sp>
        <p:nvSpPr>
          <p:cNvPr id="4" name="Shape 1"/>
          <p:cNvSpPr/>
          <p:nvPr/>
        </p:nvSpPr>
        <p:spPr>
          <a:xfrm>
            <a:off x="805934" y="2260044"/>
            <a:ext cx="3650933" cy="3080147"/>
          </a:xfrm>
          <a:prstGeom prst="roundRect">
            <a:avLst>
              <a:gd name="adj" fmla="val 11215"/>
            </a:avLst>
          </a:prstGeom>
          <a:solidFill>
            <a:srgbClr val="46464A"/>
          </a:solidFill>
          <a:ln/>
        </p:spPr>
      </p:sp>
      <p:sp>
        <p:nvSpPr>
          <p:cNvPr id="5" name="Text 2"/>
          <p:cNvSpPr/>
          <p:nvPr/>
        </p:nvSpPr>
        <p:spPr>
          <a:xfrm>
            <a:off x="1036201" y="2490311"/>
            <a:ext cx="2558772" cy="319802"/>
          </a:xfrm>
          <a:prstGeom prst="rect">
            <a:avLst/>
          </a:prstGeom>
          <a:noFill/>
          <a:ln/>
        </p:spPr>
        <p:txBody>
          <a:bodyPr wrap="none" lIns="0" tIns="0" rIns="0" bIns="0" rtlCol="0" anchor="t"/>
          <a:lstStyle/>
          <a:p>
            <a:pPr algn="l" indent="0" marL="0">
              <a:lnSpc>
                <a:spcPts val="2500"/>
              </a:lnSpc>
              <a:buNone/>
            </a:pPr>
            <a:r>
              <a:rPr lang="en-US" sz="2000" b="1" dirty="0">
                <a:solidFill>
                  <a:srgbClr val="D7D4CC"/>
                </a:solidFill>
                <a:latin typeface="Comfortaa Bold" pitchFamily="34" charset="0"/>
                <a:ea typeface="Comfortaa Bold" pitchFamily="34" charset="-122"/>
                <a:cs typeface="Comfortaa Bold" pitchFamily="34" charset="-120"/>
              </a:rPr>
              <a:t>Age Indicator</a:t>
            </a:r>
            <a:endParaRPr lang="en-US" sz="2000" dirty="0"/>
          </a:p>
        </p:txBody>
      </p:sp>
      <p:sp>
        <p:nvSpPr>
          <p:cNvPr id="6" name="Text 3"/>
          <p:cNvSpPr/>
          <p:nvPr/>
        </p:nvSpPr>
        <p:spPr>
          <a:xfrm>
            <a:off x="1036201" y="2948226"/>
            <a:ext cx="3190399" cy="1841897"/>
          </a:xfrm>
          <a:prstGeom prst="rect">
            <a:avLst/>
          </a:prstGeom>
          <a:noFill/>
          <a:ln/>
        </p:spPr>
        <p:txBody>
          <a:bodyPr wrap="square" lIns="0" tIns="0" rIns="0" bIns="0" rtlCol="0" anchor="t"/>
          <a:lstStyle/>
          <a:p>
            <a:pPr algn="l" indent="0" marL="0">
              <a:lnSpc>
                <a:spcPts val="2900"/>
              </a:lnSpc>
              <a:buNone/>
            </a:pPr>
            <a:r>
              <a:rPr lang="en-US" sz="1800" dirty="0">
                <a:solidFill>
                  <a:srgbClr val="D7D4CC"/>
                </a:solidFill>
                <a:latin typeface="Raleway Medium" pitchFamily="34" charset="0"/>
                <a:ea typeface="Raleway Medium" pitchFamily="34" charset="-122"/>
                <a:cs typeface="Raleway Medium" pitchFamily="34" charset="-120"/>
              </a:rPr>
              <a:t>'Master' typically used for young boys. 'Miss' and 'Mrs' for females, with 'Mrs' indicating married status and generally older than 'Miss'.</a:t>
            </a:r>
            <a:endParaRPr lang="en-US" sz="1800" dirty="0"/>
          </a:p>
        </p:txBody>
      </p:sp>
      <p:sp>
        <p:nvSpPr>
          <p:cNvPr id="7" name="Shape 4"/>
          <p:cNvSpPr/>
          <p:nvPr/>
        </p:nvSpPr>
        <p:spPr>
          <a:xfrm>
            <a:off x="4687133" y="2260044"/>
            <a:ext cx="3650933" cy="3080147"/>
          </a:xfrm>
          <a:prstGeom prst="roundRect">
            <a:avLst>
              <a:gd name="adj" fmla="val 11215"/>
            </a:avLst>
          </a:prstGeom>
          <a:solidFill>
            <a:srgbClr val="46464A"/>
          </a:solidFill>
          <a:ln/>
        </p:spPr>
      </p:sp>
      <p:sp>
        <p:nvSpPr>
          <p:cNvPr id="8" name="Text 5"/>
          <p:cNvSpPr/>
          <p:nvPr/>
        </p:nvSpPr>
        <p:spPr>
          <a:xfrm>
            <a:off x="4917400" y="2490311"/>
            <a:ext cx="3190399" cy="639604"/>
          </a:xfrm>
          <a:prstGeom prst="rect">
            <a:avLst/>
          </a:prstGeom>
          <a:noFill/>
          <a:ln/>
        </p:spPr>
        <p:txBody>
          <a:bodyPr wrap="square" lIns="0" tIns="0" rIns="0" bIns="0" rtlCol="0" anchor="t"/>
          <a:lstStyle/>
          <a:p>
            <a:pPr algn="l" indent="0" marL="0">
              <a:lnSpc>
                <a:spcPts val="2500"/>
              </a:lnSpc>
              <a:buNone/>
            </a:pPr>
            <a:r>
              <a:rPr lang="en-US" sz="2000" b="1" dirty="0">
                <a:solidFill>
                  <a:srgbClr val="D7D4CC"/>
                </a:solidFill>
                <a:latin typeface="Comfortaa Bold" pitchFamily="34" charset="0"/>
                <a:ea typeface="Comfortaa Bold" pitchFamily="34" charset="-122"/>
                <a:cs typeface="Comfortaa Bold" pitchFamily="34" charset="-120"/>
              </a:rPr>
              <a:t>Marital Status Indicator</a:t>
            </a:r>
            <a:endParaRPr lang="en-US" sz="2000" dirty="0"/>
          </a:p>
        </p:txBody>
      </p:sp>
      <p:sp>
        <p:nvSpPr>
          <p:cNvPr id="9" name="Text 6"/>
          <p:cNvSpPr/>
          <p:nvPr/>
        </p:nvSpPr>
        <p:spPr>
          <a:xfrm>
            <a:off x="4917400" y="3268028"/>
            <a:ext cx="3190399" cy="1841897"/>
          </a:xfrm>
          <a:prstGeom prst="rect">
            <a:avLst/>
          </a:prstGeom>
          <a:noFill/>
          <a:ln/>
        </p:spPr>
        <p:txBody>
          <a:bodyPr wrap="square" lIns="0" tIns="0" rIns="0" bIns="0" rtlCol="0" anchor="t"/>
          <a:lstStyle/>
          <a:p>
            <a:pPr algn="l" indent="0" marL="0">
              <a:lnSpc>
                <a:spcPts val="2900"/>
              </a:lnSpc>
              <a:buNone/>
            </a:pPr>
            <a:r>
              <a:rPr lang="en-US" sz="1800" dirty="0">
                <a:solidFill>
                  <a:srgbClr val="D7D4CC"/>
                </a:solidFill>
                <a:latin typeface="Raleway Medium" pitchFamily="34" charset="0"/>
                <a:ea typeface="Raleway Medium" pitchFamily="34" charset="-122"/>
                <a:cs typeface="Raleway Medium" pitchFamily="34" charset="-120"/>
              </a:rPr>
              <a:t>Titles provide insights about dependents, partners, or social position, offering context beyond raw demographic data.</a:t>
            </a:r>
            <a:endParaRPr lang="en-US" sz="1800" dirty="0"/>
          </a:p>
        </p:txBody>
      </p:sp>
      <p:sp>
        <p:nvSpPr>
          <p:cNvPr id="10" name="Shape 7"/>
          <p:cNvSpPr/>
          <p:nvPr/>
        </p:nvSpPr>
        <p:spPr>
          <a:xfrm>
            <a:off x="805934" y="5570458"/>
            <a:ext cx="7532132" cy="2023586"/>
          </a:xfrm>
          <a:prstGeom prst="roundRect">
            <a:avLst>
              <a:gd name="adj" fmla="val 17071"/>
            </a:avLst>
          </a:prstGeom>
          <a:solidFill>
            <a:srgbClr val="46464A"/>
          </a:solidFill>
          <a:ln/>
        </p:spPr>
      </p:sp>
      <p:sp>
        <p:nvSpPr>
          <p:cNvPr id="11" name="Text 8"/>
          <p:cNvSpPr/>
          <p:nvPr/>
        </p:nvSpPr>
        <p:spPr>
          <a:xfrm>
            <a:off x="1036201" y="5800725"/>
            <a:ext cx="3504962" cy="319802"/>
          </a:xfrm>
          <a:prstGeom prst="rect">
            <a:avLst/>
          </a:prstGeom>
          <a:noFill/>
          <a:ln/>
        </p:spPr>
        <p:txBody>
          <a:bodyPr wrap="none" lIns="0" tIns="0" rIns="0" bIns="0" rtlCol="0" anchor="t"/>
          <a:lstStyle/>
          <a:p>
            <a:pPr algn="l" indent="0" marL="0">
              <a:lnSpc>
                <a:spcPts val="2500"/>
              </a:lnSpc>
              <a:buNone/>
            </a:pPr>
            <a:r>
              <a:rPr lang="en-US" sz="2000" b="1" dirty="0">
                <a:solidFill>
                  <a:srgbClr val="D7D4CC"/>
                </a:solidFill>
                <a:latin typeface="Comfortaa Bold" pitchFamily="34" charset="0"/>
                <a:ea typeface="Comfortaa Bold" pitchFamily="34" charset="-122"/>
                <a:cs typeface="Comfortaa Bold" pitchFamily="34" charset="-120"/>
              </a:rPr>
              <a:t>Social Status &amp; Profession</a:t>
            </a:r>
            <a:endParaRPr lang="en-US" sz="2000" dirty="0"/>
          </a:p>
        </p:txBody>
      </p:sp>
      <p:sp>
        <p:nvSpPr>
          <p:cNvPr id="12" name="Text 9"/>
          <p:cNvSpPr/>
          <p:nvPr/>
        </p:nvSpPr>
        <p:spPr>
          <a:xfrm>
            <a:off x="1036201" y="6258639"/>
            <a:ext cx="7071598" cy="1105138"/>
          </a:xfrm>
          <a:prstGeom prst="rect">
            <a:avLst/>
          </a:prstGeom>
          <a:noFill/>
          <a:ln/>
        </p:spPr>
        <p:txBody>
          <a:bodyPr wrap="square" lIns="0" tIns="0" rIns="0" bIns="0" rtlCol="0" anchor="t"/>
          <a:lstStyle/>
          <a:p>
            <a:pPr algn="l" indent="0" marL="0">
              <a:lnSpc>
                <a:spcPts val="2900"/>
              </a:lnSpc>
              <a:buNone/>
            </a:pPr>
            <a:r>
              <a:rPr lang="en-US" sz="1800" dirty="0">
                <a:solidFill>
                  <a:srgbClr val="D7D4CC"/>
                </a:solidFill>
                <a:latin typeface="Raleway Medium" pitchFamily="34" charset="0"/>
                <a:ea typeface="Raleway Medium" pitchFamily="34" charset="-122"/>
                <a:cs typeface="Raleway Medium" pitchFamily="34" charset="-120"/>
              </a:rPr>
              <a:t>Titles like Dr, Rev, Col indicate education level or respected positions, potentially influencing evacuation priority during emergency.</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67082" y="367070"/>
            <a:ext cx="4008834" cy="370642"/>
          </a:xfrm>
          <a:prstGeom prst="rect">
            <a:avLst/>
          </a:prstGeom>
          <a:noFill/>
          <a:ln/>
        </p:spPr>
        <p:txBody>
          <a:bodyPr wrap="none" lIns="0" tIns="0" rIns="0" bIns="0" rtlCol="0" anchor="t"/>
          <a:lstStyle/>
          <a:p>
            <a:pPr algn="l" indent="0" marL="0">
              <a:lnSpc>
                <a:spcPts val="2900"/>
              </a:lnSpc>
              <a:buNone/>
            </a:pPr>
            <a:r>
              <a:rPr lang="en-US" sz="2300" b="1" dirty="0">
                <a:solidFill>
                  <a:srgbClr val="FFE14D"/>
                </a:solidFill>
                <a:latin typeface="Comfortaa Bold" pitchFamily="34" charset="0"/>
                <a:ea typeface="Comfortaa Bold" pitchFamily="34" charset="-122"/>
                <a:cs typeface="Comfortaa Bold" pitchFamily="34" charset="-120"/>
              </a:rPr>
              <a:t>Does Title Affect Survival?</a:t>
            </a:r>
            <a:endParaRPr lang="en-US" sz="2300" dirty="0"/>
          </a:p>
        </p:txBody>
      </p:sp>
      <p:pic>
        <p:nvPicPr>
          <p:cNvPr id="3" name="Image 0" descr="preencoded.png">    </p:cNvPr>
          <p:cNvPicPr>
            <a:picLocks noChangeAspect="1"/>
          </p:cNvPicPr>
          <p:nvPr/>
        </p:nvPicPr>
        <p:blipFill>
          <a:blip r:embed="rId1"/>
          <a:stretch>
            <a:fillRect/>
          </a:stretch>
        </p:blipFill>
        <p:spPr>
          <a:xfrm>
            <a:off x="467082" y="1004649"/>
            <a:ext cx="13696236" cy="7669887"/>
          </a:xfrm>
          <a:prstGeom prst="rect">
            <a:avLst/>
          </a:prstGeom>
        </p:spPr>
      </p:pic>
      <p:sp>
        <p:nvSpPr>
          <p:cNvPr id="4" name="Text 1"/>
          <p:cNvSpPr/>
          <p:nvPr/>
        </p:nvSpPr>
        <p:spPr>
          <a:xfrm>
            <a:off x="467082" y="8824674"/>
            <a:ext cx="13696236" cy="213479"/>
          </a:xfrm>
          <a:prstGeom prst="rect">
            <a:avLst/>
          </a:prstGeom>
          <a:noFill/>
          <a:ln/>
        </p:spPr>
        <p:txBody>
          <a:bodyPr wrap="none" lIns="0" tIns="0" rIns="0" bIns="0" rtlCol="0" anchor="t"/>
          <a:lstStyle/>
          <a:p>
            <a:pPr algn="l" indent="0" marL="0">
              <a:lnSpc>
                <a:spcPts val="1650"/>
              </a:lnSpc>
              <a:buNone/>
            </a:pPr>
            <a:r>
              <a:rPr lang="en-US" sz="1050" dirty="0">
                <a:solidFill>
                  <a:srgbClr val="D7D4CC"/>
                </a:solidFill>
                <a:latin typeface="Raleway Medium" pitchFamily="34" charset="0"/>
                <a:ea typeface="Raleway Medium" pitchFamily="34" charset="-122"/>
                <a:cs typeface="Raleway Medium" pitchFamily="34" charset="-120"/>
              </a:rPr>
              <a:t>I was curious: Did certain titles increase survival chances? Would passengers with honorable titles like Dr, Col, or Sir receive priority during evacuation?</a:t>
            </a:r>
            <a:endParaRPr lang="en-US" sz="1050" dirty="0"/>
          </a:p>
        </p:txBody>
      </p:sp>
      <p:sp>
        <p:nvSpPr>
          <p:cNvPr id="5" name="Text 2"/>
          <p:cNvSpPr/>
          <p:nvPr/>
        </p:nvSpPr>
        <p:spPr>
          <a:xfrm>
            <a:off x="467082" y="9188291"/>
            <a:ext cx="13696236" cy="426958"/>
          </a:xfrm>
          <a:prstGeom prst="rect">
            <a:avLst/>
          </a:prstGeom>
          <a:noFill/>
          <a:ln/>
        </p:spPr>
        <p:txBody>
          <a:bodyPr wrap="square" lIns="0" tIns="0" rIns="0" bIns="0" rtlCol="0" anchor="t"/>
          <a:lstStyle/>
          <a:p>
            <a:pPr algn="l" indent="0" marL="0">
              <a:lnSpc>
                <a:spcPts val="1650"/>
              </a:lnSpc>
              <a:buNone/>
            </a:pPr>
            <a:r>
              <a:rPr lang="en-US" sz="1050" dirty="0">
                <a:solidFill>
                  <a:srgbClr val="D7D4CC"/>
                </a:solidFill>
                <a:latin typeface="Raleway Medium" pitchFamily="34" charset="0"/>
                <a:ea typeface="Raleway Medium" pitchFamily="34" charset="-122"/>
                <a:cs typeface="Raleway Medium" pitchFamily="34" charset="-120"/>
              </a:rPr>
              <a:t>The results are clear: Children and women had significantly higher survival rates. Master (boys) showed ~70%+ survival, while Miss &amp; Mrs (women) achieved ~70-75% despite their large numbers. Adult men (Mr) had only ~21% survival rate.</a:t>
            </a:r>
            <a:endParaRPr lang="en-US" sz="1050" dirty="0"/>
          </a:p>
        </p:txBody>
      </p:sp>
      <p:sp>
        <p:nvSpPr>
          <p:cNvPr id="6" name="Text 3"/>
          <p:cNvSpPr/>
          <p:nvPr/>
        </p:nvSpPr>
        <p:spPr>
          <a:xfrm>
            <a:off x="467082" y="9765387"/>
            <a:ext cx="13696236" cy="213479"/>
          </a:xfrm>
          <a:prstGeom prst="rect">
            <a:avLst/>
          </a:prstGeom>
          <a:noFill/>
          <a:ln/>
        </p:spPr>
        <p:txBody>
          <a:bodyPr wrap="none" lIns="0" tIns="0" rIns="0" bIns="0" rtlCol="0" anchor="t"/>
          <a:lstStyle/>
          <a:p>
            <a:pPr algn="l" indent="0" marL="0">
              <a:lnSpc>
                <a:spcPts val="1650"/>
              </a:lnSpc>
              <a:buNone/>
            </a:pPr>
            <a:r>
              <a:rPr lang="en-US" sz="1050" dirty="0">
                <a:solidFill>
                  <a:srgbClr val="D7D4CC"/>
                </a:solidFill>
                <a:latin typeface="Raleway Medium" pitchFamily="34" charset="0"/>
                <a:ea typeface="Raleway Medium" pitchFamily="34" charset="-122"/>
                <a:cs typeface="Raleway Medium" pitchFamily="34" charset="-120"/>
              </a:rPr>
              <a:t>Prestigious titles like Dr, Rev, and Col didn't guarantee safety, suggesting evacuation likely followed the "women and children first" principle rather than social status alone.</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81063" y="1261467"/>
            <a:ext cx="7054572" cy="699254"/>
          </a:xfrm>
          <a:prstGeom prst="rect">
            <a:avLst/>
          </a:prstGeom>
          <a:noFill/>
          <a:ln/>
        </p:spPr>
        <p:txBody>
          <a:bodyPr wrap="none" lIns="0" tIns="0" rIns="0" bIns="0" rtlCol="0" anchor="t"/>
          <a:lstStyle/>
          <a:p>
            <a:pPr algn="l" indent="0" marL="0">
              <a:lnSpc>
                <a:spcPts val="5500"/>
              </a:lnSpc>
              <a:buNone/>
            </a:pPr>
            <a:r>
              <a:rPr lang="en-US" sz="4400" b="1" dirty="0">
                <a:solidFill>
                  <a:srgbClr val="FFE14D"/>
                </a:solidFill>
                <a:latin typeface="Comfortaa Bold" pitchFamily="34" charset="0"/>
                <a:ea typeface="Comfortaa Bold" pitchFamily="34" charset="-122"/>
                <a:cs typeface="Comfortaa Bold" pitchFamily="34" charset="-120"/>
              </a:rPr>
              <a:t>Conclusion &amp; Takeaways</a:t>
            </a:r>
            <a:endParaRPr lang="en-US" sz="4400" dirty="0"/>
          </a:p>
        </p:txBody>
      </p:sp>
      <p:sp>
        <p:nvSpPr>
          <p:cNvPr id="3" name="Text 1"/>
          <p:cNvSpPr/>
          <p:nvPr/>
        </p:nvSpPr>
        <p:spPr>
          <a:xfrm>
            <a:off x="1888331" y="2540318"/>
            <a:ext cx="2797373" cy="349687"/>
          </a:xfrm>
          <a:prstGeom prst="rect">
            <a:avLst/>
          </a:prstGeom>
          <a:noFill/>
          <a:ln/>
        </p:spPr>
        <p:txBody>
          <a:bodyPr wrap="none" lIns="0" tIns="0" rIns="0" bIns="0" rtlCol="0" anchor="t"/>
          <a:lstStyle/>
          <a:p>
            <a:pPr algn="r" indent="0" marL="0">
              <a:lnSpc>
                <a:spcPts val="2750"/>
              </a:lnSpc>
              <a:buNone/>
            </a:pPr>
            <a:r>
              <a:rPr lang="en-US" sz="2200" b="1" dirty="0">
                <a:solidFill>
                  <a:srgbClr val="D7D4CC"/>
                </a:solidFill>
                <a:latin typeface="Comfortaa Bold" pitchFamily="34" charset="0"/>
                <a:ea typeface="Comfortaa Bold" pitchFamily="34" charset="-122"/>
                <a:cs typeface="Comfortaa Bold" pitchFamily="34" charset="-120"/>
              </a:rPr>
              <a:t>Hidden Insights</a:t>
            </a:r>
            <a:endParaRPr lang="en-US" sz="2200" dirty="0"/>
          </a:p>
        </p:txBody>
      </p:sp>
      <p:sp>
        <p:nvSpPr>
          <p:cNvPr id="4" name="Text 2"/>
          <p:cNvSpPr/>
          <p:nvPr/>
        </p:nvSpPr>
        <p:spPr>
          <a:xfrm>
            <a:off x="881063" y="3040975"/>
            <a:ext cx="3804642" cy="1208723"/>
          </a:xfrm>
          <a:prstGeom prst="rect">
            <a:avLst/>
          </a:prstGeom>
          <a:noFill/>
          <a:ln/>
        </p:spPr>
        <p:txBody>
          <a:bodyPr wrap="square" lIns="0" tIns="0" rIns="0" bIns="0" rtlCol="0" anchor="t"/>
          <a:lstStyle/>
          <a:p>
            <a:pPr algn="r"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Simple features like 'title' can contain invaluable insights that transform our understanding</a:t>
            </a:r>
            <a:endParaRPr lang="en-US" sz="1950" dirty="0"/>
          </a:p>
        </p:txBody>
      </p:sp>
      <p:pic>
        <p:nvPicPr>
          <p:cNvPr id="5" name="Image 0" descr="preencoded.png">    </p:cNvPr>
          <p:cNvPicPr>
            <a:picLocks noChangeAspect="1"/>
          </p:cNvPicPr>
          <p:nvPr/>
        </p:nvPicPr>
        <p:blipFill>
          <a:blip r:embed="rId1"/>
          <a:stretch>
            <a:fillRect/>
          </a:stretch>
        </p:blipFill>
        <p:spPr>
          <a:xfrm>
            <a:off x="5063252" y="2464237"/>
            <a:ext cx="4503896" cy="4503896"/>
          </a:xfrm>
          <a:prstGeom prst="rect">
            <a:avLst/>
          </a:prstGeom>
        </p:spPr>
      </p:pic>
      <p:pic>
        <p:nvPicPr>
          <p:cNvPr id="6" name="Image 1" descr="preencoded.png">    </p:cNvPr>
          <p:cNvPicPr>
            <a:picLocks noChangeAspect="1"/>
          </p:cNvPicPr>
          <p:nvPr/>
        </p:nvPicPr>
        <p:blipFill>
          <a:blip r:embed="rId2"/>
          <a:stretch>
            <a:fillRect/>
          </a:stretch>
        </p:blipFill>
        <p:spPr>
          <a:xfrm>
            <a:off x="6220420" y="3190994"/>
            <a:ext cx="376595" cy="470773"/>
          </a:xfrm>
          <a:prstGeom prst="rect">
            <a:avLst/>
          </a:prstGeom>
        </p:spPr>
      </p:pic>
      <p:sp>
        <p:nvSpPr>
          <p:cNvPr id="7" name="Text 3"/>
          <p:cNvSpPr/>
          <p:nvPr/>
        </p:nvSpPr>
        <p:spPr>
          <a:xfrm>
            <a:off x="9944695" y="2540318"/>
            <a:ext cx="2797373" cy="349687"/>
          </a:xfrm>
          <a:prstGeom prst="rect">
            <a:avLst/>
          </a:prstGeom>
          <a:noFill/>
          <a:ln/>
        </p:spPr>
        <p:txBody>
          <a:bodyPr wrap="none" lIns="0" tIns="0" rIns="0" bIns="0" rtlCol="0" anchor="t"/>
          <a:lstStyle/>
          <a:p>
            <a:pPr algn="l" indent="0" marL="0">
              <a:lnSpc>
                <a:spcPts val="2750"/>
              </a:lnSpc>
              <a:buNone/>
            </a:pPr>
            <a:r>
              <a:rPr lang="en-US" sz="2200" b="1" dirty="0">
                <a:solidFill>
                  <a:srgbClr val="D7D4CC"/>
                </a:solidFill>
                <a:latin typeface="Comfortaa Bold" pitchFamily="34" charset="0"/>
                <a:ea typeface="Comfortaa Bold" pitchFamily="34" charset="-122"/>
                <a:cs typeface="Comfortaa Bold" pitchFamily="34" charset="-120"/>
              </a:rPr>
              <a:t>Critical Thinking</a:t>
            </a:r>
            <a:endParaRPr lang="en-US" sz="2200" dirty="0"/>
          </a:p>
        </p:txBody>
      </p:sp>
      <p:sp>
        <p:nvSpPr>
          <p:cNvPr id="8" name="Text 4"/>
          <p:cNvSpPr/>
          <p:nvPr/>
        </p:nvSpPr>
        <p:spPr>
          <a:xfrm>
            <a:off x="9944695" y="3040975"/>
            <a:ext cx="3804642" cy="1208723"/>
          </a:xfrm>
          <a:prstGeom prst="rect">
            <a:avLst/>
          </a:prstGeom>
          <a:noFill/>
          <a:ln/>
        </p:spPr>
        <p:txBody>
          <a:bodyPr wrap="square" lIns="0" tIns="0" rIns="0" bIns="0" rtlCol="0" anchor="t"/>
          <a:lstStyle/>
          <a:p>
            <a:pPr algn="l"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Data cleaning isn't just about tidying—it's a critical thinking process</a:t>
            </a:r>
            <a:endParaRPr lang="en-US" sz="1950" dirty="0"/>
          </a:p>
        </p:txBody>
      </p:sp>
      <p:pic>
        <p:nvPicPr>
          <p:cNvPr id="9" name="Image 2" descr="preencoded.png">    </p:cNvPr>
          <p:cNvPicPr>
            <a:picLocks noChangeAspect="1"/>
          </p:cNvPicPr>
          <p:nvPr/>
        </p:nvPicPr>
        <p:blipFill>
          <a:blip r:embed="rId3"/>
          <a:stretch>
            <a:fillRect/>
          </a:stretch>
        </p:blipFill>
        <p:spPr>
          <a:xfrm>
            <a:off x="5063252" y="2464237"/>
            <a:ext cx="4503896" cy="4503896"/>
          </a:xfrm>
          <a:prstGeom prst="rect">
            <a:avLst/>
          </a:prstGeom>
        </p:spPr>
      </p:pic>
      <p:pic>
        <p:nvPicPr>
          <p:cNvPr id="10" name="Image 3" descr="preencoded.png">    </p:cNvPr>
          <p:cNvPicPr>
            <a:picLocks noChangeAspect="1"/>
          </p:cNvPicPr>
          <p:nvPr/>
        </p:nvPicPr>
        <p:blipFill>
          <a:blip r:embed="rId4"/>
          <a:stretch>
            <a:fillRect/>
          </a:stretch>
        </p:blipFill>
        <p:spPr>
          <a:xfrm>
            <a:off x="8416528" y="3574375"/>
            <a:ext cx="376595" cy="470773"/>
          </a:xfrm>
          <a:prstGeom prst="rect">
            <a:avLst/>
          </a:prstGeom>
        </p:spPr>
      </p:pic>
      <p:sp>
        <p:nvSpPr>
          <p:cNvPr id="11" name="Text 5"/>
          <p:cNvSpPr/>
          <p:nvPr/>
        </p:nvSpPr>
        <p:spPr>
          <a:xfrm>
            <a:off x="9944695" y="4779645"/>
            <a:ext cx="2797373" cy="349687"/>
          </a:xfrm>
          <a:prstGeom prst="rect">
            <a:avLst/>
          </a:prstGeom>
          <a:noFill/>
          <a:ln/>
        </p:spPr>
        <p:txBody>
          <a:bodyPr wrap="none" lIns="0" tIns="0" rIns="0" bIns="0" rtlCol="0" anchor="t"/>
          <a:lstStyle/>
          <a:p>
            <a:pPr algn="l" indent="0" marL="0">
              <a:lnSpc>
                <a:spcPts val="2750"/>
              </a:lnSpc>
              <a:buNone/>
            </a:pPr>
            <a:r>
              <a:rPr lang="en-US" sz="2200" b="1" dirty="0">
                <a:solidFill>
                  <a:srgbClr val="D7D4CC"/>
                </a:solidFill>
                <a:latin typeface="Comfortaa Bold" pitchFamily="34" charset="0"/>
                <a:ea typeface="Comfortaa Bold" pitchFamily="34" charset="-122"/>
                <a:cs typeface="Comfortaa Bold" pitchFamily="34" charset="-120"/>
              </a:rPr>
              <a:t>Human Context</a:t>
            </a:r>
            <a:endParaRPr lang="en-US" sz="2200" dirty="0"/>
          </a:p>
        </p:txBody>
      </p:sp>
      <p:sp>
        <p:nvSpPr>
          <p:cNvPr id="12" name="Text 6"/>
          <p:cNvSpPr/>
          <p:nvPr/>
        </p:nvSpPr>
        <p:spPr>
          <a:xfrm>
            <a:off x="9944695" y="5280303"/>
            <a:ext cx="3804642" cy="1611630"/>
          </a:xfrm>
          <a:prstGeom prst="rect">
            <a:avLst/>
          </a:prstGeom>
          <a:noFill/>
          <a:ln/>
        </p:spPr>
        <p:txBody>
          <a:bodyPr wrap="square" lIns="0" tIns="0" rIns="0" bIns="0" rtlCol="0" anchor="t"/>
          <a:lstStyle/>
          <a:p>
            <a:pPr algn="l"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This exploration combines data science with social understanding for more human-centered analysis</a:t>
            </a:r>
            <a:endParaRPr lang="en-US" sz="1950" dirty="0"/>
          </a:p>
        </p:txBody>
      </p:sp>
      <p:pic>
        <p:nvPicPr>
          <p:cNvPr id="13" name="Image 4" descr="preencoded.png">    </p:cNvPr>
          <p:cNvPicPr>
            <a:picLocks noChangeAspect="1"/>
          </p:cNvPicPr>
          <p:nvPr/>
        </p:nvPicPr>
        <p:blipFill>
          <a:blip r:embed="rId5"/>
          <a:stretch>
            <a:fillRect/>
          </a:stretch>
        </p:blipFill>
        <p:spPr>
          <a:xfrm>
            <a:off x="5063252" y="2464237"/>
            <a:ext cx="4503896" cy="4503896"/>
          </a:xfrm>
          <a:prstGeom prst="rect">
            <a:avLst/>
          </a:prstGeom>
        </p:spPr>
      </p:pic>
      <p:pic>
        <p:nvPicPr>
          <p:cNvPr id="14" name="Image 5" descr="preencoded.png">    </p:cNvPr>
          <p:cNvPicPr>
            <a:picLocks noChangeAspect="1"/>
          </p:cNvPicPr>
          <p:nvPr/>
        </p:nvPicPr>
        <p:blipFill>
          <a:blip r:embed="rId6"/>
          <a:stretch>
            <a:fillRect/>
          </a:stretch>
        </p:blipFill>
        <p:spPr>
          <a:xfrm>
            <a:off x="8033147" y="5770483"/>
            <a:ext cx="376595" cy="470773"/>
          </a:xfrm>
          <a:prstGeom prst="rect">
            <a:avLst/>
          </a:prstGeom>
        </p:spPr>
      </p:pic>
      <p:sp>
        <p:nvSpPr>
          <p:cNvPr id="15" name="Text 7"/>
          <p:cNvSpPr/>
          <p:nvPr/>
        </p:nvSpPr>
        <p:spPr>
          <a:xfrm>
            <a:off x="1888331" y="4779645"/>
            <a:ext cx="2797373" cy="349687"/>
          </a:xfrm>
          <a:prstGeom prst="rect">
            <a:avLst/>
          </a:prstGeom>
          <a:noFill/>
          <a:ln/>
        </p:spPr>
        <p:txBody>
          <a:bodyPr wrap="none" lIns="0" tIns="0" rIns="0" bIns="0" rtlCol="0" anchor="t"/>
          <a:lstStyle/>
          <a:p>
            <a:pPr algn="r" indent="0" marL="0">
              <a:lnSpc>
                <a:spcPts val="2750"/>
              </a:lnSpc>
              <a:buNone/>
            </a:pPr>
            <a:r>
              <a:rPr lang="en-US" sz="2200" b="1" dirty="0">
                <a:solidFill>
                  <a:srgbClr val="D7D4CC"/>
                </a:solidFill>
                <a:latin typeface="Comfortaa Bold" pitchFamily="34" charset="0"/>
                <a:ea typeface="Comfortaa Bold" pitchFamily="34" charset="-122"/>
                <a:cs typeface="Comfortaa Bold" pitchFamily="34" charset="-120"/>
              </a:rPr>
              <a:t>Storytelling</a:t>
            </a:r>
            <a:endParaRPr lang="en-US" sz="2200" dirty="0"/>
          </a:p>
        </p:txBody>
      </p:sp>
      <p:sp>
        <p:nvSpPr>
          <p:cNvPr id="16" name="Text 8"/>
          <p:cNvSpPr/>
          <p:nvPr/>
        </p:nvSpPr>
        <p:spPr>
          <a:xfrm>
            <a:off x="881063" y="5280303"/>
            <a:ext cx="3804642" cy="1611630"/>
          </a:xfrm>
          <a:prstGeom prst="rect">
            <a:avLst/>
          </a:prstGeom>
          <a:noFill/>
          <a:ln/>
        </p:spPr>
        <p:txBody>
          <a:bodyPr wrap="square" lIns="0" tIns="0" rIns="0" bIns="0" rtlCol="0" anchor="t"/>
          <a:lstStyle/>
          <a:p>
            <a:pPr algn="r" indent="0" marL="0">
              <a:lnSpc>
                <a:spcPts val="3150"/>
              </a:lnSpc>
              <a:buNone/>
            </a:pPr>
            <a:r>
              <a:rPr lang="en-US" sz="1950" dirty="0">
                <a:solidFill>
                  <a:srgbClr val="D7D4CC"/>
                </a:solidFill>
                <a:latin typeface="Raleway Medium" pitchFamily="34" charset="0"/>
                <a:ea typeface="Raleway Medium" pitchFamily="34" charset="-122"/>
                <a:cs typeface="Raleway Medium" pitchFamily="34" charset="-120"/>
              </a:rPr>
              <a:t>Behind every number and graph lies a story—our job as Data Scientists is to help that story be heard</a:t>
            </a:r>
            <a:endParaRPr lang="en-US" sz="1950" dirty="0"/>
          </a:p>
        </p:txBody>
      </p:sp>
      <p:pic>
        <p:nvPicPr>
          <p:cNvPr id="17" name="Image 6" descr="preencoded.png">    </p:cNvPr>
          <p:cNvPicPr>
            <a:picLocks noChangeAspect="1"/>
          </p:cNvPicPr>
          <p:nvPr/>
        </p:nvPicPr>
        <p:blipFill>
          <a:blip r:embed="rId7"/>
          <a:stretch>
            <a:fillRect/>
          </a:stretch>
        </p:blipFill>
        <p:spPr>
          <a:xfrm>
            <a:off x="5063252" y="2464237"/>
            <a:ext cx="4503896" cy="4503896"/>
          </a:xfrm>
          <a:prstGeom prst="rect">
            <a:avLst/>
          </a:prstGeom>
        </p:spPr>
      </p:pic>
      <p:pic>
        <p:nvPicPr>
          <p:cNvPr id="18" name="Image 7" descr="preencoded.png">    </p:cNvPr>
          <p:cNvPicPr>
            <a:picLocks noChangeAspect="1"/>
          </p:cNvPicPr>
          <p:nvPr/>
        </p:nvPicPr>
        <p:blipFill>
          <a:blip r:embed="rId8"/>
          <a:stretch>
            <a:fillRect/>
          </a:stretch>
        </p:blipFill>
        <p:spPr>
          <a:xfrm>
            <a:off x="5837039" y="5387102"/>
            <a:ext cx="376595" cy="470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2025-04-19T05:30:30Z</dcterms:created>
  <dcterms:modified xsi:type="dcterms:W3CDTF">2025-04-19T05:30:30Z</dcterms:modified>
</cp:coreProperties>
</file>