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66" r:id="rId5"/>
    <p:sldId id="272" r:id="rId6"/>
    <p:sldId id="269" r:id="rId7"/>
    <p:sldId id="271" r:id="rId8"/>
    <p:sldId id="261" r:id="rId9"/>
    <p:sldId id="260" r:id="rId10"/>
    <p:sldId id="262" r:id="rId11"/>
    <p:sldId id="263" r:id="rId12"/>
    <p:sldId id="264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>
        <p:scale>
          <a:sx n="80" d="100"/>
          <a:sy n="80" d="100"/>
        </p:scale>
        <p:origin x="-89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style val="1"/>
  <c:chart>
    <c:autoTitleDeleted val="1"/>
    <c:plotArea>
      <c:layout>
        <c:manualLayout>
          <c:layoutTarget val="inner"/>
          <c:xMode val="edge"/>
          <c:yMode val="edge"/>
          <c:x val="0.21031746031746057"/>
          <c:y val="0.12107893771343099"/>
          <c:w val="0.7678571428571429"/>
          <c:h val="0.79613749894166408"/>
        </c:manualLayout>
      </c:layout>
      <c:barChart>
        <c:barDir val="col"/>
        <c:grouping val="clustered"/>
        <c:ser>
          <c:idx val="2"/>
          <c:order val="0"/>
          <c:tx>
            <c:strRef>
              <c:f>Sheet1!$D$1</c:f>
              <c:strCache>
                <c:ptCount val="1"/>
                <c:pt idx="0">
                  <c:v>time</c:v>
                </c:pt>
              </c:strCache>
            </c:strRef>
          </c:tx>
          <c:dLbls>
            <c:numFmt formatCode="General" sourceLinked="0"/>
            <c:showVal val="1"/>
          </c:dLbls>
          <c:cat>
            <c:strRef>
              <c:f>Sheet1!$A$2:$A$3</c:f>
              <c:strCache>
                <c:ptCount val="2"/>
                <c:pt idx="0">
                  <c:v>Picture &lt; 1mb</c:v>
                </c:pt>
                <c:pt idx="1">
                  <c:v>Movie (4second = 24fps =100f)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10</c:v>
                </c:pt>
                <c:pt idx="1">
                  <c:v>900</c:v>
                </c:pt>
              </c:numCache>
            </c:numRef>
          </c:val>
        </c:ser>
        <c:overlap val="-25"/>
        <c:axId val="70743936"/>
        <c:axId val="77496320"/>
      </c:barChart>
      <c:catAx>
        <c:axId val="70743936"/>
        <c:scaling>
          <c:orientation val="minMax"/>
        </c:scaling>
        <c:axPos val="b"/>
        <c:majorTickMark val="none"/>
        <c:tickLblPos val="nextTo"/>
        <c:crossAx val="77496320"/>
        <c:crosses val="autoZero"/>
        <c:auto val="1"/>
        <c:lblAlgn val="ctr"/>
        <c:lblOffset val="100"/>
      </c:catAx>
      <c:valAx>
        <c:axId val="77496320"/>
        <c:scaling>
          <c:orientation val="minMax"/>
        </c:scaling>
        <c:delete val="1"/>
        <c:axPos val="l"/>
        <c:numFmt formatCode="General" sourceLinked="1"/>
        <c:tickLblPos val="none"/>
        <c:crossAx val="70743936"/>
        <c:crosses val="autoZero"/>
        <c:crossBetween val="between"/>
      </c:valAx>
    </c:plotArea>
    <c:legend>
      <c:legendPos val="t"/>
      <c:layout/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0.21024</cdr:x>
      <cdr:y>0.17194</cdr:y>
    </cdr:from>
    <cdr:to>
      <cdr:x>0.21024</cdr:x>
      <cdr:y>0.92386</cdr:y>
    </cdr:to>
    <cdr:sp macro="" textlink="">
      <cdr:nvSpPr>
        <cdr:cNvPr id="5" name="Straight Connector 4"/>
        <cdr:cNvSpPr/>
      </cdr:nvSpPr>
      <cdr:spPr>
        <a:xfrm xmlns:a="http://schemas.openxmlformats.org/drawingml/2006/main">
          <a:off x="1345704" y="609228"/>
          <a:ext cx="0" cy="266429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d-ID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11/28/2012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11/28/2012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id-ID" sz="3200" dirty="0" smtClean="0"/>
              <a:t>3D RENDERING</a:t>
            </a:r>
            <a:endParaRPr lang="en-US" sz="3200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pPr algn="r"/>
            <a:r>
              <a:rPr lang="id-ID" dirty="0" smtClean="0"/>
              <a:t>3d rendering</a:t>
            </a:r>
            <a:endParaRPr lang="en-US" dirty="0"/>
          </a:p>
        </p:txBody>
      </p:sp>
      <p:pic>
        <p:nvPicPr>
          <p:cNvPr id="6" name="Picture 2" descr="D:\WALLPAPER\ANIME\Part2_04_06_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0"/>
            <a:ext cx="7596336" cy="4025735"/>
          </a:xfrm>
          <a:prstGeom prst="rect">
            <a:avLst/>
          </a:prstGeom>
          <a:noFill/>
        </p:spPr>
      </p:pic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d-ID" dirty="0" smtClean="0"/>
              <a:t>Advantages &amp; disadvantages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2176004"/>
            <a:ext cx="3657600" cy="826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82880" tIns="182880" rIns="182880" bIns="91440" rtlCol="0" anchor="ctr">
            <a:spAutoFit/>
          </a:bodyPr>
          <a:lstStyle>
            <a:extLst/>
          </a:lstStyle>
          <a:p>
            <a:pPr>
              <a:lnSpc>
                <a:spcPct val="85000"/>
              </a:lnSpc>
            </a:pPr>
            <a:r>
              <a:rPr lang="id-ID" altLang="x-none" sz="1400" b="1" dirty="0" smtClean="0">
                <a:solidFill>
                  <a:schemeClr val="bg1"/>
                </a:solidFill>
              </a:rPr>
              <a:t>Ingat! Proses rendering sangat diperlukan bagi banyak aplikasi terlebih multimedia.</a:t>
            </a: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4394448" cy="3352799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id-ID" dirty="0" smtClean="0"/>
              <a:t>+ berguna untuk proyeksi 3D</a:t>
            </a:r>
          </a:p>
          <a:p>
            <a:pPr marL="274320" lvl="1"/>
            <a:r>
              <a:rPr lang="id-ID" dirty="0" smtClean="0"/>
              <a:t> - proses rendering yang memerlukan banyak waktu </a:t>
            </a:r>
            <a:endParaRPr lang="en-US" dirty="0"/>
          </a:p>
        </p:txBody>
      </p:sp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d-ID" dirty="0" smtClean="0"/>
              <a:t>Reference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id-ID" altLang="x-none" dirty="0" smtClean="0"/>
              <a:t>Wikipedia</a:t>
            </a:r>
          </a:p>
          <a:p>
            <a:pPr marL="274320" lvl="1"/>
            <a:r>
              <a:rPr lang="id-ID" altLang="x-none" dirty="0" smtClean="0"/>
              <a:t>google</a:t>
            </a:r>
            <a:endParaRPr lang="en-US" altLang="x-none" dirty="0" smtClean="0"/>
          </a:p>
          <a:p>
            <a:pPr marL="274320"/>
            <a:endParaRPr lang="en-US" dirty="0"/>
          </a:p>
        </p:txBody>
      </p:sp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89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</a:t>
            </a:r>
            <a:r>
              <a:rPr kumimoji="0" lang="id-ID" sz="4898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you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1400" dirty="0" smtClean="0"/>
              <a:t>©</a:t>
            </a:r>
            <a:r>
              <a:rPr lang="id-ID" sz="1400" dirty="0" smtClean="0">
                <a:solidFill>
                  <a:srgbClr val="DDDDDD">
                    <a:alpha val="100000"/>
                  </a:srgbClr>
                </a:solidFill>
              </a:rPr>
              <a:t>2011</a:t>
            </a:r>
            <a:endParaRPr lang="id-ID" sz="1400" dirty="0" smtClean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ctr"/>
            <a:r>
              <a:rPr lang="id-ID" dirty="0" smtClean="0"/>
              <a:t>Intro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id-ID" altLang="x-none" sz="3200" dirty="0" smtClean="0"/>
              <a:t>Konsep 3D</a:t>
            </a:r>
          </a:p>
          <a:p>
            <a:pPr marL="548640" lvl="2"/>
            <a:r>
              <a:rPr lang="id-ID" altLang="x-none" sz="3200" dirty="0" smtClean="0"/>
              <a:t>3D objects</a:t>
            </a:r>
          </a:p>
          <a:p>
            <a:pPr marL="548640" lvl="2"/>
            <a:r>
              <a:rPr lang="id-ID" altLang="x-none" sz="3200" dirty="0" smtClean="0"/>
              <a:t>Viewing &amp;</a:t>
            </a:r>
            <a:r>
              <a:rPr lang="id-ID" sz="3200" dirty="0" smtClean="0"/>
              <a:t>Clipping</a:t>
            </a:r>
          </a:p>
          <a:p>
            <a:pPr marL="548640" lvl="2"/>
            <a:r>
              <a:rPr lang="id-ID" altLang="x-none" sz="3200" dirty="0" smtClean="0"/>
              <a:t>Rendering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1" name="Picture 3" descr="C:\Users\harisa\Downloads\Documents\DOTA GUIDE\razor-lightning-revenant_files\razor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995686"/>
            <a:ext cx="1935088" cy="1935088"/>
          </a:xfrm>
          <a:prstGeom prst="rect">
            <a:avLst/>
          </a:prstGeom>
          <a:noFill/>
        </p:spPr>
      </p:pic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ctr"/>
            <a:r>
              <a:rPr lang="id-ID" dirty="0" smtClean="0"/>
              <a:t>Viewing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id-ID" altLang="x-none" dirty="0" smtClean="0"/>
              <a:t>Data disimpan dalam memori sementara</a:t>
            </a:r>
          </a:p>
        </p:txBody>
      </p:sp>
      <p:pic>
        <p:nvPicPr>
          <p:cNvPr id="3074" name="Picture 1" descr="frustum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 cstate="print"/>
          <a:srcRect l="50168"/>
          <a:stretch>
            <a:fillRect/>
          </a:stretch>
        </p:blipFill>
        <p:spPr bwMode="auto">
          <a:xfrm>
            <a:off x="5364200" y="1999456"/>
            <a:ext cx="2847899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ctr"/>
            <a:r>
              <a:rPr lang="id-ID" dirty="0" smtClean="0"/>
              <a:t>Clipping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id-ID" altLang="x-none" dirty="0" smtClean="0"/>
              <a:t>Sama dengan clipping 2D</a:t>
            </a:r>
            <a:endParaRPr lang="en-US" dirty="0"/>
          </a:p>
        </p:txBody>
      </p:sp>
      <p:pic>
        <p:nvPicPr>
          <p:cNvPr id="5" name="j0314068.jpg"/>
          <p:cNvPicPr>
            <a:picLocks noGrp="1" noChangeAspect="1"/>
          </p:cNvPicPr>
          <p:nvPr>
            <p:ph sz="quarter" idx="14"/>
          </p:nvPr>
        </p:nvPicPr>
        <p:blipFill>
          <a:blip r:embed="rId4" cstate="print"/>
          <a:stretch>
            <a:fillRect/>
          </a:stretch>
        </p:blipFill>
        <p:spPr>
          <a:xfrm>
            <a:off x="4844901" y="1436724"/>
            <a:ext cx="3886200" cy="3268625"/>
          </a:xfrm>
        </p:spPr>
      </p:pic>
      <p:sp>
        <p:nvSpPr>
          <p:cNvPr id="6" name="Rectangle 5"/>
          <p:cNvSpPr/>
          <p:nvPr/>
        </p:nvSpPr>
        <p:spPr>
          <a:xfrm>
            <a:off x="4355976" y="1419622"/>
            <a:ext cx="3744416" cy="2880320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8100392" y="1419622"/>
            <a:ext cx="0" cy="2880320"/>
          </a:xfrm>
          <a:prstGeom prst="line">
            <a:avLst/>
          </a:prstGeom>
          <a:ln w="508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ctr"/>
            <a:r>
              <a:rPr lang="id-ID" dirty="0" smtClean="0"/>
              <a:t>Rendering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059582"/>
            <a:ext cx="3886200" cy="2044824"/>
          </a:xfrm>
        </p:spPr>
        <p:txBody>
          <a:bodyPr anchor="ctr"/>
          <a:lstStyle>
            <a:extLst/>
          </a:lstStyle>
          <a:p>
            <a:pPr marL="274320" lvl="1"/>
            <a:r>
              <a:rPr lang="id-ID" altLang="x-none" dirty="0" smtClean="0"/>
              <a:t>Transformasi titik dalam 3D ke dalam bidang 2D.</a:t>
            </a:r>
          </a:p>
          <a:p>
            <a:pPr marL="548640" lvl="2"/>
            <a:r>
              <a:rPr lang="id-ID" altLang="x-none" dirty="0" smtClean="0"/>
              <a:t>Viewport/bidang pandang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31840" y="2479675"/>
            <a:ext cx="5753100" cy="2663825"/>
            <a:chOff x="1699" y="8050"/>
            <a:chExt cx="9060" cy="419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699" y="8050"/>
              <a:ext cx="9060" cy="3674"/>
              <a:chOff x="1699" y="6394"/>
              <a:chExt cx="9060" cy="3674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99" y="6468"/>
                <a:ext cx="9060" cy="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9" name="Line 5"/>
              <p:cNvSpPr>
                <a:spLocks noChangeShapeType="1"/>
              </p:cNvSpPr>
              <p:nvPr/>
            </p:nvSpPr>
            <p:spPr bwMode="auto">
              <a:xfrm flipH="1">
                <a:off x="2181" y="8284"/>
                <a:ext cx="36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0" name="Text Box 6"/>
              <p:cNvSpPr txBox="1">
                <a:spLocks noChangeArrowheads="1"/>
              </p:cNvSpPr>
              <p:nvPr/>
            </p:nvSpPr>
            <p:spPr bwMode="auto">
              <a:xfrm>
                <a:off x="1881" y="8464"/>
                <a:ext cx="54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x</a:t>
                </a:r>
                <a:endParaRPr kumimoji="0" lang="id-ID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1" name="Text Box 7"/>
              <p:cNvSpPr txBox="1">
                <a:spLocks noChangeArrowheads="1"/>
              </p:cNvSpPr>
              <p:nvPr/>
            </p:nvSpPr>
            <p:spPr bwMode="auto">
              <a:xfrm>
                <a:off x="2361" y="7564"/>
                <a:ext cx="54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y</a:t>
                </a:r>
                <a:endParaRPr kumimoji="0" lang="id-ID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2" name="Text Box 8"/>
              <p:cNvSpPr txBox="1">
                <a:spLocks noChangeArrowheads="1"/>
              </p:cNvSpPr>
              <p:nvPr/>
            </p:nvSpPr>
            <p:spPr bwMode="auto">
              <a:xfrm>
                <a:off x="1941" y="8029"/>
                <a:ext cx="54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z</a:t>
                </a:r>
                <a:endParaRPr kumimoji="0" lang="id-ID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 flipV="1">
                <a:off x="2601" y="7504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/>
            </p:nvSpPr>
            <p:spPr bwMode="auto">
              <a:xfrm flipV="1">
                <a:off x="2601" y="6799"/>
                <a:ext cx="324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>
                <a:off x="2601" y="8284"/>
                <a:ext cx="324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2601" y="8299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7" name="Text Box 13"/>
              <p:cNvSpPr txBox="1">
                <a:spLocks noChangeArrowheads="1"/>
              </p:cNvSpPr>
              <p:nvPr/>
            </p:nvSpPr>
            <p:spPr bwMode="auto">
              <a:xfrm>
                <a:off x="2061" y="9139"/>
                <a:ext cx="19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Bidang pandang</a:t>
                </a:r>
                <a:endParaRPr kumimoji="0" lang="id-ID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8" name="Text Box 14"/>
              <p:cNvSpPr txBox="1">
                <a:spLocks noChangeArrowheads="1"/>
              </p:cNvSpPr>
              <p:nvPr/>
            </p:nvSpPr>
            <p:spPr bwMode="auto">
              <a:xfrm>
                <a:off x="2601" y="6484"/>
                <a:ext cx="306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Ruang Pandang di dunia</a:t>
                </a:r>
                <a:endParaRPr kumimoji="0" lang="id-ID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9" name="Text Box 15"/>
              <p:cNvSpPr txBox="1">
                <a:spLocks noChangeArrowheads="1"/>
              </p:cNvSpPr>
              <p:nvPr/>
            </p:nvSpPr>
            <p:spPr bwMode="auto">
              <a:xfrm>
                <a:off x="7101" y="6394"/>
                <a:ext cx="306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Ruang Pandang di Layar</a:t>
                </a:r>
                <a:endParaRPr kumimoji="0" lang="id-ID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auto">
              <a:xfrm flipV="1">
                <a:off x="3231" y="8674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3576" y="11704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(a)</a:t>
              </a:r>
              <a:endParaRPr kumimoji="0" lang="id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8346" y="11704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(b)</a:t>
              </a:r>
              <a:endParaRPr kumimoji="0" lang="id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Content Placeholder 2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ctr"/>
            <a:r>
              <a:rPr lang="id-ID" dirty="0" smtClean="0"/>
              <a:t>Rendering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id-ID" altLang="x-none" dirty="0" smtClean="0"/>
              <a:t>Rendering</a:t>
            </a:r>
          </a:p>
          <a:p>
            <a:pPr marL="548640" lvl="2"/>
            <a:r>
              <a:rPr lang="id-ID" dirty="0" smtClean="0"/>
              <a:t>Real-time</a:t>
            </a:r>
          </a:p>
          <a:p>
            <a:pPr marL="548640" lvl="2"/>
            <a:r>
              <a:rPr lang="id-ID" dirty="0" smtClean="0"/>
              <a:t>Non real-time</a:t>
            </a:r>
          </a:p>
          <a:p>
            <a:pPr marL="548640" lvl="2"/>
            <a:r>
              <a:rPr lang="id-ID" dirty="0" smtClean="0"/>
              <a:t>Projection</a:t>
            </a:r>
          </a:p>
          <a:p>
            <a:pPr marL="548640" lvl="2"/>
            <a:r>
              <a:rPr lang="id-ID" dirty="0" smtClean="0"/>
              <a:t>Etc.</a:t>
            </a:r>
          </a:p>
          <a:p>
            <a:pPr marL="548640" lvl="2"/>
            <a:endParaRPr lang="id-ID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4" name="Picture 6" descr="C:\Users\harisa\Downloads\Documents\DOTA GUIDE\yurnero-juggernaut_files\yur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995686"/>
            <a:ext cx="1944216" cy="1944216"/>
          </a:xfrm>
          <a:prstGeom prst="rect">
            <a:avLst/>
          </a:prstGeom>
          <a:noFill/>
        </p:spPr>
      </p:pic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Game hi-res</a:t>
            </a:r>
            <a:endParaRPr lang="id-ID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3d Movie &amp; photo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Real-time</a:t>
            </a:r>
            <a:endParaRPr lang="id-ID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d-ID" dirty="0" smtClean="0"/>
              <a:t>Non Real-time</a:t>
            </a:r>
            <a:endParaRPr lang="id-ID" dirty="0"/>
          </a:p>
        </p:txBody>
      </p:sp>
    </p:spTree>
  </p:cSld>
  <p:clrMapOvr>
    <a:masterClrMapping/>
  </p:clrMapOvr>
  <p:transition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>
            <a:extLst/>
          </a:lstStyle>
          <a:p>
            <a:r>
              <a:rPr lang="en-GB" dirty="0" smtClean="0"/>
              <a:t>The shaded three-dimensional objects must be flattened so that the display device - namely a monitor - can display it in only two dimensions, this process is called </a:t>
            </a:r>
            <a:r>
              <a:rPr lang="id-ID" dirty="0" smtClean="0"/>
              <a:t>3D projection.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id-ID" dirty="0" smtClean="0"/>
              <a:t>Projection </a:t>
            </a:r>
            <a:endParaRPr lang="en-US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4" cstate="print"/>
          <a:srcRect t="16280" b="16280"/>
          <a:stretch>
            <a:fillRect/>
          </a:stretch>
        </p:blipFill>
        <p:spPr/>
      </p:pic>
      <p:pic>
        <p:nvPicPr>
          <p:cNvPr id="20482" name="Picture 2" descr="D:\TEKNIK INFORMATIKA\SEMESTER3\komgraf\komgraf\3D rendering - Wikipedia, the free encyclopedia_files\350px-Perspective_Projection_Principl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-37113"/>
            <a:ext cx="7596336" cy="3494317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id-ID" dirty="0" smtClean="0"/>
              <a:t>Testing with Blender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/>
          <a:lstStyle>
            <a:extLst/>
          </a:lstStyle>
          <a:p>
            <a:r>
              <a:rPr lang="id-ID" dirty="0" smtClean="0"/>
              <a:t>Semakin banyak efek &amp; besar data 3D, semakin lama proses render.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</p:nvPr>
        </p:nvGraphicFramePr>
        <p:xfrm>
          <a:off x="2362200" y="1314450"/>
          <a:ext cx="64008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0"/>
            <a:ext cx="936104" cy="9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"/>
          <p:cNvSpPr txBox="1">
            <a:spLocks/>
          </p:cNvSpPr>
          <p:nvPr/>
        </p:nvSpPr>
        <p:spPr>
          <a:xfrm rot="16200000">
            <a:off x="2592152" y="2535374"/>
            <a:ext cx="1728192" cy="360784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Rendering time (second)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1"/>
          <p:cNvSpPr txBox="1">
            <a:spLocks/>
          </p:cNvSpPr>
          <p:nvPr/>
        </p:nvSpPr>
        <p:spPr>
          <a:xfrm>
            <a:off x="8463136" y="4443958"/>
            <a:ext cx="1361728" cy="360784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Size</a:t>
            </a:r>
          </a:p>
        </p:txBody>
      </p:sp>
    </p:spTree>
  </p:cSld>
  <p:clrMapOvr>
    <a:masterClrMapping/>
  </p:clrMapOvr>
  <p:transition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170</Words>
  <Application>Microsoft Office PowerPoint</Application>
  <PresentationFormat>On-screen Show (16:9)</PresentationFormat>
  <Paragraphs>58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WidescreenPresentation</vt:lpstr>
      <vt:lpstr>3d rendering</vt:lpstr>
      <vt:lpstr>Intro </vt:lpstr>
      <vt:lpstr>Viewing</vt:lpstr>
      <vt:lpstr>Clipping </vt:lpstr>
      <vt:lpstr>Rendering </vt:lpstr>
      <vt:lpstr>Rendering</vt:lpstr>
      <vt:lpstr>Slide 7</vt:lpstr>
      <vt:lpstr>Projection </vt:lpstr>
      <vt:lpstr>Testing with Blender</vt:lpstr>
      <vt:lpstr>Advantages &amp; disadvantages</vt:lpstr>
      <vt:lpstr>Reference</vt:lpstr>
      <vt:lpstr>Slide 12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2012-11-26T19:04:35Z</dcterms:created>
  <dcterms:modified xsi:type="dcterms:W3CDTF">2012-11-28T04:31:27Z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