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4e6b5442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24e6b54427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4e8abd1b2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24e8abd1b2a_1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4e8abd1b2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24e8abd1b2a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Algoritma dan Pemrograman</a:t>
            </a:r>
            <a:endParaRPr/>
          </a:p>
        </p:txBody>
      </p:sp>
      <p:sp>
        <p:nvSpPr>
          <p:cNvPr id="85" name="Google Shape;85;p13"/>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2400"/>
              <a:buNone/>
            </a:pPr>
            <a:r>
              <a:rPr lang="en-US"/>
              <a:t>Kelompok {10}</a:t>
            </a:r>
            <a:endParaRPr/>
          </a:p>
          <a:p>
            <a:pPr indent="0" lvl="0" marL="0" rtl="0" algn="ctr">
              <a:lnSpc>
                <a:spcPct val="90000"/>
              </a:lnSpc>
              <a:spcBef>
                <a:spcPts val="1000"/>
              </a:spcBef>
              <a:spcAft>
                <a:spcPts val="0"/>
              </a:spcAft>
              <a:buClr>
                <a:schemeClr val="dk1"/>
              </a:buClr>
              <a:buSzPts val="2400"/>
              <a:buNone/>
            </a:pPr>
            <a:r>
              <a:rPr lang="en-US"/>
              <a:t>Farzanna Faheem Maulana 2106655242</a:t>
            </a:r>
            <a:endParaRPr/>
          </a:p>
          <a:p>
            <a:pPr indent="0" lvl="0" marL="0" rtl="0" algn="ctr">
              <a:lnSpc>
                <a:spcPct val="90000"/>
              </a:lnSpc>
              <a:spcBef>
                <a:spcPts val="1000"/>
              </a:spcBef>
              <a:spcAft>
                <a:spcPts val="0"/>
              </a:spcAft>
              <a:buClr>
                <a:schemeClr val="dk1"/>
              </a:buClr>
              <a:buSzPts val="2400"/>
              <a:buNone/>
            </a:pPr>
            <a:r>
              <a:rPr lang="en-US"/>
              <a:t>Rifqy Audzan Rusli 2106733686</a:t>
            </a:r>
            <a:endParaRPr/>
          </a:p>
          <a:p>
            <a:pPr indent="0" lvl="0" marL="0" rtl="0" algn="ctr">
              <a:lnSpc>
                <a:spcPct val="90000"/>
              </a:lnSpc>
              <a:spcBef>
                <a:spcPts val="1000"/>
              </a:spcBef>
              <a:spcAft>
                <a:spcPts val="0"/>
              </a:spcAft>
              <a:buClr>
                <a:schemeClr val="dk1"/>
              </a:buClr>
              <a:buSzPts val="2400"/>
              <a:buNone/>
            </a:pPr>
            <a:r>
              <a:rPr lang="en-US"/>
              <a:t>C.D. Bima Nenobais 2106733736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838200" y="365125"/>
            <a:ext cx="46692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Flowchart merge</a:t>
            </a:r>
            <a:endParaRPr/>
          </a:p>
        </p:txBody>
      </p:sp>
      <p:pic>
        <p:nvPicPr>
          <p:cNvPr id="143" name="Google Shape;143;p22"/>
          <p:cNvPicPr preferRelativeResize="0"/>
          <p:nvPr/>
        </p:nvPicPr>
        <p:blipFill>
          <a:blip r:embed="rId3">
            <a:alphaModFix/>
          </a:blip>
          <a:stretch>
            <a:fillRect/>
          </a:stretch>
        </p:blipFill>
        <p:spPr>
          <a:xfrm>
            <a:off x="5154575" y="466725"/>
            <a:ext cx="7037425" cy="540879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Terima Kasih</a:t>
            </a:r>
            <a:endParaRPr/>
          </a:p>
        </p:txBody>
      </p:sp>
      <p:sp>
        <p:nvSpPr>
          <p:cNvPr id="149" name="Google Shape;149;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21945" lvl="0" marL="228600" rtl="0" algn="l">
              <a:lnSpc>
                <a:spcPct val="90000"/>
              </a:lnSpc>
              <a:spcBef>
                <a:spcPts val="0"/>
              </a:spcBef>
              <a:spcAft>
                <a:spcPts val="0"/>
              </a:spcAft>
              <a:buClr>
                <a:schemeClr val="dk1"/>
              </a:buClr>
              <a:buSzPts val="2800"/>
              <a:buChar char="•"/>
            </a:pPr>
            <a:r>
              <a:rPr lang="en-US"/>
              <a:t>Topik</a:t>
            </a:r>
            <a:endParaRPr/>
          </a:p>
          <a:p>
            <a:pPr indent="-308610" lvl="1" marL="685800" rtl="0" algn="l">
              <a:lnSpc>
                <a:spcPct val="90000"/>
              </a:lnSpc>
              <a:spcBef>
                <a:spcPts val="500"/>
              </a:spcBef>
              <a:spcAft>
                <a:spcPts val="0"/>
              </a:spcAft>
              <a:buClr>
                <a:schemeClr val="dk1"/>
              </a:buClr>
              <a:buSzPts val="2400"/>
              <a:buChar char="•"/>
            </a:pPr>
            <a:r>
              <a:rPr lang="en-US"/>
              <a:t>Merged Sorted Linked List</a:t>
            </a:r>
            <a:endParaRPr/>
          </a:p>
          <a:p>
            <a:pPr indent="-321945" lvl="0" marL="228600" rtl="0" algn="l">
              <a:lnSpc>
                <a:spcPct val="90000"/>
              </a:lnSpc>
              <a:spcBef>
                <a:spcPts val="1000"/>
              </a:spcBef>
              <a:spcAft>
                <a:spcPts val="0"/>
              </a:spcAft>
              <a:buClr>
                <a:schemeClr val="dk1"/>
              </a:buClr>
              <a:buSzPts val="2800"/>
              <a:buChar char="•"/>
            </a:pPr>
            <a:r>
              <a:rPr lang="en-US"/>
              <a:t>Permasalahan</a:t>
            </a:r>
            <a:endParaRPr/>
          </a:p>
          <a:p>
            <a:pPr indent="-308610" lvl="1" marL="685800" rtl="0" algn="l">
              <a:lnSpc>
                <a:spcPct val="90000"/>
              </a:lnSpc>
              <a:spcBef>
                <a:spcPts val="500"/>
              </a:spcBef>
              <a:spcAft>
                <a:spcPts val="0"/>
              </a:spcAft>
              <a:buClr>
                <a:schemeClr val="dk1"/>
              </a:buClr>
              <a:buSzPts val="2400"/>
              <a:buChar char="•"/>
            </a:pPr>
            <a:r>
              <a:rPr lang="en-US"/>
              <a:t>Penggabungan dua data kontak nomor telepon secara berurutan</a:t>
            </a:r>
            <a:endParaRPr/>
          </a:p>
          <a:p>
            <a:pPr indent="-321945" lvl="0" marL="228600" rtl="0" algn="l">
              <a:lnSpc>
                <a:spcPct val="90000"/>
              </a:lnSpc>
              <a:spcBef>
                <a:spcPts val="1000"/>
              </a:spcBef>
              <a:spcAft>
                <a:spcPts val="0"/>
              </a:spcAft>
              <a:buClr>
                <a:schemeClr val="dk1"/>
              </a:buClr>
              <a:buSzPts val="2800"/>
              <a:buChar char="•"/>
            </a:pPr>
            <a:r>
              <a:rPr lang="en-US"/>
              <a:t>Solusi </a:t>
            </a:r>
            <a:endParaRPr/>
          </a:p>
          <a:p>
            <a:pPr indent="-308610" lvl="1" marL="685800" rtl="0" algn="l">
              <a:lnSpc>
                <a:spcPct val="90000"/>
              </a:lnSpc>
              <a:spcBef>
                <a:spcPts val="500"/>
              </a:spcBef>
              <a:spcAft>
                <a:spcPts val="0"/>
              </a:spcAft>
              <a:buClr>
                <a:schemeClr val="dk1"/>
              </a:buClr>
              <a:buSzPts val="2400"/>
              <a:buChar char="•"/>
            </a:pPr>
            <a:r>
              <a:rPr lang="en-US"/>
              <a:t>Flowchart</a:t>
            </a:r>
            <a:endParaRPr/>
          </a:p>
          <a:p>
            <a:pPr indent="-308610" lvl="1" marL="685800" rtl="0" algn="l">
              <a:lnSpc>
                <a:spcPct val="90000"/>
              </a:lnSpc>
              <a:spcBef>
                <a:spcPts val="500"/>
              </a:spcBef>
              <a:spcAft>
                <a:spcPts val="0"/>
              </a:spcAft>
              <a:buClr>
                <a:schemeClr val="dk1"/>
              </a:buClr>
              <a:buSzPts val="2400"/>
              <a:buChar char="•"/>
            </a:pPr>
            <a:r>
              <a:rPr lang="en-US"/>
              <a:t>C Program</a:t>
            </a:r>
            <a:endParaRPr/>
          </a:p>
          <a:p>
            <a:pPr indent="-321945" lvl="0" marL="228600" rtl="0" algn="l">
              <a:lnSpc>
                <a:spcPct val="90000"/>
              </a:lnSpc>
              <a:spcBef>
                <a:spcPts val="1000"/>
              </a:spcBef>
              <a:spcAft>
                <a:spcPts val="0"/>
              </a:spcAft>
              <a:buClr>
                <a:schemeClr val="dk1"/>
              </a:buClr>
              <a:buSzPts val="2800"/>
              <a:buChar char="•"/>
            </a:pPr>
            <a:r>
              <a:rPr lang="en-US"/>
              <a:t>Demo</a:t>
            </a:r>
            <a:endParaRPr/>
          </a:p>
        </p:txBody>
      </p:sp>
      <p:sp>
        <p:nvSpPr>
          <p:cNvPr id="91" name="Google Shape;91;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Ringkasan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Topik</a:t>
            </a:r>
            <a:endParaRPr/>
          </a:p>
        </p:txBody>
      </p:sp>
      <p:sp>
        <p:nvSpPr>
          <p:cNvPr id="97" name="Google Shape;9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Merge to sorted linked list merupakan sebuah metode yang digunakan untuk menggabungkan 2 buah linked list yang yang masing masingnya telah berurutan menjadi sebuah linked list yang setelah digabungkan menjadi sebuah kesatuan yang urut.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Permasalahan</a:t>
            </a:r>
            <a:endParaRPr/>
          </a:p>
        </p:txBody>
      </p:sp>
      <p:sp>
        <p:nvSpPr>
          <p:cNvPr id="103" name="Google Shape;103;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Pada kasus ini terdapat 2 daftar kontak yang ingin digabungkan menjadi sebuah daftar kontak. Daftar kontak yang sudah digabungkan diinginkan agar berurut secara alfabet. Kasus ini sering didapati pada saat ingin memindahkan daftar kontak yang disimpan pada sim card terkhusus bagi ponsel yang memiliki 2 sim card. Daftar kontak tersebut akan digabungkan menjadi sebuah daftar kontak yang utuh dan dipindahkan tempat penyimpanannya menjadi disimpan di cloud/email.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838200" y="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 Program</a:t>
            </a:r>
            <a:endParaRPr/>
          </a:p>
        </p:txBody>
      </p:sp>
      <p:pic>
        <p:nvPicPr>
          <p:cNvPr id="109" name="Google Shape;109;p17"/>
          <p:cNvPicPr preferRelativeResize="0"/>
          <p:nvPr/>
        </p:nvPicPr>
        <p:blipFill>
          <a:blip r:embed="rId3">
            <a:alphaModFix/>
          </a:blip>
          <a:stretch>
            <a:fillRect/>
          </a:stretch>
        </p:blipFill>
        <p:spPr>
          <a:xfrm>
            <a:off x="1418800" y="1115813"/>
            <a:ext cx="4420100" cy="5160925"/>
          </a:xfrm>
          <a:prstGeom prst="rect">
            <a:avLst/>
          </a:prstGeom>
          <a:noFill/>
          <a:ln>
            <a:noFill/>
          </a:ln>
        </p:spPr>
      </p:pic>
      <p:pic>
        <p:nvPicPr>
          <p:cNvPr id="110" name="Google Shape;110;p17"/>
          <p:cNvPicPr preferRelativeResize="0"/>
          <p:nvPr/>
        </p:nvPicPr>
        <p:blipFill>
          <a:blip r:embed="rId4">
            <a:alphaModFix/>
          </a:blip>
          <a:stretch>
            <a:fillRect/>
          </a:stretch>
        </p:blipFill>
        <p:spPr>
          <a:xfrm>
            <a:off x="6461275" y="1126838"/>
            <a:ext cx="3756630" cy="5138851"/>
          </a:xfrm>
          <a:prstGeom prst="rect">
            <a:avLst/>
          </a:prstGeom>
          <a:noFill/>
          <a:ln>
            <a:noFill/>
          </a:ln>
        </p:spPr>
      </p:pic>
      <p:sp>
        <p:nvSpPr>
          <p:cNvPr id="111" name="Google Shape;111;p17"/>
          <p:cNvSpPr txBox="1"/>
          <p:nvPr>
            <p:ph idx="1" type="body"/>
          </p:nvPr>
        </p:nvSpPr>
        <p:spPr>
          <a:xfrm>
            <a:off x="4694250" y="414750"/>
            <a:ext cx="2803500" cy="6735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None/>
            </a:pPr>
            <a:r>
              <a:rPr lang="en-US"/>
              <a:t>Main Function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 Program</a:t>
            </a:r>
            <a:endParaRPr/>
          </a:p>
        </p:txBody>
      </p:sp>
      <p:sp>
        <p:nvSpPr>
          <p:cNvPr id="117" name="Google Shape;117;p18"/>
          <p:cNvSpPr txBox="1"/>
          <p:nvPr>
            <p:ph idx="1" type="body"/>
          </p:nvPr>
        </p:nvSpPr>
        <p:spPr>
          <a:xfrm>
            <a:off x="727600" y="1355625"/>
            <a:ext cx="8677800" cy="6735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None/>
            </a:pPr>
            <a:r>
              <a:rPr lang="en-US"/>
              <a:t>Function InsertContact</a:t>
            </a:r>
            <a:endParaRPr/>
          </a:p>
        </p:txBody>
      </p:sp>
      <p:pic>
        <p:nvPicPr>
          <p:cNvPr id="118" name="Google Shape;118;p18"/>
          <p:cNvPicPr preferRelativeResize="0"/>
          <p:nvPr/>
        </p:nvPicPr>
        <p:blipFill>
          <a:blip r:embed="rId3">
            <a:alphaModFix/>
          </a:blip>
          <a:stretch>
            <a:fillRect/>
          </a:stretch>
        </p:blipFill>
        <p:spPr>
          <a:xfrm>
            <a:off x="1199988" y="2029125"/>
            <a:ext cx="9792024" cy="44151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838200" y="1382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 Program</a:t>
            </a:r>
            <a:endParaRPr/>
          </a:p>
        </p:txBody>
      </p:sp>
      <p:sp>
        <p:nvSpPr>
          <p:cNvPr id="124" name="Google Shape;124;p19"/>
          <p:cNvSpPr txBox="1"/>
          <p:nvPr>
            <p:ph idx="1" type="body"/>
          </p:nvPr>
        </p:nvSpPr>
        <p:spPr>
          <a:xfrm>
            <a:off x="838200" y="1079200"/>
            <a:ext cx="10515600" cy="9777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None/>
            </a:pPr>
            <a:r>
              <a:rPr lang="en-US"/>
              <a:t>Proses Merging Linked List</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25" name="Google Shape;125;p19"/>
          <p:cNvPicPr preferRelativeResize="0"/>
          <p:nvPr/>
        </p:nvPicPr>
        <p:blipFill>
          <a:blip r:embed="rId3">
            <a:alphaModFix/>
          </a:blip>
          <a:stretch>
            <a:fillRect/>
          </a:stretch>
        </p:blipFill>
        <p:spPr>
          <a:xfrm>
            <a:off x="3473925" y="1685125"/>
            <a:ext cx="5894250" cy="4795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Flowchart Main</a:t>
            </a:r>
            <a:endParaRPr/>
          </a:p>
        </p:txBody>
      </p:sp>
      <p:pic>
        <p:nvPicPr>
          <p:cNvPr id="131" name="Google Shape;131;p20"/>
          <p:cNvPicPr preferRelativeResize="0"/>
          <p:nvPr/>
        </p:nvPicPr>
        <p:blipFill>
          <a:blip r:embed="rId3">
            <a:alphaModFix/>
          </a:blip>
          <a:stretch>
            <a:fillRect/>
          </a:stretch>
        </p:blipFill>
        <p:spPr>
          <a:xfrm>
            <a:off x="5794876" y="-61450"/>
            <a:ext cx="4318250" cy="685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838200" y="365125"/>
            <a:ext cx="46692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Flowchart insercontact</a:t>
            </a:r>
            <a:endParaRPr/>
          </a:p>
        </p:txBody>
      </p:sp>
      <p:pic>
        <p:nvPicPr>
          <p:cNvPr id="137" name="Google Shape;137;p21"/>
          <p:cNvPicPr preferRelativeResize="0"/>
          <p:nvPr/>
        </p:nvPicPr>
        <p:blipFill>
          <a:blip r:embed="rId3">
            <a:alphaModFix/>
          </a:blip>
          <a:stretch>
            <a:fillRect/>
          </a:stretch>
        </p:blipFill>
        <p:spPr>
          <a:xfrm>
            <a:off x="5659800" y="152400"/>
            <a:ext cx="6379801" cy="652136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