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貴文 鈴木" initials="貴文" lastIdx="1" clrIdx="0">
    <p:extLst>
      <p:ext uri="{19B8F6BF-5375-455C-9EA6-DF929625EA0E}">
        <p15:presenceInfo xmlns:p15="http://schemas.microsoft.com/office/powerpoint/2012/main" userId="7a66a47323f46c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1"/>
    <p:restoredTop sz="94643"/>
  </p:normalViewPr>
  <p:slideViewPr>
    <p:cSldViewPr snapToGrid="0" snapToObjects="1">
      <p:cViewPr varScale="1">
        <p:scale>
          <a:sx n="151" d="100"/>
          <a:sy n="151" d="100"/>
        </p:scale>
        <p:origin x="7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4T20:20:24.790" idx="1">
    <p:pos x="10" y="10"/>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7DE5D-6491-5042-9BD5-AB21C861CEE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9D7161A-5B3D-8949-A98C-2F748AB2E2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D519131-7E38-2841-AEB8-31F2BAF11A84}"/>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5" name="フッター プレースホルダー 4">
            <a:extLst>
              <a:ext uri="{FF2B5EF4-FFF2-40B4-BE49-F238E27FC236}">
                <a16:creationId xmlns:a16="http://schemas.microsoft.com/office/drawing/2014/main" id="{9CD33A06-81AF-EE47-80B3-F285D93984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087132-419E-1941-B80D-831D52096E35}"/>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46845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EC8D20-3E6E-B34D-BB8A-9EEAD51A7AB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3965F0-9A62-BA44-9FFB-5B168A24DD6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FA125B-B6D3-724D-B2DA-805CB7EEA982}"/>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5" name="フッター プレースホルダー 4">
            <a:extLst>
              <a:ext uri="{FF2B5EF4-FFF2-40B4-BE49-F238E27FC236}">
                <a16:creationId xmlns:a16="http://schemas.microsoft.com/office/drawing/2014/main" id="{56BBE7E7-6377-3D40-990D-43842F7DC0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0234FF-0EED-264C-98CD-FBDDA66DB259}"/>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260020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CE6D23B-1399-FB4B-802A-B7ED83C0377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80CD63-817E-124B-840C-704BFB3525F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AEABD9-A317-2D4D-87F3-DEC2460BC0A8}"/>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5" name="フッター プレースホルダー 4">
            <a:extLst>
              <a:ext uri="{FF2B5EF4-FFF2-40B4-BE49-F238E27FC236}">
                <a16:creationId xmlns:a16="http://schemas.microsoft.com/office/drawing/2014/main" id="{A1D2F848-CF24-8842-8275-C4459933FF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676E54-9D1A-6949-8FE9-8D4D96BF63A7}"/>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15666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BD2D1-D804-7E4D-BF09-5A73FCB30C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BE7DA0-9305-F24E-B002-FADBEF48835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CE89A2-BCF2-0741-9947-923EA35BC54C}"/>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5" name="フッター プレースホルダー 4">
            <a:extLst>
              <a:ext uri="{FF2B5EF4-FFF2-40B4-BE49-F238E27FC236}">
                <a16:creationId xmlns:a16="http://schemas.microsoft.com/office/drawing/2014/main" id="{B74C9661-D7D8-FD42-83AA-54F6E590AE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6BF85B-A89D-0D49-8845-F7BFD526BD0E}"/>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75020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85A74-C1F9-0D4F-9461-1DEAA4B2ED9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8075C1-DBD0-214D-9610-6BB11AEF6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EBAA10A-83F5-1D41-AF75-AF1EA0E43246}"/>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5" name="フッター プレースホルダー 4">
            <a:extLst>
              <a:ext uri="{FF2B5EF4-FFF2-40B4-BE49-F238E27FC236}">
                <a16:creationId xmlns:a16="http://schemas.microsoft.com/office/drawing/2014/main" id="{AD5B5AE2-875A-AA4B-BA5B-63245A2CC4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6FE1C7-733E-6A47-82BA-3AAF7ADC16C4}"/>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59608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88165-0198-8E49-A41E-0458F6E77D3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276876-49FB-874C-BADB-25D88409871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EC5BB9A-A9C8-7446-99BC-F1F6A9FA572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A73391A-E414-2141-B923-34A954D9DE8C}"/>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6" name="フッター プレースホルダー 5">
            <a:extLst>
              <a:ext uri="{FF2B5EF4-FFF2-40B4-BE49-F238E27FC236}">
                <a16:creationId xmlns:a16="http://schemas.microsoft.com/office/drawing/2014/main" id="{D1DB4566-68B9-8644-8DAB-50456F0B60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8773A9C-B960-9740-9E50-4C741DA67BA9}"/>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91442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5CB0A-A377-9D43-A9E2-A0756F08163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C21AE8-A5EC-274E-A245-9891E1679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3CA63B6-530C-7F4F-9AE7-2968120D853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ED1944-6D54-9440-BA9E-95B3E676CE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1FD6054-4306-614C-9998-951F756D06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A178483-3DF1-1C43-9ED5-8A804C268E89}"/>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8" name="フッター プレースホルダー 7">
            <a:extLst>
              <a:ext uri="{FF2B5EF4-FFF2-40B4-BE49-F238E27FC236}">
                <a16:creationId xmlns:a16="http://schemas.microsoft.com/office/drawing/2014/main" id="{FD5DA4E0-60BB-934A-9572-177C972973C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09C0F17-C8EA-FB45-A27A-D8C9B8572250}"/>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270486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622C3E-26DA-2F48-9E80-EC405DFB5F0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887B58D-C7C1-2E47-A11F-14139E90F8E0}"/>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4" name="フッター プレースホルダー 3">
            <a:extLst>
              <a:ext uri="{FF2B5EF4-FFF2-40B4-BE49-F238E27FC236}">
                <a16:creationId xmlns:a16="http://schemas.microsoft.com/office/drawing/2014/main" id="{BCEBD541-6267-D44B-887B-A0375BE015A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695999E-3A0A-E341-8D1A-B7C8F91B8175}"/>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417993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41C998F-25F1-9E49-BBEF-911A150CD376}"/>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3" name="フッター プレースホルダー 2">
            <a:extLst>
              <a:ext uri="{FF2B5EF4-FFF2-40B4-BE49-F238E27FC236}">
                <a16:creationId xmlns:a16="http://schemas.microsoft.com/office/drawing/2014/main" id="{9C2CB249-5B58-1042-B487-9DACEC1014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A953E61-2ACD-0549-981B-0C2AAC91119F}"/>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38557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2A39E5-98FC-C34D-B76D-07461E5F97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21C02D-EF5D-524B-B7ED-7EFA78410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D6A32D-1D83-3E41-AB09-90AEF7038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E617142-E8C0-674D-A63D-C0330D518300}"/>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6" name="フッター プレースホルダー 5">
            <a:extLst>
              <a:ext uri="{FF2B5EF4-FFF2-40B4-BE49-F238E27FC236}">
                <a16:creationId xmlns:a16="http://schemas.microsoft.com/office/drawing/2014/main" id="{BD347258-56BB-7641-9843-E6038218B3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BF2C36-95CB-3147-8BA6-F465A59B4127}"/>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2867920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DA315-1637-A741-91C5-EE8E6876CD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C233975-AF41-A346-90A8-6269438CC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A679AF-53D1-5B4C-A954-180987F1B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06C270-BF76-794C-9E38-CCBA6D446FC3}"/>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6" name="フッター プレースホルダー 5">
            <a:extLst>
              <a:ext uri="{FF2B5EF4-FFF2-40B4-BE49-F238E27FC236}">
                <a16:creationId xmlns:a16="http://schemas.microsoft.com/office/drawing/2014/main" id="{3F8457A9-C35B-554C-A99B-C69F753DAB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3BAD40-4A42-3445-A73D-59C317A13327}"/>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262171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AE525F1-13AA-1349-9CCB-C1F7126D5A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2E8BAA-F344-B64A-AF0B-D00EC8CA4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C4CF3A-8A56-6B47-ABFD-150152EC8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40CFA-59D4-4949-8475-97CDCC178B82}" type="datetimeFigureOut">
              <a:rPr kumimoji="1" lang="ja-JP" altLang="en-US" smtClean="0"/>
              <a:t>2021/9/4</a:t>
            </a:fld>
            <a:endParaRPr kumimoji="1" lang="ja-JP" altLang="en-US"/>
          </a:p>
        </p:txBody>
      </p:sp>
      <p:sp>
        <p:nvSpPr>
          <p:cNvPr id="5" name="フッター プレースホルダー 4">
            <a:extLst>
              <a:ext uri="{FF2B5EF4-FFF2-40B4-BE49-F238E27FC236}">
                <a16:creationId xmlns:a16="http://schemas.microsoft.com/office/drawing/2014/main" id="{30DE7481-36B7-984E-8F40-0458D7DAB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016CA3A-DE5D-E94C-9F32-D507EFF53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844599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tiff"/><Relationship Id="rId7" Type="http://schemas.openxmlformats.org/officeDocument/2006/relationships/image" Target="../media/image8.png"/><Relationship Id="rId2" Type="http://schemas.openxmlformats.org/officeDocument/2006/relationships/image" Target="../media/image2.tiff"/><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tiff"/><Relationship Id="rId4" Type="http://schemas.openxmlformats.org/officeDocument/2006/relationships/image" Target="../media/image5.tiff"/><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2.tiff"/><Relationship Id="rId1" Type="http://schemas.openxmlformats.org/officeDocument/2006/relationships/slideLayout" Target="../slideLayouts/slideLayout7.xml"/><Relationship Id="rId6" Type="http://schemas.openxmlformats.org/officeDocument/2006/relationships/image" Target="../media/image11.tiff"/><Relationship Id="rId5"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C4D6070-7E59-7344-BD3A-824DFEDAEF2B}"/>
              </a:ext>
            </a:extLst>
          </p:cNvPr>
          <p:cNvSpPr txBox="1"/>
          <p:nvPr/>
        </p:nvSpPr>
        <p:spPr>
          <a:xfrm>
            <a:off x="0" y="0"/>
            <a:ext cx="9148658" cy="7017306"/>
          </a:xfrm>
          <a:prstGeom prst="rect">
            <a:avLst/>
          </a:prstGeom>
          <a:noFill/>
        </p:spPr>
        <p:txBody>
          <a:bodyPr wrap="none" rtlCol="0">
            <a:spAutoFit/>
          </a:bodyPr>
          <a:lstStyle/>
          <a:p>
            <a:r>
              <a:rPr kumimoji="1" lang="ja-JP" altLang="en-US"/>
              <a:t>■</a:t>
            </a:r>
            <a:r>
              <a:rPr kumimoji="1" lang="en-US" altLang="ja-JP" dirty="0"/>
              <a:t>UI</a:t>
            </a:r>
            <a:r>
              <a:rPr kumimoji="1" lang="ja-JP" altLang="en-US"/>
              <a:t>開発にあたってやるべきこと</a:t>
            </a:r>
            <a:endParaRPr kumimoji="1" lang="en-US" altLang="ja-JP" dirty="0"/>
          </a:p>
          <a:p>
            <a:pPr marL="285750" indent="-285750">
              <a:buFont typeface="Arial" panose="020B0604020202020204" pitchFamily="34" charset="0"/>
              <a:buChar char="•"/>
            </a:pPr>
            <a:r>
              <a:rPr lang="en-US" altLang="ja-JP" dirty="0"/>
              <a:t>UI</a:t>
            </a:r>
            <a:r>
              <a:rPr lang="ja-JP" altLang="en-US"/>
              <a:t>デザインの決定</a:t>
            </a:r>
            <a:endParaRPr lang="en-US" altLang="ja-JP" dirty="0"/>
          </a:p>
          <a:p>
            <a:pPr marL="742950" lvl="1" indent="-285750">
              <a:buFont typeface="Arial" panose="020B0604020202020204" pitchFamily="34" charset="0"/>
              <a:buChar char="•"/>
            </a:pPr>
            <a:r>
              <a:rPr lang="ja-JP" altLang="en-US"/>
              <a:t>画面上で行う操作の整理（ユースケースの作成）</a:t>
            </a:r>
            <a:endParaRPr lang="en-US" altLang="ja-JP" dirty="0"/>
          </a:p>
          <a:p>
            <a:pPr marL="742950" lvl="1" indent="-285750">
              <a:buFont typeface="Arial" panose="020B0604020202020204" pitchFamily="34" charset="0"/>
              <a:buChar char="•"/>
            </a:pPr>
            <a:r>
              <a:rPr lang="ja-JP" altLang="en-US"/>
              <a:t>画面の雰囲気（例：おとぎ話っぽくする）</a:t>
            </a:r>
            <a:endParaRPr lang="en-US" altLang="ja-JP" dirty="0"/>
          </a:p>
          <a:p>
            <a:pPr marL="1200150" lvl="2" indent="-285750">
              <a:buFont typeface="Arial" panose="020B0604020202020204" pitchFamily="34" charset="0"/>
              <a:buChar char="•"/>
            </a:pPr>
            <a:r>
              <a:rPr lang="ja-JP" altLang="en-US"/>
              <a:t>画面デザインは、</a:t>
            </a:r>
            <a:r>
              <a:rPr lang="en-US" altLang="ja-JP" dirty="0"/>
              <a:t>UI</a:t>
            </a:r>
            <a:r>
              <a:rPr lang="ja-JP" altLang="en-US"/>
              <a:t>チーム内でいくつか案を出し、</a:t>
            </a:r>
            <a:r>
              <a:rPr lang="en-US" altLang="ja-JP" dirty="0"/>
              <a:t>4</a:t>
            </a:r>
            <a:r>
              <a:rPr lang="ja-JP" altLang="en-US"/>
              <a:t>人で決めるのはどうか</a:t>
            </a:r>
            <a:endParaRPr lang="en-US" altLang="ja-JP" dirty="0"/>
          </a:p>
          <a:p>
            <a:pPr marL="742950" lvl="1" indent="-285750">
              <a:buFont typeface="Arial" panose="020B0604020202020204" pitchFamily="34" charset="0"/>
              <a:buChar char="•"/>
            </a:pPr>
            <a:r>
              <a:rPr lang="ja-JP" altLang="en-US"/>
              <a:t>画面遷移の決定</a:t>
            </a:r>
            <a:endParaRPr lang="en-US" altLang="ja-JP" dirty="0"/>
          </a:p>
          <a:p>
            <a:pPr marL="1200150" lvl="2" indent="-285750">
              <a:buFont typeface="Arial" panose="020B0604020202020204" pitchFamily="34" charset="0"/>
              <a:buChar char="•"/>
            </a:pPr>
            <a:r>
              <a:rPr lang="ja-JP" altLang="en-US"/>
              <a:t>ページ切り替えとデータの送受信のタイミングについて決めたい</a:t>
            </a:r>
            <a:r>
              <a:rPr lang="en-US" altLang="ja-JP" dirty="0"/>
              <a:t> -①</a:t>
            </a:r>
          </a:p>
          <a:p>
            <a:pPr marL="1200150" lvl="2" indent="-285750">
              <a:buFont typeface="Arial" panose="020B0604020202020204" pitchFamily="34" charset="0"/>
              <a:buChar char="•"/>
            </a:pPr>
            <a:r>
              <a:rPr lang="ja-JP" altLang="en-US"/>
              <a:t>ワイヤーフレームの作成</a:t>
            </a:r>
            <a:endParaRPr lang="en-US" altLang="ja-JP" dirty="0"/>
          </a:p>
          <a:p>
            <a:pPr marL="285750" indent="-285750">
              <a:buFont typeface="Arial" panose="020B0604020202020204" pitchFamily="34" charset="0"/>
              <a:buChar char="•"/>
            </a:pPr>
            <a:r>
              <a:rPr lang="en-US" altLang="ja-JP" dirty="0"/>
              <a:t>UI</a:t>
            </a:r>
            <a:r>
              <a:rPr lang="ja-JP" altLang="en-US"/>
              <a:t>の内部の決定</a:t>
            </a:r>
            <a:endParaRPr lang="en-US" altLang="ja-JP" dirty="0"/>
          </a:p>
          <a:p>
            <a:pPr marL="742950" lvl="1" indent="-285750">
              <a:buFont typeface="Arial" panose="020B0604020202020204" pitchFamily="34" charset="0"/>
              <a:buChar char="•"/>
            </a:pPr>
            <a:r>
              <a:rPr lang="en-US" altLang="ja-JP" dirty="0"/>
              <a:t>DB</a:t>
            </a:r>
            <a:r>
              <a:rPr lang="ja-JP" altLang="en-US"/>
              <a:t>の構築（必要であれば）</a:t>
            </a:r>
            <a:endParaRPr lang="en-US" altLang="ja-JP" dirty="0"/>
          </a:p>
          <a:p>
            <a:pPr marL="742950" lvl="1" indent="-285750">
              <a:buFont typeface="Arial" panose="020B0604020202020204" pitchFamily="34" charset="0"/>
              <a:buChar char="•"/>
            </a:pPr>
            <a:r>
              <a:rPr lang="ja-JP" altLang="en-US"/>
              <a:t>バックエンドとの連携</a:t>
            </a:r>
            <a:endParaRPr lang="en-US" altLang="ja-JP" dirty="0"/>
          </a:p>
          <a:p>
            <a:pPr marL="1200150" lvl="2" indent="-285750">
              <a:buFont typeface="Arial" panose="020B0604020202020204" pitchFamily="34" charset="0"/>
              <a:buChar char="•"/>
            </a:pPr>
            <a:r>
              <a:rPr lang="ja-JP" altLang="en-US"/>
              <a:t>→上記</a:t>
            </a:r>
            <a:r>
              <a:rPr lang="en-US" altLang="ja-JP" dirty="0"/>
              <a:t>①</a:t>
            </a:r>
            <a:r>
              <a:rPr lang="ja-JP" altLang="en-US"/>
              <a:t>を実現する上で、メイン関数側に必要な機能を明確にする</a:t>
            </a:r>
            <a:endParaRPr lang="en-US" altLang="ja-JP" dirty="0"/>
          </a:p>
          <a:p>
            <a:pPr marL="1200150" lvl="2" indent="-285750">
              <a:buFont typeface="Arial" panose="020B0604020202020204" pitchFamily="34" charset="0"/>
              <a:buChar char="•"/>
            </a:pPr>
            <a:r>
              <a:rPr lang="en-US" altLang="ja-JP" dirty="0"/>
              <a:t>AWS Recognition</a:t>
            </a:r>
            <a:r>
              <a:rPr lang="ja-JP" altLang="en-US"/>
              <a:t>、あだ名生成アルゴリズムとの連携を考える必要がある</a:t>
            </a:r>
            <a:endParaRPr lang="en-US" altLang="ja-JP" dirty="0"/>
          </a:p>
          <a:p>
            <a:pPr marL="285750" indent="-285750">
              <a:buFont typeface="Arial" panose="020B0604020202020204" pitchFamily="34" charset="0"/>
              <a:buChar char="•"/>
            </a:pPr>
            <a:r>
              <a:rPr lang="en-US" altLang="ja-JP" dirty="0"/>
              <a:t>UI</a:t>
            </a:r>
            <a:r>
              <a:rPr lang="ja-JP" altLang="en-US"/>
              <a:t>の実装</a:t>
            </a:r>
            <a:endParaRPr lang="en-US" altLang="ja-JP" dirty="0"/>
          </a:p>
          <a:p>
            <a:pPr marL="742950" lvl="1" indent="-285750">
              <a:buFont typeface="Arial" panose="020B0604020202020204" pitchFamily="34" charset="0"/>
              <a:buChar char="•"/>
            </a:pPr>
            <a:r>
              <a:rPr lang="ja-JP" altLang="en-US"/>
              <a:t>スケジュール、分担</a:t>
            </a:r>
            <a:endParaRPr lang="en-US" altLang="ja-JP" dirty="0"/>
          </a:p>
          <a:p>
            <a:pPr marL="742950" lvl="1" indent="-285750">
              <a:buFont typeface="Arial" panose="020B0604020202020204" pitchFamily="34" charset="0"/>
              <a:buChar char="•"/>
            </a:pPr>
            <a:r>
              <a:rPr lang="ja-JP" altLang="en-US"/>
              <a:t>早めに</a:t>
            </a:r>
            <a:r>
              <a:rPr lang="en-US" altLang="ja-JP" dirty="0"/>
              <a:t>UI</a:t>
            </a:r>
            <a:r>
              <a:rPr lang="ja-JP" altLang="en-US"/>
              <a:t>が出来上がっていると、システム全体の動作確認がしやすいと思う。</a:t>
            </a:r>
            <a:endParaRPr lang="en-US" altLang="ja-JP" dirty="0"/>
          </a:p>
          <a:p>
            <a:r>
              <a:rPr lang="ja-JP" altLang="en-US"/>
              <a:t>■その他</a:t>
            </a:r>
            <a:endParaRPr lang="en-US" altLang="ja-JP" dirty="0"/>
          </a:p>
          <a:p>
            <a:pPr marL="285750" indent="-285750">
              <a:buFont typeface="Arial" panose="020B0604020202020204" pitchFamily="34" charset="0"/>
              <a:buChar char="•"/>
            </a:pPr>
            <a:r>
              <a:rPr lang="ja-JP" altLang="en-US"/>
              <a:t>イラスト編集できない</a:t>
            </a:r>
            <a:endParaRPr lang="en-US" altLang="ja-JP" dirty="0"/>
          </a:p>
          <a:p>
            <a:pPr marL="742950" lvl="1" indent="-285750">
              <a:buFont typeface="Arial" panose="020B0604020202020204" pitchFamily="34" charset="0"/>
              <a:buChar char="•"/>
            </a:pPr>
            <a:r>
              <a:rPr lang="ja-JP" altLang="en-US"/>
              <a:t>アイコン（カメラボタン、</a:t>
            </a:r>
            <a:r>
              <a:rPr lang="en-US" altLang="ja-JP" dirty="0"/>
              <a:t>Exit</a:t>
            </a:r>
            <a:r>
              <a:rPr lang="ja-JP" altLang="en-US"/>
              <a:t>ボタン、鏡の画像）は購入するか</a:t>
            </a:r>
            <a:endParaRPr lang="en-US" altLang="ja-JP" dirty="0"/>
          </a:p>
          <a:p>
            <a:pPr marL="285750" indent="-285750">
              <a:buFont typeface="Arial" panose="020B0604020202020204" pitchFamily="34" charset="0"/>
              <a:buChar char="•"/>
            </a:pPr>
            <a:r>
              <a:rPr lang="en-US" altLang="ja-JP" dirty="0"/>
              <a:t>Web</a:t>
            </a:r>
            <a:r>
              <a:rPr lang="ja-JP" altLang="en-US"/>
              <a:t>ページの表示の重たさによる、レスポンスタイムの増加を避けたい</a:t>
            </a:r>
            <a:endParaRPr lang="en-US" altLang="ja-JP" dirty="0"/>
          </a:p>
          <a:p>
            <a:r>
              <a:rPr lang="ja-JP" altLang="en-US"/>
              <a:t>■論点</a:t>
            </a:r>
            <a:endParaRPr lang="en-US" altLang="ja-JP" dirty="0"/>
          </a:p>
          <a:p>
            <a:pPr marL="285750" indent="-285750">
              <a:buFont typeface="Arial" panose="020B0604020202020204" pitchFamily="34" charset="0"/>
              <a:buChar char="•"/>
            </a:pPr>
            <a:r>
              <a:rPr lang="ja-JP" altLang="en-US"/>
              <a:t>音声データによるあだ名の生成は必要か再検討する。</a:t>
            </a:r>
            <a:endParaRPr lang="en-US" altLang="ja-JP" dirty="0"/>
          </a:p>
          <a:p>
            <a:pPr marL="285750" indent="-285750">
              <a:buFont typeface="Arial" panose="020B0604020202020204" pitchFamily="34" charset="0"/>
              <a:buChar char="•"/>
            </a:pPr>
            <a:r>
              <a:rPr lang="en-US" altLang="ja-JP" dirty="0"/>
              <a:t>Recognition</a:t>
            </a:r>
            <a:r>
              <a:rPr lang="ja-JP" altLang="en-US"/>
              <a:t>とあだ名生成アルゴリズムの実行時間の合計を決める</a:t>
            </a:r>
            <a:endParaRPr lang="en-US" altLang="ja-JP" dirty="0"/>
          </a:p>
          <a:p>
            <a:pPr marL="285750" indent="-285750">
              <a:buFont typeface="Arial" panose="020B0604020202020204" pitchFamily="34" charset="0"/>
              <a:buChar char="•"/>
            </a:pPr>
            <a:r>
              <a:rPr lang="ja-JP" altLang="en-US"/>
              <a:t>素材の予算</a:t>
            </a:r>
            <a:endParaRPr lang="en-US" altLang="ja-JP" dirty="0"/>
          </a:p>
          <a:p>
            <a:endParaRPr lang="en-US" altLang="ja-JP" dirty="0"/>
          </a:p>
        </p:txBody>
      </p:sp>
    </p:spTree>
    <p:extLst>
      <p:ext uri="{BB962C8B-B14F-4D97-AF65-F5344CB8AC3E}">
        <p14:creationId xmlns:p14="http://schemas.microsoft.com/office/powerpoint/2010/main" val="338303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1928E5-0287-A345-8EC4-9949D8AADD7D}"/>
              </a:ext>
            </a:extLst>
          </p:cNvPr>
          <p:cNvSpPr txBox="1"/>
          <p:nvPr/>
        </p:nvSpPr>
        <p:spPr>
          <a:xfrm>
            <a:off x="262760" y="283779"/>
            <a:ext cx="2492990" cy="369332"/>
          </a:xfrm>
          <a:prstGeom prst="rect">
            <a:avLst/>
          </a:prstGeom>
          <a:noFill/>
        </p:spPr>
        <p:txBody>
          <a:bodyPr wrap="none" rtlCol="0">
            <a:spAutoFit/>
          </a:bodyPr>
          <a:lstStyle/>
          <a:p>
            <a:r>
              <a:rPr kumimoji="1" lang="ja-JP" altLang="en-US"/>
              <a:t>■</a:t>
            </a:r>
            <a:r>
              <a:rPr lang="ja-JP" altLang="en-US"/>
              <a:t>ユースケースの作成</a:t>
            </a:r>
            <a:endParaRPr kumimoji="1" lang="en-US" altLang="ja-JP" dirty="0"/>
          </a:p>
        </p:txBody>
      </p:sp>
      <p:pic>
        <p:nvPicPr>
          <p:cNvPr id="3" name="図 2">
            <a:extLst>
              <a:ext uri="{FF2B5EF4-FFF2-40B4-BE49-F238E27FC236}">
                <a16:creationId xmlns:a16="http://schemas.microsoft.com/office/drawing/2014/main" id="{AD7DB2BE-2058-5B40-8BFD-39AE975F5D9F}"/>
              </a:ext>
            </a:extLst>
          </p:cNvPr>
          <p:cNvPicPr>
            <a:picLocks noChangeAspect="1"/>
          </p:cNvPicPr>
          <p:nvPr/>
        </p:nvPicPr>
        <p:blipFill>
          <a:blip r:embed="rId2"/>
          <a:stretch>
            <a:fillRect/>
          </a:stretch>
        </p:blipFill>
        <p:spPr>
          <a:xfrm>
            <a:off x="2645683" y="1997681"/>
            <a:ext cx="2114550" cy="1948237"/>
          </a:xfrm>
          <a:prstGeom prst="rect">
            <a:avLst/>
          </a:prstGeom>
        </p:spPr>
      </p:pic>
      <p:cxnSp>
        <p:nvCxnSpPr>
          <p:cNvPr id="6" name="直線コネクタ 5">
            <a:extLst>
              <a:ext uri="{FF2B5EF4-FFF2-40B4-BE49-F238E27FC236}">
                <a16:creationId xmlns:a16="http://schemas.microsoft.com/office/drawing/2014/main" id="{BCA69C7C-3F68-624F-AF5C-169856797E43}"/>
              </a:ext>
            </a:extLst>
          </p:cNvPr>
          <p:cNvCxnSpPr>
            <a:cxnSpLocks/>
            <a:stCxn id="3" idx="3"/>
            <a:endCxn id="13" idx="2"/>
          </p:cNvCxnSpPr>
          <p:nvPr/>
        </p:nvCxnSpPr>
        <p:spPr>
          <a:xfrm>
            <a:off x="4760233" y="2971800"/>
            <a:ext cx="1022500"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円/楕円 12">
            <a:extLst>
              <a:ext uri="{FF2B5EF4-FFF2-40B4-BE49-F238E27FC236}">
                <a16:creationId xmlns:a16="http://schemas.microsoft.com/office/drawing/2014/main" id="{995A7BF9-4E18-E849-BF87-9A84A10F3108}"/>
              </a:ext>
            </a:extLst>
          </p:cNvPr>
          <p:cNvSpPr/>
          <p:nvPr/>
        </p:nvSpPr>
        <p:spPr>
          <a:xfrm>
            <a:off x="5782733" y="2675467"/>
            <a:ext cx="2692400" cy="592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シャッターを</a:t>
            </a:r>
            <a:endParaRPr kumimoji="1" lang="en-US" altLang="ja-JP" dirty="0">
              <a:solidFill>
                <a:schemeClr val="tx1"/>
              </a:solidFill>
            </a:endParaRPr>
          </a:p>
          <a:p>
            <a:pPr algn="ctr"/>
            <a:r>
              <a:rPr kumimoji="1" lang="ja-JP" altLang="en-US">
                <a:solidFill>
                  <a:schemeClr val="tx1"/>
                </a:solidFill>
              </a:rPr>
              <a:t>切る</a:t>
            </a:r>
          </a:p>
        </p:txBody>
      </p:sp>
      <p:sp>
        <p:nvSpPr>
          <p:cNvPr id="19" name="円/楕円 18">
            <a:extLst>
              <a:ext uri="{FF2B5EF4-FFF2-40B4-BE49-F238E27FC236}">
                <a16:creationId xmlns:a16="http://schemas.microsoft.com/office/drawing/2014/main" id="{56C83F70-EF1C-3C46-84C8-8F7007F9BBAA}"/>
              </a:ext>
            </a:extLst>
          </p:cNvPr>
          <p:cNvSpPr/>
          <p:nvPr/>
        </p:nvSpPr>
        <p:spPr>
          <a:xfrm>
            <a:off x="5782733" y="1886176"/>
            <a:ext cx="2692400" cy="592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カメラによる撮影を承諾する</a:t>
            </a:r>
            <a:endParaRPr kumimoji="1" lang="en-US" altLang="ja-JP" dirty="0">
              <a:solidFill>
                <a:schemeClr val="tx1"/>
              </a:solidFill>
            </a:endParaRPr>
          </a:p>
        </p:txBody>
      </p:sp>
      <p:cxnSp>
        <p:nvCxnSpPr>
          <p:cNvPr id="20" name="直線コネクタ 19">
            <a:extLst>
              <a:ext uri="{FF2B5EF4-FFF2-40B4-BE49-F238E27FC236}">
                <a16:creationId xmlns:a16="http://schemas.microsoft.com/office/drawing/2014/main" id="{4355C701-5664-D946-B5D5-346D4E4697E2}"/>
              </a:ext>
            </a:extLst>
          </p:cNvPr>
          <p:cNvCxnSpPr>
            <a:cxnSpLocks/>
            <a:stCxn id="3" idx="3"/>
            <a:endCxn id="19" idx="2"/>
          </p:cNvCxnSpPr>
          <p:nvPr/>
        </p:nvCxnSpPr>
        <p:spPr>
          <a:xfrm flipV="1">
            <a:off x="4760233" y="2182510"/>
            <a:ext cx="1022500" cy="789290"/>
          </a:xfrm>
          <a:prstGeom prst="line">
            <a:avLst/>
          </a:prstGeom>
        </p:spPr>
        <p:style>
          <a:lnRef idx="1">
            <a:schemeClr val="accent1"/>
          </a:lnRef>
          <a:fillRef idx="0">
            <a:schemeClr val="accent1"/>
          </a:fillRef>
          <a:effectRef idx="0">
            <a:schemeClr val="accent1"/>
          </a:effectRef>
          <a:fontRef idx="minor">
            <a:schemeClr val="tx1"/>
          </a:fontRef>
        </p:style>
      </p:cxnSp>
      <p:sp>
        <p:nvSpPr>
          <p:cNvPr id="26" name="円/楕円 25">
            <a:extLst>
              <a:ext uri="{FF2B5EF4-FFF2-40B4-BE49-F238E27FC236}">
                <a16:creationId xmlns:a16="http://schemas.microsoft.com/office/drawing/2014/main" id="{29CD3EEA-2F8B-0845-89C5-C462F9DEDFCA}"/>
              </a:ext>
            </a:extLst>
          </p:cNvPr>
          <p:cNvSpPr/>
          <p:nvPr/>
        </p:nvSpPr>
        <p:spPr>
          <a:xfrm>
            <a:off x="5782733" y="3505200"/>
            <a:ext cx="2692400" cy="592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遊びを終了する</a:t>
            </a:r>
          </a:p>
        </p:txBody>
      </p:sp>
      <p:cxnSp>
        <p:nvCxnSpPr>
          <p:cNvPr id="27" name="直線コネクタ 26">
            <a:extLst>
              <a:ext uri="{FF2B5EF4-FFF2-40B4-BE49-F238E27FC236}">
                <a16:creationId xmlns:a16="http://schemas.microsoft.com/office/drawing/2014/main" id="{DDE17817-0C5E-4E40-B5F7-D179E241E731}"/>
              </a:ext>
            </a:extLst>
          </p:cNvPr>
          <p:cNvCxnSpPr>
            <a:cxnSpLocks/>
            <a:stCxn id="3" idx="3"/>
            <a:endCxn id="26" idx="2"/>
          </p:cNvCxnSpPr>
          <p:nvPr/>
        </p:nvCxnSpPr>
        <p:spPr>
          <a:xfrm>
            <a:off x="4760233" y="2971800"/>
            <a:ext cx="1022500" cy="829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98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図 71">
            <a:extLst>
              <a:ext uri="{FF2B5EF4-FFF2-40B4-BE49-F238E27FC236}">
                <a16:creationId xmlns:a16="http://schemas.microsoft.com/office/drawing/2014/main" id="{A62F20FA-F966-A048-81C4-AB8EC819155A}"/>
              </a:ext>
            </a:extLst>
          </p:cNvPr>
          <p:cNvPicPr>
            <a:picLocks noChangeAspect="1"/>
          </p:cNvPicPr>
          <p:nvPr/>
        </p:nvPicPr>
        <p:blipFill>
          <a:blip r:embed="rId2"/>
          <a:stretch>
            <a:fillRect/>
          </a:stretch>
        </p:blipFill>
        <p:spPr>
          <a:xfrm>
            <a:off x="7953093" y="3763050"/>
            <a:ext cx="2229786" cy="2965385"/>
          </a:xfrm>
          <a:prstGeom prst="rect">
            <a:avLst/>
          </a:prstGeom>
        </p:spPr>
      </p:pic>
      <p:sp>
        <p:nvSpPr>
          <p:cNvPr id="2" name="テキスト ボックス 1">
            <a:extLst>
              <a:ext uri="{FF2B5EF4-FFF2-40B4-BE49-F238E27FC236}">
                <a16:creationId xmlns:a16="http://schemas.microsoft.com/office/drawing/2014/main" id="{A19286C9-7B93-0B4D-9389-6A24FCCA3C85}"/>
              </a:ext>
            </a:extLst>
          </p:cNvPr>
          <p:cNvSpPr txBox="1"/>
          <p:nvPr/>
        </p:nvSpPr>
        <p:spPr>
          <a:xfrm>
            <a:off x="262760" y="283779"/>
            <a:ext cx="1800493" cy="369332"/>
          </a:xfrm>
          <a:prstGeom prst="rect">
            <a:avLst/>
          </a:prstGeom>
          <a:noFill/>
        </p:spPr>
        <p:txBody>
          <a:bodyPr wrap="none" rtlCol="0">
            <a:spAutoFit/>
          </a:bodyPr>
          <a:lstStyle/>
          <a:p>
            <a:r>
              <a:rPr kumimoji="1" lang="ja-JP" altLang="en-US"/>
              <a:t>■画面遷移の案</a:t>
            </a:r>
            <a:endParaRPr kumimoji="1" lang="en-US" altLang="ja-JP" dirty="0"/>
          </a:p>
        </p:txBody>
      </p:sp>
      <p:sp>
        <p:nvSpPr>
          <p:cNvPr id="3" name="正方形/長方形 2">
            <a:extLst>
              <a:ext uri="{FF2B5EF4-FFF2-40B4-BE49-F238E27FC236}">
                <a16:creationId xmlns:a16="http://schemas.microsoft.com/office/drawing/2014/main" id="{636AD009-2F03-AE42-89E6-E79706737DE6}"/>
              </a:ext>
            </a:extLst>
          </p:cNvPr>
          <p:cNvSpPr/>
          <p:nvPr/>
        </p:nvSpPr>
        <p:spPr>
          <a:xfrm>
            <a:off x="6095999" y="283779"/>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a:extLst>
              <a:ext uri="{FF2B5EF4-FFF2-40B4-BE49-F238E27FC236}">
                <a16:creationId xmlns:a16="http://schemas.microsoft.com/office/drawing/2014/main" id="{2BB7E06C-B8B8-D64D-9B43-30DD7CD6EDB0}"/>
              </a:ext>
            </a:extLst>
          </p:cNvPr>
          <p:cNvSpPr/>
          <p:nvPr/>
        </p:nvSpPr>
        <p:spPr>
          <a:xfrm>
            <a:off x="2121305" y="862900"/>
            <a:ext cx="11176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開始</a:t>
            </a:r>
          </a:p>
        </p:txBody>
      </p:sp>
      <p:sp>
        <p:nvSpPr>
          <p:cNvPr id="6" name="角丸四角形 5">
            <a:extLst>
              <a:ext uri="{FF2B5EF4-FFF2-40B4-BE49-F238E27FC236}">
                <a16:creationId xmlns:a16="http://schemas.microsoft.com/office/drawing/2014/main" id="{6463E43E-A9AF-B349-B977-C4D8269629CF}"/>
              </a:ext>
            </a:extLst>
          </p:cNvPr>
          <p:cNvSpPr/>
          <p:nvPr/>
        </p:nvSpPr>
        <p:spPr>
          <a:xfrm>
            <a:off x="2114954" y="5962413"/>
            <a:ext cx="11176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終了</a:t>
            </a:r>
            <a:endParaRPr kumimoji="1" lang="ja-JP" altLang="en-US"/>
          </a:p>
        </p:txBody>
      </p:sp>
      <p:sp>
        <p:nvSpPr>
          <p:cNvPr id="7" name="正方形/長方形 6">
            <a:extLst>
              <a:ext uri="{FF2B5EF4-FFF2-40B4-BE49-F238E27FC236}">
                <a16:creationId xmlns:a16="http://schemas.microsoft.com/office/drawing/2014/main" id="{764C3643-5BDF-7345-86FE-779FBFC262BB}"/>
              </a:ext>
            </a:extLst>
          </p:cNvPr>
          <p:cNvSpPr/>
          <p:nvPr/>
        </p:nvSpPr>
        <p:spPr>
          <a:xfrm>
            <a:off x="2015472" y="1585622"/>
            <a:ext cx="1329266" cy="41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t>撮影を承諾する</a:t>
            </a:r>
          </a:p>
        </p:txBody>
      </p:sp>
      <p:sp>
        <p:nvSpPr>
          <p:cNvPr id="8" name="正方形/長方形 7">
            <a:extLst>
              <a:ext uri="{FF2B5EF4-FFF2-40B4-BE49-F238E27FC236}">
                <a16:creationId xmlns:a16="http://schemas.microsoft.com/office/drawing/2014/main" id="{88A6AA7D-296D-7042-ABB8-5FC228F3A589}"/>
              </a:ext>
            </a:extLst>
          </p:cNvPr>
          <p:cNvSpPr/>
          <p:nvPr/>
        </p:nvSpPr>
        <p:spPr>
          <a:xfrm>
            <a:off x="2009121" y="2956396"/>
            <a:ext cx="1329266" cy="41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t>カウントダウンが始まる</a:t>
            </a:r>
            <a:endParaRPr kumimoji="1" lang="ja-JP" altLang="en-US" sz="1100"/>
          </a:p>
        </p:txBody>
      </p:sp>
      <p:sp>
        <p:nvSpPr>
          <p:cNvPr id="9" name="正方形/長方形 8">
            <a:extLst>
              <a:ext uri="{FF2B5EF4-FFF2-40B4-BE49-F238E27FC236}">
                <a16:creationId xmlns:a16="http://schemas.microsoft.com/office/drawing/2014/main" id="{4C62DFDA-7ECA-6B46-A358-0C45E989AE8E}"/>
              </a:ext>
            </a:extLst>
          </p:cNvPr>
          <p:cNvSpPr/>
          <p:nvPr/>
        </p:nvSpPr>
        <p:spPr>
          <a:xfrm>
            <a:off x="2009121" y="3679118"/>
            <a:ext cx="1329266" cy="41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t>顔の写真を</a:t>
            </a:r>
            <a:endParaRPr kumimoji="1" lang="en-US" altLang="ja-JP" sz="1100" dirty="0"/>
          </a:p>
          <a:p>
            <a:pPr algn="ctr"/>
            <a:r>
              <a:rPr kumimoji="1" lang="ja-JP" altLang="en-US" sz="1100"/>
              <a:t>撮られる</a:t>
            </a:r>
          </a:p>
        </p:txBody>
      </p:sp>
      <p:sp>
        <p:nvSpPr>
          <p:cNvPr id="10" name="正方形/長方形 9">
            <a:extLst>
              <a:ext uri="{FF2B5EF4-FFF2-40B4-BE49-F238E27FC236}">
                <a16:creationId xmlns:a16="http://schemas.microsoft.com/office/drawing/2014/main" id="{2207D736-B7A6-524E-8AD1-C690DA84A775}"/>
              </a:ext>
            </a:extLst>
          </p:cNvPr>
          <p:cNvSpPr/>
          <p:nvPr/>
        </p:nvSpPr>
        <p:spPr>
          <a:xfrm>
            <a:off x="2009121" y="4393614"/>
            <a:ext cx="1329266" cy="41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t>あだ名を生成し、音声出力する</a:t>
            </a:r>
          </a:p>
        </p:txBody>
      </p:sp>
      <p:sp>
        <p:nvSpPr>
          <p:cNvPr id="11" name="フローチャート: 判断 10">
            <a:extLst>
              <a:ext uri="{FF2B5EF4-FFF2-40B4-BE49-F238E27FC236}">
                <a16:creationId xmlns:a16="http://schemas.microsoft.com/office/drawing/2014/main" id="{5FABC425-6EC0-2043-AEBA-6866B2937552}"/>
              </a:ext>
            </a:extLst>
          </p:cNvPr>
          <p:cNvSpPr/>
          <p:nvPr/>
        </p:nvSpPr>
        <p:spPr>
          <a:xfrm>
            <a:off x="2009121" y="5137797"/>
            <a:ext cx="1329266" cy="355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遊び</a:t>
            </a:r>
            <a:endParaRPr kumimoji="1" lang="en-US" altLang="ja-JP" sz="1000" dirty="0"/>
          </a:p>
          <a:p>
            <a:pPr algn="ctr"/>
            <a:r>
              <a:rPr kumimoji="1" lang="ja-JP" altLang="en-US" sz="1000"/>
              <a:t>継続？</a:t>
            </a:r>
          </a:p>
        </p:txBody>
      </p:sp>
      <p:cxnSp>
        <p:nvCxnSpPr>
          <p:cNvPr id="13" name="直線矢印コネクタ 12">
            <a:extLst>
              <a:ext uri="{FF2B5EF4-FFF2-40B4-BE49-F238E27FC236}">
                <a16:creationId xmlns:a16="http://schemas.microsoft.com/office/drawing/2014/main" id="{EA1F468A-7A99-8047-A446-33158C744409}"/>
              </a:ext>
            </a:extLst>
          </p:cNvPr>
          <p:cNvCxnSpPr>
            <a:cxnSpLocks/>
            <a:stCxn id="5" idx="2"/>
            <a:endCxn id="7" idx="0"/>
          </p:cNvCxnSpPr>
          <p:nvPr/>
        </p:nvCxnSpPr>
        <p:spPr>
          <a:xfrm>
            <a:off x="2680105" y="1269300"/>
            <a:ext cx="0" cy="31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F017EEF-C951-1644-BB79-CD7C8768075E}"/>
              </a:ext>
            </a:extLst>
          </p:cNvPr>
          <p:cNvCxnSpPr>
            <a:cxnSpLocks/>
            <a:endCxn id="8" idx="0"/>
          </p:cNvCxnSpPr>
          <p:nvPr/>
        </p:nvCxnSpPr>
        <p:spPr>
          <a:xfrm>
            <a:off x="2673754" y="2685875"/>
            <a:ext cx="0" cy="270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13BF907-8AEB-AC4B-ACE6-603F4F1CBE3A}"/>
              </a:ext>
            </a:extLst>
          </p:cNvPr>
          <p:cNvCxnSpPr>
            <a:cxnSpLocks/>
            <a:stCxn id="9" idx="2"/>
            <a:endCxn id="10" idx="0"/>
          </p:cNvCxnSpPr>
          <p:nvPr/>
        </p:nvCxnSpPr>
        <p:spPr>
          <a:xfrm>
            <a:off x="2673754" y="4093984"/>
            <a:ext cx="0" cy="299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52053F6-5ACF-9D4D-A6FC-67321E292C4C}"/>
              </a:ext>
            </a:extLst>
          </p:cNvPr>
          <p:cNvCxnSpPr>
            <a:cxnSpLocks/>
            <a:stCxn id="10" idx="2"/>
            <a:endCxn id="11" idx="0"/>
          </p:cNvCxnSpPr>
          <p:nvPr/>
        </p:nvCxnSpPr>
        <p:spPr>
          <a:xfrm>
            <a:off x="2673754" y="4808480"/>
            <a:ext cx="0" cy="329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6C809200-5DE4-EB44-A5DB-D42FD4348C97}"/>
              </a:ext>
            </a:extLst>
          </p:cNvPr>
          <p:cNvCxnSpPr>
            <a:cxnSpLocks/>
            <a:stCxn id="8" idx="2"/>
            <a:endCxn id="9" idx="0"/>
          </p:cNvCxnSpPr>
          <p:nvPr/>
        </p:nvCxnSpPr>
        <p:spPr>
          <a:xfrm>
            <a:off x="2673754" y="3371262"/>
            <a:ext cx="0" cy="30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046F28D4-5DA0-7549-8F8D-22B7F03C7B97}"/>
              </a:ext>
            </a:extLst>
          </p:cNvPr>
          <p:cNvCxnSpPr>
            <a:cxnSpLocks/>
            <a:stCxn id="11" idx="2"/>
            <a:endCxn id="6" idx="0"/>
          </p:cNvCxnSpPr>
          <p:nvPr/>
        </p:nvCxnSpPr>
        <p:spPr>
          <a:xfrm>
            <a:off x="2673754" y="5493397"/>
            <a:ext cx="0" cy="46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カギ線コネクタ 38">
            <a:extLst>
              <a:ext uri="{FF2B5EF4-FFF2-40B4-BE49-F238E27FC236}">
                <a16:creationId xmlns:a16="http://schemas.microsoft.com/office/drawing/2014/main" id="{C64DD11C-DF81-CF4D-BAA2-D2FFA7B7E6DE}"/>
              </a:ext>
            </a:extLst>
          </p:cNvPr>
          <p:cNvCxnSpPr>
            <a:cxnSpLocks/>
            <a:endCxn id="8" idx="3"/>
          </p:cNvCxnSpPr>
          <p:nvPr/>
        </p:nvCxnSpPr>
        <p:spPr>
          <a:xfrm rot="5400000" flipH="1" flipV="1">
            <a:off x="2256151" y="4239715"/>
            <a:ext cx="2158122" cy="6350"/>
          </a:xfrm>
          <a:prstGeom prst="bentConnector4">
            <a:avLst>
              <a:gd name="adj1" fmla="val 470"/>
              <a:gd name="adj2" fmla="val 37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CE9E6071-21BF-AE4F-9408-4B3624162AFC}"/>
              </a:ext>
            </a:extLst>
          </p:cNvPr>
          <p:cNvSpPr txBox="1"/>
          <p:nvPr/>
        </p:nvSpPr>
        <p:spPr>
          <a:xfrm>
            <a:off x="3092349" y="4959135"/>
            <a:ext cx="691653" cy="369332"/>
          </a:xfrm>
          <a:prstGeom prst="rect">
            <a:avLst/>
          </a:prstGeom>
          <a:noFill/>
        </p:spPr>
        <p:txBody>
          <a:bodyPr wrap="square" rtlCol="0">
            <a:spAutoFit/>
          </a:bodyPr>
          <a:lstStyle/>
          <a:p>
            <a:r>
              <a:rPr kumimoji="1" lang="en-US" altLang="ja-JP" dirty="0"/>
              <a:t>yes</a:t>
            </a:r>
            <a:endParaRPr kumimoji="1" lang="ja-JP" altLang="en-US"/>
          </a:p>
        </p:txBody>
      </p:sp>
      <p:sp>
        <p:nvSpPr>
          <p:cNvPr id="47" name="テキスト ボックス 46">
            <a:extLst>
              <a:ext uri="{FF2B5EF4-FFF2-40B4-BE49-F238E27FC236}">
                <a16:creationId xmlns:a16="http://schemas.microsoft.com/office/drawing/2014/main" id="{5D1063E1-D2F9-8F41-A490-54DC2F5FA53A}"/>
              </a:ext>
            </a:extLst>
          </p:cNvPr>
          <p:cNvSpPr txBox="1"/>
          <p:nvPr/>
        </p:nvSpPr>
        <p:spPr>
          <a:xfrm>
            <a:off x="2744911" y="5371789"/>
            <a:ext cx="691653" cy="369332"/>
          </a:xfrm>
          <a:prstGeom prst="rect">
            <a:avLst/>
          </a:prstGeom>
          <a:noFill/>
        </p:spPr>
        <p:txBody>
          <a:bodyPr wrap="square" rtlCol="0">
            <a:spAutoFit/>
          </a:bodyPr>
          <a:lstStyle/>
          <a:p>
            <a:r>
              <a:rPr kumimoji="1" lang="en-US" altLang="ja-JP" dirty="0"/>
              <a:t>no</a:t>
            </a:r>
            <a:endParaRPr kumimoji="1" lang="ja-JP" altLang="en-US"/>
          </a:p>
        </p:txBody>
      </p:sp>
      <p:sp>
        <p:nvSpPr>
          <p:cNvPr id="48" name="正方形/長方形 47">
            <a:extLst>
              <a:ext uri="{FF2B5EF4-FFF2-40B4-BE49-F238E27FC236}">
                <a16:creationId xmlns:a16="http://schemas.microsoft.com/office/drawing/2014/main" id="{37C615AE-F949-024C-9AE4-B95B3FFB7D1D}"/>
              </a:ext>
            </a:extLst>
          </p:cNvPr>
          <p:cNvSpPr/>
          <p:nvPr/>
        </p:nvSpPr>
        <p:spPr>
          <a:xfrm>
            <a:off x="6095999" y="3679703"/>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753B3B4-8698-3249-A95A-4F306C597447}"/>
              </a:ext>
            </a:extLst>
          </p:cNvPr>
          <p:cNvSpPr txBox="1"/>
          <p:nvPr/>
        </p:nvSpPr>
        <p:spPr>
          <a:xfrm>
            <a:off x="5744136" y="46217"/>
            <a:ext cx="2108269" cy="246221"/>
          </a:xfrm>
          <a:prstGeom prst="rect">
            <a:avLst/>
          </a:prstGeom>
          <a:noFill/>
        </p:spPr>
        <p:txBody>
          <a:bodyPr wrap="none" rtlCol="0">
            <a:spAutoFit/>
          </a:bodyPr>
          <a:lstStyle/>
          <a:p>
            <a:r>
              <a:rPr kumimoji="1" lang="ja-JP" altLang="en-US" sz="1000"/>
              <a:t>■遊びモードでない時（画面①）</a:t>
            </a:r>
            <a:endParaRPr kumimoji="1" lang="en-US" altLang="ja-JP" sz="1000" dirty="0"/>
          </a:p>
        </p:txBody>
      </p:sp>
      <p:sp>
        <p:nvSpPr>
          <p:cNvPr id="51" name="テキスト ボックス 50">
            <a:extLst>
              <a:ext uri="{FF2B5EF4-FFF2-40B4-BE49-F238E27FC236}">
                <a16:creationId xmlns:a16="http://schemas.microsoft.com/office/drawing/2014/main" id="{D50EFBF0-0A62-C342-9687-B23C0E024A0C}"/>
              </a:ext>
            </a:extLst>
          </p:cNvPr>
          <p:cNvSpPr txBox="1"/>
          <p:nvPr/>
        </p:nvSpPr>
        <p:spPr>
          <a:xfrm>
            <a:off x="5744136" y="3470127"/>
            <a:ext cx="1723549" cy="246221"/>
          </a:xfrm>
          <a:prstGeom prst="rect">
            <a:avLst/>
          </a:prstGeom>
          <a:noFill/>
        </p:spPr>
        <p:txBody>
          <a:bodyPr wrap="none" rtlCol="0">
            <a:spAutoFit/>
          </a:bodyPr>
          <a:lstStyle/>
          <a:p>
            <a:r>
              <a:rPr kumimoji="1" lang="ja-JP" altLang="en-US" sz="1000"/>
              <a:t>■遊びモード時（画面②）</a:t>
            </a:r>
            <a:endParaRPr kumimoji="1" lang="en-US" altLang="ja-JP" sz="1000" dirty="0"/>
          </a:p>
        </p:txBody>
      </p:sp>
      <p:cxnSp>
        <p:nvCxnSpPr>
          <p:cNvPr id="55" name="直線矢印コネクタ 54">
            <a:extLst>
              <a:ext uri="{FF2B5EF4-FFF2-40B4-BE49-F238E27FC236}">
                <a16:creationId xmlns:a16="http://schemas.microsoft.com/office/drawing/2014/main" id="{1CB475E5-8362-334B-B199-8F222D4EAA39}"/>
              </a:ext>
            </a:extLst>
          </p:cNvPr>
          <p:cNvCxnSpPr>
            <a:cxnSpLocks/>
            <a:stCxn id="7" idx="2"/>
          </p:cNvCxnSpPr>
          <p:nvPr/>
        </p:nvCxnSpPr>
        <p:spPr>
          <a:xfrm>
            <a:off x="2680105" y="2000488"/>
            <a:ext cx="0" cy="278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97A7985-D581-D849-9A68-164526F78739}"/>
              </a:ext>
            </a:extLst>
          </p:cNvPr>
          <p:cNvSpPr txBox="1"/>
          <p:nvPr/>
        </p:nvSpPr>
        <p:spPr>
          <a:xfrm>
            <a:off x="3581182" y="2080931"/>
            <a:ext cx="1338828" cy="246221"/>
          </a:xfrm>
          <a:prstGeom prst="rect">
            <a:avLst/>
          </a:prstGeom>
          <a:noFill/>
        </p:spPr>
        <p:txBody>
          <a:bodyPr wrap="none" rtlCol="0">
            <a:spAutoFit/>
          </a:bodyPr>
          <a:lstStyle/>
          <a:p>
            <a:r>
              <a:rPr lang="ja-JP" altLang="en-US" sz="1000"/>
              <a:t>➡︎画面</a:t>
            </a:r>
            <a:r>
              <a:rPr lang="en-US" altLang="ja-JP" sz="1000" dirty="0"/>
              <a:t>①</a:t>
            </a:r>
            <a:r>
              <a:rPr lang="ja-JP" altLang="en-US" sz="1000"/>
              <a:t>→②に遷移</a:t>
            </a:r>
            <a:endParaRPr kumimoji="1" lang="en-US" altLang="ja-JP" sz="1000" dirty="0"/>
          </a:p>
        </p:txBody>
      </p:sp>
      <p:sp>
        <p:nvSpPr>
          <p:cNvPr id="60" name="テキスト ボックス 59">
            <a:extLst>
              <a:ext uri="{FF2B5EF4-FFF2-40B4-BE49-F238E27FC236}">
                <a16:creationId xmlns:a16="http://schemas.microsoft.com/office/drawing/2014/main" id="{4B08419E-191D-724C-B84A-1ACC018A11E3}"/>
              </a:ext>
            </a:extLst>
          </p:cNvPr>
          <p:cNvSpPr txBox="1"/>
          <p:nvPr/>
        </p:nvSpPr>
        <p:spPr>
          <a:xfrm>
            <a:off x="3594503" y="5604794"/>
            <a:ext cx="1338828" cy="246221"/>
          </a:xfrm>
          <a:prstGeom prst="rect">
            <a:avLst/>
          </a:prstGeom>
          <a:noFill/>
        </p:spPr>
        <p:txBody>
          <a:bodyPr wrap="none" rtlCol="0">
            <a:spAutoFit/>
          </a:bodyPr>
          <a:lstStyle/>
          <a:p>
            <a:r>
              <a:rPr lang="ja-JP" altLang="en-US" sz="1000"/>
              <a:t>➡︎画面②→</a:t>
            </a:r>
            <a:r>
              <a:rPr lang="en-US" altLang="ja-JP" sz="1000" dirty="0"/>
              <a:t>①</a:t>
            </a:r>
            <a:r>
              <a:rPr lang="ja-JP" altLang="en-US" sz="1000"/>
              <a:t>に遷移</a:t>
            </a:r>
            <a:endParaRPr kumimoji="1" lang="en-US" altLang="ja-JP" sz="1000" dirty="0"/>
          </a:p>
        </p:txBody>
      </p:sp>
      <p:pic>
        <p:nvPicPr>
          <p:cNvPr id="63" name="図 62">
            <a:extLst>
              <a:ext uri="{FF2B5EF4-FFF2-40B4-BE49-F238E27FC236}">
                <a16:creationId xmlns:a16="http://schemas.microsoft.com/office/drawing/2014/main" id="{230A6F68-F37E-A24A-B84F-23C8609124B1}"/>
              </a:ext>
            </a:extLst>
          </p:cNvPr>
          <p:cNvPicPr>
            <a:picLocks noChangeAspect="1"/>
          </p:cNvPicPr>
          <p:nvPr/>
        </p:nvPicPr>
        <p:blipFill>
          <a:blip r:embed="rId2"/>
          <a:stretch>
            <a:fillRect/>
          </a:stretch>
        </p:blipFill>
        <p:spPr>
          <a:xfrm>
            <a:off x="7840909" y="371456"/>
            <a:ext cx="2229786" cy="2965385"/>
          </a:xfrm>
          <a:prstGeom prst="rect">
            <a:avLst/>
          </a:prstGeom>
        </p:spPr>
      </p:pic>
      <p:sp>
        <p:nvSpPr>
          <p:cNvPr id="64" name="テキスト ボックス 63">
            <a:extLst>
              <a:ext uri="{FF2B5EF4-FFF2-40B4-BE49-F238E27FC236}">
                <a16:creationId xmlns:a16="http://schemas.microsoft.com/office/drawing/2014/main" id="{BDD555B1-DD86-E148-8260-CD7D6404EB55}"/>
              </a:ext>
            </a:extLst>
          </p:cNvPr>
          <p:cNvSpPr txBox="1"/>
          <p:nvPr/>
        </p:nvSpPr>
        <p:spPr>
          <a:xfrm>
            <a:off x="8427451" y="1339401"/>
            <a:ext cx="1056700" cy="246221"/>
          </a:xfrm>
          <a:prstGeom prst="rect">
            <a:avLst/>
          </a:prstGeom>
          <a:noFill/>
        </p:spPr>
        <p:txBody>
          <a:bodyPr wrap="none" rtlCol="0">
            <a:spAutoFit/>
          </a:bodyPr>
          <a:lstStyle/>
          <a:p>
            <a:r>
              <a:rPr kumimoji="1" lang="en-US" altLang="ja-JP" sz="1000" b="1" dirty="0"/>
              <a:t>{</a:t>
            </a:r>
            <a:r>
              <a:rPr kumimoji="1" lang="ja-JP" altLang="en-US" sz="1000" b="1"/>
              <a:t>プロダクト名</a:t>
            </a:r>
            <a:r>
              <a:rPr kumimoji="1" lang="en-US" altLang="ja-JP" sz="1000" b="1" dirty="0"/>
              <a:t>}</a:t>
            </a:r>
          </a:p>
        </p:txBody>
      </p:sp>
      <p:sp>
        <p:nvSpPr>
          <p:cNvPr id="65" name="角丸四角形 64">
            <a:extLst>
              <a:ext uri="{FF2B5EF4-FFF2-40B4-BE49-F238E27FC236}">
                <a16:creationId xmlns:a16="http://schemas.microsoft.com/office/drawing/2014/main" id="{477E5BD3-E2B8-0646-8A35-DF193AFC2EDA}"/>
              </a:ext>
            </a:extLst>
          </p:cNvPr>
          <p:cNvSpPr/>
          <p:nvPr/>
        </p:nvSpPr>
        <p:spPr>
          <a:xfrm>
            <a:off x="8232543" y="2565085"/>
            <a:ext cx="1467068" cy="51209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1200" dirty="0"/>
              <a:t>[</a:t>
            </a:r>
            <a:r>
              <a:rPr kumimoji="1" lang="ja-JP" altLang="en-US" sz="1200"/>
              <a:t>ボタン</a:t>
            </a:r>
            <a:r>
              <a:rPr kumimoji="1" lang="en-US" altLang="ja-JP" sz="1200" dirty="0"/>
              <a:t>]</a:t>
            </a:r>
          </a:p>
          <a:p>
            <a:pPr algn="ctr"/>
            <a:r>
              <a:rPr kumimoji="1" lang="ja-JP" altLang="en-US" sz="1200"/>
              <a:t>カメラを起動して</a:t>
            </a:r>
            <a:endParaRPr kumimoji="1" lang="en-US" altLang="ja-JP" sz="1200" dirty="0"/>
          </a:p>
          <a:p>
            <a:pPr algn="ctr"/>
            <a:r>
              <a:rPr kumimoji="1" lang="ja-JP" altLang="en-US" sz="1200"/>
              <a:t>変顔を撮影する</a:t>
            </a:r>
          </a:p>
        </p:txBody>
      </p:sp>
      <p:sp>
        <p:nvSpPr>
          <p:cNvPr id="67" name="テキスト ボックス 66">
            <a:extLst>
              <a:ext uri="{FF2B5EF4-FFF2-40B4-BE49-F238E27FC236}">
                <a16:creationId xmlns:a16="http://schemas.microsoft.com/office/drawing/2014/main" id="{3DF174F2-CB82-3A4E-966C-58702BFF805F}"/>
              </a:ext>
            </a:extLst>
          </p:cNvPr>
          <p:cNvSpPr txBox="1"/>
          <p:nvPr/>
        </p:nvSpPr>
        <p:spPr>
          <a:xfrm>
            <a:off x="3594503" y="1295821"/>
            <a:ext cx="2427268" cy="553998"/>
          </a:xfrm>
          <a:prstGeom prst="rect">
            <a:avLst/>
          </a:prstGeom>
          <a:noFill/>
        </p:spPr>
        <p:txBody>
          <a:bodyPr wrap="none" rtlCol="0">
            <a:spAutoFit/>
          </a:bodyPr>
          <a:lstStyle/>
          <a:p>
            <a:r>
              <a:rPr lang="ja-JP" altLang="en-US" sz="1000"/>
              <a:t>➡︎画面</a:t>
            </a:r>
            <a:r>
              <a:rPr lang="en-US" altLang="ja-JP" sz="1000" dirty="0"/>
              <a:t>①</a:t>
            </a:r>
            <a:r>
              <a:rPr lang="ja-JP" altLang="en-US" sz="1000"/>
              <a:t>を表示</a:t>
            </a:r>
            <a:endParaRPr lang="en-US" altLang="ja-JP" sz="1000" dirty="0"/>
          </a:p>
          <a:p>
            <a:r>
              <a:rPr lang="ja-JP" altLang="en-US" sz="1000"/>
              <a:t>ユースケースを説明し、カメラを</a:t>
            </a:r>
            <a:r>
              <a:rPr lang="en-US" altLang="ja-JP" sz="1000" dirty="0"/>
              <a:t>ON</a:t>
            </a:r>
            <a:r>
              <a:rPr lang="ja-JP" altLang="en-US" sz="1000"/>
              <a:t>に</a:t>
            </a:r>
            <a:endParaRPr lang="en-US" altLang="ja-JP" sz="1000" dirty="0"/>
          </a:p>
          <a:p>
            <a:r>
              <a:rPr lang="ja-JP" altLang="en-US" sz="1000"/>
              <a:t>することを承諾してもらう。</a:t>
            </a:r>
            <a:endParaRPr lang="en-US" altLang="ja-JP" sz="1000" dirty="0"/>
          </a:p>
        </p:txBody>
      </p:sp>
      <p:sp>
        <p:nvSpPr>
          <p:cNvPr id="69" name="テキスト ボックス 68">
            <a:extLst>
              <a:ext uri="{FF2B5EF4-FFF2-40B4-BE49-F238E27FC236}">
                <a16:creationId xmlns:a16="http://schemas.microsoft.com/office/drawing/2014/main" id="{52CD2930-675C-2F4E-90D4-5D5889BE00F7}"/>
              </a:ext>
            </a:extLst>
          </p:cNvPr>
          <p:cNvSpPr txBox="1"/>
          <p:nvPr/>
        </p:nvSpPr>
        <p:spPr>
          <a:xfrm>
            <a:off x="8232543" y="1691305"/>
            <a:ext cx="1467068" cy="400110"/>
          </a:xfrm>
          <a:prstGeom prst="rect">
            <a:avLst/>
          </a:prstGeom>
          <a:noFill/>
        </p:spPr>
        <p:txBody>
          <a:bodyPr wrap="none" rtlCol="0">
            <a:spAutoFit/>
          </a:bodyPr>
          <a:lstStyle/>
          <a:p>
            <a:pPr algn="ctr"/>
            <a:r>
              <a:rPr kumimoji="1" lang="ja-JP" altLang="en-US" sz="1000" b="1"/>
              <a:t>変顔ををせよ。</a:t>
            </a:r>
            <a:endParaRPr kumimoji="1" lang="en-US" altLang="ja-JP" sz="1000" b="1" dirty="0"/>
          </a:p>
          <a:p>
            <a:pPr algn="ctr"/>
            <a:r>
              <a:rPr lang="ja-JP" altLang="en-US" sz="1000" b="1"/>
              <a:t>さすれば名与えられん</a:t>
            </a:r>
            <a:endParaRPr kumimoji="1" lang="en-US" altLang="ja-JP" sz="1000" b="1" dirty="0"/>
          </a:p>
        </p:txBody>
      </p:sp>
      <p:sp>
        <p:nvSpPr>
          <p:cNvPr id="70" name="円/楕円 69">
            <a:extLst>
              <a:ext uri="{FF2B5EF4-FFF2-40B4-BE49-F238E27FC236}">
                <a16:creationId xmlns:a16="http://schemas.microsoft.com/office/drawing/2014/main" id="{D22A0DCA-8B94-6045-9588-A1A3008F7BBC}"/>
              </a:ext>
            </a:extLst>
          </p:cNvPr>
          <p:cNvSpPr/>
          <p:nvPr/>
        </p:nvSpPr>
        <p:spPr>
          <a:xfrm>
            <a:off x="9884429" y="472431"/>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71" name="テキスト ボックス 70">
            <a:extLst>
              <a:ext uri="{FF2B5EF4-FFF2-40B4-BE49-F238E27FC236}">
                <a16:creationId xmlns:a16="http://schemas.microsoft.com/office/drawing/2014/main" id="{87C1DBDF-AEDC-E940-800A-8312A7F22DF1}"/>
              </a:ext>
            </a:extLst>
          </p:cNvPr>
          <p:cNvSpPr txBox="1"/>
          <p:nvPr/>
        </p:nvSpPr>
        <p:spPr>
          <a:xfrm>
            <a:off x="8232543" y="3200292"/>
            <a:ext cx="1507144" cy="215444"/>
          </a:xfrm>
          <a:prstGeom prst="rect">
            <a:avLst/>
          </a:prstGeom>
          <a:noFill/>
        </p:spPr>
        <p:txBody>
          <a:bodyPr wrap="none" rtlCol="0">
            <a:spAutoFit/>
          </a:bodyPr>
          <a:lstStyle/>
          <a:p>
            <a:r>
              <a:rPr lang="en-US" altLang="ja-JP" sz="800" b="1" dirty="0"/>
              <a:t>Copyright ~~~~~~~~~~~</a:t>
            </a:r>
          </a:p>
        </p:txBody>
      </p:sp>
      <p:pic>
        <p:nvPicPr>
          <p:cNvPr id="73" name="図 72">
            <a:extLst>
              <a:ext uri="{FF2B5EF4-FFF2-40B4-BE49-F238E27FC236}">
                <a16:creationId xmlns:a16="http://schemas.microsoft.com/office/drawing/2014/main" id="{924FD5EE-BBCC-C54E-87D3-1845833E5FB8}"/>
              </a:ext>
            </a:extLst>
          </p:cNvPr>
          <p:cNvPicPr>
            <a:picLocks noChangeAspect="1"/>
          </p:cNvPicPr>
          <p:nvPr/>
        </p:nvPicPr>
        <p:blipFill>
          <a:blip r:embed="rId3"/>
          <a:stretch>
            <a:fillRect/>
          </a:stretch>
        </p:blipFill>
        <p:spPr>
          <a:xfrm>
            <a:off x="8613883" y="4716883"/>
            <a:ext cx="908205" cy="1011021"/>
          </a:xfrm>
          <a:prstGeom prst="rect">
            <a:avLst/>
          </a:prstGeom>
        </p:spPr>
      </p:pic>
      <p:sp>
        <p:nvSpPr>
          <p:cNvPr id="74" name="テキスト ボックス 73">
            <a:extLst>
              <a:ext uri="{FF2B5EF4-FFF2-40B4-BE49-F238E27FC236}">
                <a16:creationId xmlns:a16="http://schemas.microsoft.com/office/drawing/2014/main" id="{2DCDFFDB-D8D8-E040-9A43-4B6C46248401}"/>
              </a:ext>
            </a:extLst>
          </p:cNvPr>
          <p:cNvSpPr txBox="1"/>
          <p:nvPr/>
        </p:nvSpPr>
        <p:spPr>
          <a:xfrm>
            <a:off x="6263234" y="3861740"/>
            <a:ext cx="595035" cy="338554"/>
          </a:xfrm>
          <a:prstGeom prst="rect">
            <a:avLst/>
          </a:prstGeom>
          <a:noFill/>
        </p:spPr>
        <p:txBody>
          <a:bodyPr wrap="none" rtlCol="0">
            <a:spAutoFit/>
          </a:bodyPr>
          <a:lstStyle/>
          <a:p>
            <a:r>
              <a:rPr lang="ja-JP" altLang="en-US" sz="800" b="1"/>
              <a:t>鏡の中に</a:t>
            </a:r>
            <a:endParaRPr lang="en-US" altLang="ja-JP" sz="800" b="1" dirty="0"/>
          </a:p>
          <a:p>
            <a:r>
              <a:rPr lang="ja-JP" altLang="en-US" sz="800" b="1"/>
              <a:t>顔が映る</a:t>
            </a:r>
            <a:endParaRPr lang="en-US" altLang="ja-JP" sz="800" b="1" dirty="0"/>
          </a:p>
        </p:txBody>
      </p:sp>
      <p:cxnSp>
        <p:nvCxnSpPr>
          <p:cNvPr id="75" name="直線矢印コネクタ 74">
            <a:extLst>
              <a:ext uri="{FF2B5EF4-FFF2-40B4-BE49-F238E27FC236}">
                <a16:creationId xmlns:a16="http://schemas.microsoft.com/office/drawing/2014/main" id="{B93BB443-3373-7541-970E-9C26139A4298}"/>
              </a:ext>
            </a:extLst>
          </p:cNvPr>
          <p:cNvCxnSpPr>
            <a:cxnSpLocks/>
            <a:stCxn id="74" idx="3"/>
          </p:cNvCxnSpPr>
          <p:nvPr/>
        </p:nvCxnSpPr>
        <p:spPr>
          <a:xfrm>
            <a:off x="6858269" y="4031017"/>
            <a:ext cx="1975765" cy="842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5D5BD01D-1047-2E43-A302-8AAF069B3CCE}"/>
              </a:ext>
            </a:extLst>
          </p:cNvPr>
          <p:cNvSpPr txBox="1"/>
          <p:nvPr/>
        </p:nvSpPr>
        <p:spPr>
          <a:xfrm>
            <a:off x="6679459" y="5137770"/>
            <a:ext cx="1005403" cy="338554"/>
          </a:xfrm>
          <a:prstGeom prst="rect">
            <a:avLst/>
          </a:prstGeom>
          <a:noFill/>
        </p:spPr>
        <p:txBody>
          <a:bodyPr wrap="none" rtlCol="0">
            <a:spAutoFit/>
          </a:bodyPr>
          <a:lstStyle/>
          <a:p>
            <a:r>
              <a:rPr lang="ja-JP" altLang="en-US" sz="800" b="1"/>
              <a:t>鏡の外は</a:t>
            </a:r>
            <a:endParaRPr lang="en-US" altLang="ja-JP" sz="800" b="1" dirty="0"/>
          </a:p>
          <a:p>
            <a:r>
              <a:rPr lang="ja-JP" altLang="en-US" sz="800" b="1"/>
              <a:t>ビデオが映らない</a:t>
            </a:r>
            <a:endParaRPr lang="en-US" altLang="ja-JP" sz="800" b="1" dirty="0"/>
          </a:p>
        </p:txBody>
      </p:sp>
      <p:sp>
        <p:nvSpPr>
          <p:cNvPr id="79" name="テキスト ボックス 78">
            <a:extLst>
              <a:ext uri="{FF2B5EF4-FFF2-40B4-BE49-F238E27FC236}">
                <a16:creationId xmlns:a16="http://schemas.microsoft.com/office/drawing/2014/main" id="{FFA02FB3-0AE2-6D49-A432-DCC2DA06609F}"/>
              </a:ext>
            </a:extLst>
          </p:cNvPr>
          <p:cNvSpPr txBox="1"/>
          <p:nvPr/>
        </p:nvSpPr>
        <p:spPr>
          <a:xfrm>
            <a:off x="3746903" y="5757194"/>
            <a:ext cx="1338828" cy="246221"/>
          </a:xfrm>
          <a:prstGeom prst="rect">
            <a:avLst/>
          </a:prstGeom>
          <a:noFill/>
        </p:spPr>
        <p:txBody>
          <a:bodyPr wrap="none" rtlCol="0">
            <a:spAutoFit/>
          </a:bodyPr>
          <a:lstStyle/>
          <a:p>
            <a:r>
              <a:rPr lang="ja-JP" altLang="en-US" sz="1000"/>
              <a:t>➡︎画面②→</a:t>
            </a:r>
            <a:r>
              <a:rPr lang="en-US" altLang="ja-JP" sz="1000" dirty="0"/>
              <a:t>①</a:t>
            </a:r>
            <a:r>
              <a:rPr lang="ja-JP" altLang="en-US" sz="1000"/>
              <a:t>に遷移</a:t>
            </a:r>
            <a:endParaRPr kumimoji="1" lang="en-US" altLang="ja-JP" sz="1000" dirty="0"/>
          </a:p>
        </p:txBody>
      </p:sp>
      <p:sp>
        <p:nvSpPr>
          <p:cNvPr id="80" name="テキスト ボックス 79">
            <a:extLst>
              <a:ext uri="{FF2B5EF4-FFF2-40B4-BE49-F238E27FC236}">
                <a16:creationId xmlns:a16="http://schemas.microsoft.com/office/drawing/2014/main" id="{CF56F9CC-0ED0-7C45-88E5-0F566D2DC9D7}"/>
              </a:ext>
            </a:extLst>
          </p:cNvPr>
          <p:cNvSpPr txBox="1"/>
          <p:nvPr/>
        </p:nvSpPr>
        <p:spPr>
          <a:xfrm>
            <a:off x="3924836" y="4093984"/>
            <a:ext cx="2045753" cy="400110"/>
          </a:xfrm>
          <a:prstGeom prst="rect">
            <a:avLst/>
          </a:prstGeom>
          <a:noFill/>
        </p:spPr>
        <p:txBody>
          <a:bodyPr wrap="none" rtlCol="0">
            <a:spAutoFit/>
          </a:bodyPr>
          <a:lstStyle/>
          <a:p>
            <a:r>
              <a:rPr lang="en-US" altLang="ja-JP" sz="1000" b="1" dirty="0">
                <a:solidFill>
                  <a:srgbClr val="FF0000"/>
                </a:solidFill>
              </a:rPr>
              <a:t>[</a:t>
            </a:r>
            <a:r>
              <a:rPr lang="ja-JP" altLang="en-US" sz="1000" b="1">
                <a:solidFill>
                  <a:srgbClr val="FF0000"/>
                </a:solidFill>
              </a:rPr>
              <a:t>要相談</a:t>
            </a:r>
            <a:r>
              <a:rPr lang="en-US" altLang="ja-JP" sz="1000" b="1" dirty="0">
                <a:solidFill>
                  <a:srgbClr val="FF0000"/>
                </a:solidFill>
              </a:rPr>
              <a:t>]</a:t>
            </a:r>
            <a:r>
              <a:rPr lang="ja-JP" altLang="en-US" sz="1000" b="1"/>
              <a:t>撮影</a:t>
            </a:r>
            <a:r>
              <a:rPr lang="en-US" altLang="ja-JP" sz="1000" b="1" dirty="0"/>
              <a:t>~</a:t>
            </a:r>
            <a:r>
              <a:rPr lang="ja-JP" altLang="en-US" sz="1000" b="1"/>
              <a:t>あだ名出力までの</a:t>
            </a:r>
            <a:endParaRPr lang="en-US" altLang="ja-JP" sz="1000" b="1" dirty="0"/>
          </a:p>
          <a:p>
            <a:r>
              <a:rPr kumimoji="1" lang="ja-JP" altLang="en-US" sz="1000" b="1"/>
              <a:t>待ち時間をどう対応するか</a:t>
            </a:r>
            <a:endParaRPr kumimoji="1" lang="en-US" altLang="ja-JP" sz="1000" b="1" dirty="0"/>
          </a:p>
        </p:txBody>
      </p:sp>
      <p:sp>
        <p:nvSpPr>
          <p:cNvPr id="81" name="右中かっこ 80">
            <a:extLst>
              <a:ext uri="{FF2B5EF4-FFF2-40B4-BE49-F238E27FC236}">
                <a16:creationId xmlns:a16="http://schemas.microsoft.com/office/drawing/2014/main" id="{C95E3A6B-7BB8-9646-8E5A-4A7B09BCE78F}"/>
              </a:ext>
            </a:extLst>
          </p:cNvPr>
          <p:cNvSpPr/>
          <p:nvPr/>
        </p:nvSpPr>
        <p:spPr>
          <a:xfrm>
            <a:off x="3743405" y="3625435"/>
            <a:ext cx="160133" cy="12838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ローチャート: 判断 82">
            <a:extLst>
              <a:ext uri="{FF2B5EF4-FFF2-40B4-BE49-F238E27FC236}">
                <a16:creationId xmlns:a16="http://schemas.microsoft.com/office/drawing/2014/main" id="{9BF00EFE-A8B5-034C-B17E-FC58E1DC3608}"/>
              </a:ext>
            </a:extLst>
          </p:cNvPr>
          <p:cNvSpPr/>
          <p:nvPr/>
        </p:nvSpPr>
        <p:spPr>
          <a:xfrm>
            <a:off x="1957985" y="2272541"/>
            <a:ext cx="1444240" cy="39422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撮影を開始する</a:t>
            </a:r>
          </a:p>
        </p:txBody>
      </p:sp>
      <p:cxnSp>
        <p:nvCxnSpPr>
          <p:cNvPr id="84" name="カギ線コネクタ 83">
            <a:extLst>
              <a:ext uri="{FF2B5EF4-FFF2-40B4-BE49-F238E27FC236}">
                <a16:creationId xmlns:a16="http://schemas.microsoft.com/office/drawing/2014/main" id="{3603ECE9-F78E-CC43-AE70-B13ED74675F2}"/>
              </a:ext>
            </a:extLst>
          </p:cNvPr>
          <p:cNvCxnSpPr>
            <a:cxnSpLocks/>
          </p:cNvCxnSpPr>
          <p:nvPr/>
        </p:nvCxnSpPr>
        <p:spPr>
          <a:xfrm rot="16200000" flipH="1">
            <a:off x="659567" y="3736655"/>
            <a:ext cx="3287543" cy="753534"/>
          </a:xfrm>
          <a:prstGeom prst="bentConnector3">
            <a:avLst>
              <a:gd name="adj1" fmla="val 99647"/>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B2FEE2E9-5DFD-5E44-A10A-F053A8093AFA}"/>
              </a:ext>
            </a:extLst>
          </p:cNvPr>
          <p:cNvSpPr txBox="1"/>
          <p:nvPr/>
        </p:nvSpPr>
        <p:spPr>
          <a:xfrm>
            <a:off x="1515939" y="2451804"/>
            <a:ext cx="691653" cy="369332"/>
          </a:xfrm>
          <a:prstGeom prst="rect">
            <a:avLst/>
          </a:prstGeom>
          <a:noFill/>
        </p:spPr>
        <p:txBody>
          <a:bodyPr wrap="square" rtlCol="0">
            <a:spAutoFit/>
          </a:bodyPr>
          <a:lstStyle/>
          <a:p>
            <a:r>
              <a:rPr kumimoji="1" lang="en-US" altLang="ja-JP" dirty="0"/>
              <a:t>no</a:t>
            </a:r>
            <a:endParaRPr kumimoji="1" lang="ja-JP" altLang="en-US"/>
          </a:p>
        </p:txBody>
      </p:sp>
      <p:sp>
        <p:nvSpPr>
          <p:cNvPr id="89" name="テキスト ボックス 88">
            <a:extLst>
              <a:ext uri="{FF2B5EF4-FFF2-40B4-BE49-F238E27FC236}">
                <a16:creationId xmlns:a16="http://schemas.microsoft.com/office/drawing/2014/main" id="{951D1D2D-89AE-B442-AD56-AE9775B87618}"/>
              </a:ext>
            </a:extLst>
          </p:cNvPr>
          <p:cNvSpPr txBox="1"/>
          <p:nvPr/>
        </p:nvSpPr>
        <p:spPr>
          <a:xfrm>
            <a:off x="2795103" y="2525932"/>
            <a:ext cx="691653" cy="369332"/>
          </a:xfrm>
          <a:prstGeom prst="rect">
            <a:avLst/>
          </a:prstGeom>
          <a:noFill/>
        </p:spPr>
        <p:txBody>
          <a:bodyPr wrap="square" rtlCol="0">
            <a:spAutoFit/>
          </a:bodyPr>
          <a:lstStyle/>
          <a:p>
            <a:r>
              <a:rPr kumimoji="1" lang="en-US" altLang="ja-JP" dirty="0"/>
              <a:t>yes</a:t>
            </a:r>
            <a:endParaRPr kumimoji="1" lang="ja-JP" altLang="en-US"/>
          </a:p>
        </p:txBody>
      </p:sp>
    </p:spTree>
    <p:extLst>
      <p:ext uri="{BB962C8B-B14F-4D97-AF65-F5344CB8AC3E}">
        <p14:creationId xmlns:p14="http://schemas.microsoft.com/office/powerpoint/2010/main" val="375432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1E8A5E5-9118-6F46-A8EB-6C3F6E188784}"/>
              </a:ext>
            </a:extLst>
          </p:cNvPr>
          <p:cNvSpPr/>
          <p:nvPr/>
        </p:nvSpPr>
        <p:spPr>
          <a:xfrm>
            <a:off x="71469" y="263841"/>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4D6374B1-074D-A543-9EF9-3D6BE9099608}"/>
              </a:ext>
            </a:extLst>
          </p:cNvPr>
          <p:cNvSpPr txBox="1"/>
          <p:nvPr/>
        </p:nvSpPr>
        <p:spPr>
          <a:xfrm>
            <a:off x="71469" y="16933"/>
            <a:ext cx="710451" cy="246221"/>
          </a:xfrm>
          <a:prstGeom prst="rect">
            <a:avLst/>
          </a:prstGeom>
          <a:noFill/>
        </p:spPr>
        <p:txBody>
          <a:bodyPr wrap="none" rtlCol="0">
            <a:spAutoFit/>
          </a:bodyPr>
          <a:lstStyle/>
          <a:p>
            <a:r>
              <a:rPr kumimoji="1" lang="en-US" altLang="ja-JP" sz="1000" dirty="0"/>
              <a:t>1. </a:t>
            </a:r>
            <a:r>
              <a:rPr kumimoji="1" lang="ja-JP" altLang="en-US" sz="1000"/>
              <a:t>開始時</a:t>
            </a:r>
            <a:endParaRPr kumimoji="1" lang="en-US" altLang="ja-JP" sz="1000" dirty="0"/>
          </a:p>
        </p:txBody>
      </p:sp>
      <p:pic>
        <p:nvPicPr>
          <p:cNvPr id="4" name="図 3">
            <a:extLst>
              <a:ext uri="{FF2B5EF4-FFF2-40B4-BE49-F238E27FC236}">
                <a16:creationId xmlns:a16="http://schemas.microsoft.com/office/drawing/2014/main" id="{324B44F8-E84C-344A-B719-DE218E8CCC37}"/>
              </a:ext>
            </a:extLst>
          </p:cNvPr>
          <p:cNvPicPr>
            <a:picLocks noChangeAspect="1"/>
          </p:cNvPicPr>
          <p:nvPr/>
        </p:nvPicPr>
        <p:blipFill>
          <a:blip r:embed="rId2"/>
          <a:stretch>
            <a:fillRect/>
          </a:stretch>
        </p:blipFill>
        <p:spPr>
          <a:xfrm>
            <a:off x="1816379" y="351518"/>
            <a:ext cx="2229786" cy="2965385"/>
          </a:xfrm>
          <a:prstGeom prst="rect">
            <a:avLst/>
          </a:prstGeom>
        </p:spPr>
      </p:pic>
      <p:sp>
        <p:nvSpPr>
          <p:cNvPr id="5" name="テキスト ボックス 4">
            <a:extLst>
              <a:ext uri="{FF2B5EF4-FFF2-40B4-BE49-F238E27FC236}">
                <a16:creationId xmlns:a16="http://schemas.microsoft.com/office/drawing/2014/main" id="{1E0BC9D6-EC95-814C-943D-A84496CA8936}"/>
              </a:ext>
            </a:extLst>
          </p:cNvPr>
          <p:cNvSpPr txBox="1"/>
          <p:nvPr/>
        </p:nvSpPr>
        <p:spPr>
          <a:xfrm>
            <a:off x="2402921" y="1319463"/>
            <a:ext cx="1056700" cy="246221"/>
          </a:xfrm>
          <a:prstGeom prst="rect">
            <a:avLst/>
          </a:prstGeom>
          <a:noFill/>
        </p:spPr>
        <p:txBody>
          <a:bodyPr wrap="none" rtlCol="0">
            <a:spAutoFit/>
          </a:bodyPr>
          <a:lstStyle/>
          <a:p>
            <a:r>
              <a:rPr kumimoji="1" lang="en-US" altLang="ja-JP" sz="1000" b="1" dirty="0"/>
              <a:t>{</a:t>
            </a:r>
            <a:r>
              <a:rPr kumimoji="1" lang="ja-JP" altLang="en-US" sz="1000" b="1"/>
              <a:t>プロダクト名</a:t>
            </a:r>
            <a:r>
              <a:rPr kumimoji="1" lang="en-US" altLang="ja-JP" sz="1000" b="1" dirty="0"/>
              <a:t>}</a:t>
            </a:r>
          </a:p>
        </p:txBody>
      </p:sp>
      <p:sp>
        <p:nvSpPr>
          <p:cNvPr id="6" name="角丸四角形 5">
            <a:extLst>
              <a:ext uri="{FF2B5EF4-FFF2-40B4-BE49-F238E27FC236}">
                <a16:creationId xmlns:a16="http://schemas.microsoft.com/office/drawing/2014/main" id="{DD70DB3F-CDB3-8748-8E3E-052996912933}"/>
              </a:ext>
            </a:extLst>
          </p:cNvPr>
          <p:cNvSpPr/>
          <p:nvPr/>
        </p:nvSpPr>
        <p:spPr>
          <a:xfrm>
            <a:off x="2131933" y="2393740"/>
            <a:ext cx="1467068" cy="51209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1200" dirty="0"/>
              <a:t>[</a:t>
            </a:r>
            <a:r>
              <a:rPr kumimoji="1" lang="ja-JP" altLang="en-US" sz="1200"/>
              <a:t>ボタン</a:t>
            </a:r>
            <a:r>
              <a:rPr kumimoji="1" lang="en-US" altLang="ja-JP" sz="1200" dirty="0"/>
              <a:t>]</a:t>
            </a:r>
          </a:p>
          <a:p>
            <a:pPr algn="ctr"/>
            <a:r>
              <a:rPr kumimoji="1" lang="ja-JP" altLang="en-US" sz="1200"/>
              <a:t>カメラを起動して</a:t>
            </a:r>
            <a:endParaRPr kumimoji="1" lang="en-US" altLang="ja-JP" sz="1200" dirty="0"/>
          </a:p>
          <a:p>
            <a:pPr algn="ctr"/>
            <a:r>
              <a:rPr kumimoji="1" lang="ja-JP" altLang="en-US" sz="1200"/>
              <a:t>変顔を撮影する</a:t>
            </a:r>
          </a:p>
        </p:txBody>
      </p:sp>
      <p:sp>
        <p:nvSpPr>
          <p:cNvPr id="7" name="テキスト ボックス 6">
            <a:extLst>
              <a:ext uri="{FF2B5EF4-FFF2-40B4-BE49-F238E27FC236}">
                <a16:creationId xmlns:a16="http://schemas.microsoft.com/office/drawing/2014/main" id="{B2F39F3A-7078-BB45-95CF-6FFFD1E4E14F}"/>
              </a:ext>
            </a:extLst>
          </p:cNvPr>
          <p:cNvSpPr txBox="1"/>
          <p:nvPr/>
        </p:nvSpPr>
        <p:spPr>
          <a:xfrm>
            <a:off x="2208013" y="1671367"/>
            <a:ext cx="1467068" cy="400110"/>
          </a:xfrm>
          <a:prstGeom prst="rect">
            <a:avLst/>
          </a:prstGeom>
          <a:noFill/>
        </p:spPr>
        <p:txBody>
          <a:bodyPr wrap="none" rtlCol="0">
            <a:spAutoFit/>
          </a:bodyPr>
          <a:lstStyle/>
          <a:p>
            <a:pPr algn="ctr"/>
            <a:r>
              <a:rPr kumimoji="1" lang="ja-JP" altLang="en-US" sz="1000" b="1"/>
              <a:t>変顔ををせよ。</a:t>
            </a:r>
            <a:endParaRPr kumimoji="1" lang="en-US" altLang="ja-JP" sz="1000" b="1" dirty="0"/>
          </a:p>
          <a:p>
            <a:pPr algn="ctr"/>
            <a:r>
              <a:rPr lang="ja-JP" altLang="en-US" sz="1000" b="1"/>
              <a:t>さすれば名与えられん</a:t>
            </a:r>
            <a:endParaRPr kumimoji="1" lang="en-US" altLang="ja-JP" sz="1000" b="1" dirty="0"/>
          </a:p>
        </p:txBody>
      </p:sp>
      <p:sp>
        <p:nvSpPr>
          <p:cNvPr id="8" name="円/楕円 7">
            <a:extLst>
              <a:ext uri="{FF2B5EF4-FFF2-40B4-BE49-F238E27FC236}">
                <a16:creationId xmlns:a16="http://schemas.microsoft.com/office/drawing/2014/main" id="{5DB840A0-F5B4-AD49-99D7-3AC886D677C5}"/>
              </a:ext>
            </a:extLst>
          </p:cNvPr>
          <p:cNvSpPr/>
          <p:nvPr/>
        </p:nvSpPr>
        <p:spPr>
          <a:xfrm>
            <a:off x="3859899" y="452493"/>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9" name="テキスト ボックス 8">
            <a:extLst>
              <a:ext uri="{FF2B5EF4-FFF2-40B4-BE49-F238E27FC236}">
                <a16:creationId xmlns:a16="http://schemas.microsoft.com/office/drawing/2014/main" id="{D5F38711-8F63-474B-AA12-3D16AB86C5E7}"/>
              </a:ext>
            </a:extLst>
          </p:cNvPr>
          <p:cNvSpPr txBox="1"/>
          <p:nvPr/>
        </p:nvSpPr>
        <p:spPr>
          <a:xfrm>
            <a:off x="2013280" y="4064207"/>
            <a:ext cx="1507144" cy="215444"/>
          </a:xfrm>
          <a:prstGeom prst="rect">
            <a:avLst/>
          </a:prstGeom>
          <a:noFill/>
        </p:spPr>
        <p:txBody>
          <a:bodyPr wrap="none" rtlCol="0">
            <a:spAutoFit/>
          </a:bodyPr>
          <a:lstStyle/>
          <a:p>
            <a:r>
              <a:rPr lang="en-US" altLang="ja-JP" sz="800" b="1" dirty="0"/>
              <a:t>Copyright ~~~~~~~~~~~</a:t>
            </a:r>
          </a:p>
        </p:txBody>
      </p:sp>
      <p:sp>
        <p:nvSpPr>
          <p:cNvPr id="10" name="テキスト ボックス 9">
            <a:extLst>
              <a:ext uri="{FF2B5EF4-FFF2-40B4-BE49-F238E27FC236}">
                <a16:creationId xmlns:a16="http://schemas.microsoft.com/office/drawing/2014/main" id="{7C9C516C-01B5-104B-A922-8ADF0689423A}"/>
              </a:ext>
            </a:extLst>
          </p:cNvPr>
          <p:cNvSpPr txBox="1"/>
          <p:nvPr/>
        </p:nvSpPr>
        <p:spPr>
          <a:xfrm>
            <a:off x="5415" y="3415689"/>
            <a:ext cx="966931" cy="246221"/>
          </a:xfrm>
          <a:prstGeom prst="rect">
            <a:avLst/>
          </a:prstGeom>
          <a:noFill/>
        </p:spPr>
        <p:txBody>
          <a:bodyPr wrap="none" rtlCol="0">
            <a:spAutoFit/>
          </a:bodyPr>
          <a:lstStyle/>
          <a:p>
            <a:r>
              <a:rPr lang="en-US" altLang="ja-JP" sz="1000" dirty="0"/>
              <a:t>2. </a:t>
            </a:r>
            <a:r>
              <a:rPr kumimoji="1" lang="ja-JP" altLang="en-US" sz="1000"/>
              <a:t>変顔撮影前</a:t>
            </a:r>
            <a:endParaRPr kumimoji="1" lang="en-US" altLang="ja-JP" sz="1000" dirty="0"/>
          </a:p>
        </p:txBody>
      </p:sp>
      <p:sp>
        <p:nvSpPr>
          <p:cNvPr id="11" name="正方形/長方形 10">
            <a:extLst>
              <a:ext uri="{FF2B5EF4-FFF2-40B4-BE49-F238E27FC236}">
                <a16:creationId xmlns:a16="http://schemas.microsoft.com/office/drawing/2014/main" id="{9B953918-9915-5A4A-B7DE-C28D65F6D4C5}"/>
              </a:ext>
            </a:extLst>
          </p:cNvPr>
          <p:cNvSpPr/>
          <p:nvPr/>
        </p:nvSpPr>
        <p:spPr>
          <a:xfrm>
            <a:off x="71469" y="3681679"/>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66CD81E-9866-DC41-A694-58F399A873BD}"/>
              </a:ext>
            </a:extLst>
          </p:cNvPr>
          <p:cNvPicPr>
            <a:picLocks noChangeAspect="1"/>
          </p:cNvPicPr>
          <p:nvPr/>
        </p:nvPicPr>
        <p:blipFill>
          <a:blip r:embed="rId2"/>
          <a:stretch>
            <a:fillRect/>
          </a:stretch>
        </p:blipFill>
        <p:spPr>
          <a:xfrm>
            <a:off x="1761151" y="3765026"/>
            <a:ext cx="2229786" cy="2965385"/>
          </a:xfrm>
          <a:prstGeom prst="rect">
            <a:avLst/>
          </a:prstGeom>
        </p:spPr>
      </p:pic>
      <p:sp>
        <p:nvSpPr>
          <p:cNvPr id="16" name="円/楕円 15">
            <a:extLst>
              <a:ext uri="{FF2B5EF4-FFF2-40B4-BE49-F238E27FC236}">
                <a16:creationId xmlns:a16="http://schemas.microsoft.com/office/drawing/2014/main" id="{6B60B91F-56A7-054B-A742-45F4CF3CBAAF}"/>
              </a:ext>
            </a:extLst>
          </p:cNvPr>
          <p:cNvSpPr/>
          <p:nvPr/>
        </p:nvSpPr>
        <p:spPr>
          <a:xfrm>
            <a:off x="3859899" y="3870331"/>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17" name="テキスト ボックス 16">
            <a:extLst>
              <a:ext uri="{FF2B5EF4-FFF2-40B4-BE49-F238E27FC236}">
                <a16:creationId xmlns:a16="http://schemas.microsoft.com/office/drawing/2014/main" id="{C847CC4F-79AF-F441-BBB0-041A931B4B66}"/>
              </a:ext>
            </a:extLst>
          </p:cNvPr>
          <p:cNvSpPr txBox="1"/>
          <p:nvPr/>
        </p:nvSpPr>
        <p:spPr>
          <a:xfrm>
            <a:off x="2206155" y="6626328"/>
            <a:ext cx="1507144" cy="215444"/>
          </a:xfrm>
          <a:prstGeom prst="rect">
            <a:avLst/>
          </a:prstGeom>
          <a:noFill/>
        </p:spPr>
        <p:txBody>
          <a:bodyPr wrap="none" rtlCol="0">
            <a:spAutoFit/>
          </a:bodyPr>
          <a:lstStyle/>
          <a:p>
            <a:r>
              <a:rPr lang="en-US" altLang="ja-JP" sz="800" b="1" dirty="0"/>
              <a:t>Copyright ~~~~~~~~~~~</a:t>
            </a:r>
          </a:p>
        </p:txBody>
      </p:sp>
      <p:pic>
        <p:nvPicPr>
          <p:cNvPr id="19" name="図 18">
            <a:extLst>
              <a:ext uri="{FF2B5EF4-FFF2-40B4-BE49-F238E27FC236}">
                <a16:creationId xmlns:a16="http://schemas.microsoft.com/office/drawing/2014/main" id="{9FC46201-0ED8-734E-8DFD-BDF42BBF5507}"/>
              </a:ext>
            </a:extLst>
          </p:cNvPr>
          <p:cNvPicPr>
            <a:picLocks noChangeAspect="1"/>
          </p:cNvPicPr>
          <p:nvPr/>
        </p:nvPicPr>
        <p:blipFill>
          <a:blip r:embed="rId3"/>
          <a:stretch>
            <a:fillRect/>
          </a:stretch>
        </p:blipFill>
        <p:spPr>
          <a:xfrm>
            <a:off x="2338742" y="4578832"/>
            <a:ext cx="1074603" cy="1239927"/>
          </a:xfrm>
          <a:prstGeom prst="rect">
            <a:avLst/>
          </a:prstGeom>
        </p:spPr>
      </p:pic>
      <p:sp>
        <p:nvSpPr>
          <p:cNvPr id="22" name="下矢印 21">
            <a:extLst>
              <a:ext uri="{FF2B5EF4-FFF2-40B4-BE49-F238E27FC236}">
                <a16:creationId xmlns:a16="http://schemas.microsoft.com/office/drawing/2014/main" id="{465A1BF9-6B99-B047-BEA1-C4C01D3C34FE}"/>
              </a:ext>
            </a:extLst>
          </p:cNvPr>
          <p:cNvSpPr/>
          <p:nvPr/>
        </p:nvSpPr>
        <p:spPr>
          <a:xfrm>
            <a:off x="2790503" y="2935093"/>
            <a:ext cx="171082" cy="123683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420424F4-5840-1B42-BDA2-72C9C3FB6D05}"/>
              </a:ext>
            </a:extLst>
          </p:cNvPr>
          <p:cNvSpPr txBox="1"/>
          <p:nvPr/>
        </p:nvSpPr>
        <p:spPr>
          <a:xfrm>
            <a:off x="2892500" y="3435335"/>
            <a:ext cx="1338828" cy="246221"/>
          </a:xfrm>
          <a:prstGeom prst="rect">
            <a:avLst/>
          </a:prstGeom>
          <a:noFill/>
        </p:spPr>
        <p:txBody>
          <a:bodyPr wrap="none" rtlCol="0">
            <a:spAutoFit/>
          </a:bodyPr>
          <a:lstStyle/>
          <a:p>
            <a:r>
              <a:rPr lang="en-US" altLang="ja-JP" sz="1000" dirty="0"/>
              <a:t>①</a:t>
            </a:r>
            <a:r>
              <a:rPr lang="ja-JP" altLang="en-US" sz="1000"/>
              <a:t>撮影ボタンを押す</a:t>
            </a:r>
            <a:endParaRPr kumimoji="1" lang="en-US" altLang="ja-JP" sz="1000" dirty="0"/>
          </a:p>
        </p:txBody>
      </p:sp>
      <p:sp>
        <p:nvSpPr>
          <p:cNvPr id="25" name="正方形/長方形 24">
            <a:extLst>
              <a:ext uri="{FF2B5EF4-FFF2-40B4-BE49-F238E27FC236}">
                <a16:creationId xmlns:a16="http://schemas.microsoft.com/office/drawing/2014/main" id="{53913390-7386-074E-B9E9-61053A551BAC}"/>
              </a:ext>
            </a:extLst>
          </p:cNvPr>
          <p:cNvSpPr/>
          <p:nvPr/>
        </p:nvSpPr>
        <p:spPr>
          <a:xfrm>
            <a:off x="293796" y="4333371"/>
            <a:ext cx="1331452" cy="779404"/>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kumimoji="1" lang="ja-JP" altLang="en-US" sz="1200"/>
              <a:t>カメラが起動し、鏡の中に顔が映る。</a:t>
            </a:r>
            <a:endParaRPr kumimoji="1" lang="en-US" altLang="ja-JP" sz="1200" dirty="0"/>
          </a:p>
        </p:txBody>
      </p:sp>
      <p:sp>
        <p:nvSpPr>
          <p:cNvPr id="26" name="正方形/長方形 25">
            <a:extLst>
              <a:ext uri="{FF2B5EF4-FFF2-40B4-BE49-F238E27FC236}">
                <a16:creationId xmlns:a16="http://schemas.microsoft.com/office/drawing/2014/main" id="{0FE3CD79-1A86-B54B-A95E-D7BBEC9FF06E}"/>
              </a:ext>
            </a:extLst>
          </p:cNvPr>
          <p:cNvSpPr/>
          <p:nvPr/>
        </p:nvSpPr>
        <p:spPr>
          <a:xfrm>
            <a:off x="293796" y="5262467"/>
            <a:ext cx="1331452" cy="779404"/>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kumimoji="1" lang="ja-JP" altLang="en-US" sz="1200"/>
              <a:t>カウントダウン</a:t>
            </a:r>
            <a:endParaRPr kumimoji="1" lang="en-US" altLang="ja-JP" sz="1200" dirty="0"/>
          </a:p>
          <a:p>
            <a:r>
              <a:rPr lang="ja-JP" altLang="en-US" sz="1200"/>
              <a:t>開始ボタン</a:t>
            </a:r>
            <a:endParaRPr kumimoji="1" lang="en-US" altLang="ja-JP" sz="1200" dirty="0"/>
          </a:p>
        </p:txBody>
      </p:sp>
      <p:cxnSp>
        <p:nvCxnSpPr>
          <p:cNvPr id="28" name="直線矢印コネクタ 27">
            <a:extLst>
              <a:ext uri="{FF2B5EF4-FFF2-40B4-BE49-F238E27FC236}">
                <a16:creationId xmlns:a16="http://schemas.microsoft.com/office/drawing/2014/main" id="{8FC2BBB1-D34F-0C4D-85D3-5F3304E79FE4}"/>
              </a:ext>
            </a:extLst>
          </p:cNvPr>
          <p:cNvCxnSpPr>
            <a:stCxn id="26" idx="3"/>
          </p:cNvCxnSpPr>
          <p:nvPr/>
        </p:nvCxnSpPr>
        <p:spPr>
          <a:xfrm>
            <a:off x="1625248" y="5652169"/>
            <a:ext cx="975152" cy="618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図 28">
            <a:extLst>
              <a:ext uri="{FF2B5EF4-FFF2-40B4-BE49-F238E27FC236}">
                <a16:creationId xmlns:a16="http://schemas.microsoft.com/office/drawing/2014/main" id="{B9163393-3689-4941-B491-4E0554C12892}"/>
              </a:ext>
            </a:extLst>
          </p:cNvPr>
          <p:cNvPicPr>
            <a:picLocks noChangeAspect="1"/>
          </p:cNvPicPr>
          <p:nvPr/>
        </p:nvPicPr>
        <p:blipFill>
          <a:blip r:embed="rId4"/>
          <a:stretch>
            <a:fillRect/>
          </a:stretch>
        </p:blipFill>
        <p:spPr>
          <a:xfrm>
            <a:off x="7038280" y="4019910"/>
            <a:ext cx="820758" cy="820758"/>
          </a:xfrm>
          <a:prstGeom prst="rect">
            <a:avLst/>
          </a:prstGeom>
        </p:spPr>
      </p:pic>
      <p:pic>
        <p:nvPicPr>
          <p:cNvPr id="30" name="図 29">
            <a:extLst>
              <a:ext uri="{FF2B5EF4-FFF2-40B4-BE49-F238E27FC236}">
                <a16:creationId xmlns:a16="http://schemas.microsoft.com/office/drawing/2014/main" id="{BBE0B930-4058-5B44-BA99-79DA5426EA08}"/>
              </a:ext>
            </a:extLst>
          </p:cNvPr>
          <p:cNvPicPr>
            <a:picLocks noChangeAspect="1"/>
          </p:cNvPicPr>
          <p:nvPr/>
        </p:nvPicPr>
        <p:blipFill>
          <a:blip r:embed="rId5"/>
          <a:stretch>
            <a:fillRect/>
          </a:stretch>
        </p:blipFill>
        <p:spPr>
          <a:xfrm>
            <a:off x="6257804" y="4068163"/>
            <a:ext cx="717770" cy="717770"/>
          </a:xfrm>
          <a:prstGeom prst="rect">
            <a:avLst/>
          </a:prstGeom>
        </p:spPr>
      </p:pic>
      <p:pic>
        <p:nvPicPr>
          <p:cNvPr id="31" name="図 30">
            <a:extLst>
              <a:ext uri="{FF2B5EF4-FFF2-40B4-BE49-F238E27FC236}">
                <a16:creationId xmlns:a16="http://schemas.microsoft.com/office/drawing/2014/main" id="{2E48B46D-ED9B-2B4E-BA38-142466426026}"/>
              </a:ext>
            </a:extLst>
          </p:cNvPr>
          <p:cNvPicPr>
            <a:picLocks noChangeAspect="1"/>
          </p:cNvPicPr>
          <p:nvPr/>
        </p:nvPicPr>
        <p:blipFill>
          <a:blip r:embed="rId6"/>
          <a:stretch>
            <a:fillRect/>
          </a:stretch>
        </p:blipFill>
        <p:spPr>
          <a:xfrm>
            <a:off x="7910860" y="4134948"/>
            <a:ext cx="584200" cy="584200"/>
          </a:xfrm>
          <a:prstGeom prst="rect">
            <a:avLst/>
          </a:prstGeom>
        </p:spPr>
      </p:pic>
      <p:sp>
        <p:nvSpPr>
          <p:cNvPr id="32" name="テキスト ボックス 31">
            <a:extLst>
              <a:ext uri="{FF2B5EF4-FFF2-40B4-BE49-F238E27FC236}">
                <a16:creationId xmlns:a16="http://schemas.microsoft.com/office/drawing/2014/main" id="{37BB03D1-2BA8-F14B-B26F-CCF3B1FB763A}"/>
              </a:ext>
            </a:extLst>
          </p:cNvPr>
          <p:cNvSpPr txBox="1"/>
          <p:nvPr/>
        </p:nvSpPr>
        <p:spPr>
          <a:xfrm>
            <a:off x="5851906" y="3787567"/>
            <a:ext cx="2592376" cy="246221"/>
          </a:xfrm>
          <a:prstGeom prst="rect">
            <a:avLst/>
          </a:prstGeom>
          <a:noFill/>
        </p:spPr>
        <p:txBody>
          <a:bodyPr wrap="none" rtlCol="0">
            <a:spAutoFit/>
          </a:bodyPr>
          <a:lstStyle/>
          <a:p>
            <a:r>
              <a:rPr lang="en-US" altLang="ja-JP" sz="1000" b="1" dirty="0">
                <a:solidFill>
                  <a:srgbClr val="FF0000"/>
                </a:solidFill>
              </a:rPr>
              <a:t>[</a:t>
            </a:r>
            <a:r>
              <a:rPr lang="ja-JP" altLang="en-US" sz="1000" b="1">
                <a:solidFill>
                  <a:srgbClr val="FF0000"/>
                </a:solidFill>
              </a:rPr>
              <a:t>要相談</a:t>
            </a:r>
            <a:r>
              <a:rPr lang="en-US" altLang="ja-JP" sz="1000" b="1" dirty="0">
                <a:solidFill>
                  <a:srgbClr val="FF0000"/>
                </a:solidFill>
              </a:rPr>
              <a:t>]</a:t>
            </a:r>
            <a:r>
              <a:rPr kumimoji="1" lang="ja-JP" altLang="en-US" sz="1000" b="1"/>
              <a:t>カウントダウンカメラアイコン案</a:t>
            </a:r>
            <a:endParaRPr kumimoji="1" lang="en-US" altLang="ja-JP" sz="1000" b="1" dirty="0"/>
          </a:p>
        </p:txBody>
      </p:sp>
      <p:sp>
        <p:nvSpPr>
          <p:cNvPr id="33" name="テキスト ボックス 32">
            <a:extLst>
              <a:ext uri="{FF2B5EF4-FFF2-40B4-BE49-F238E27FC236}">
                <a16:creationId xmlns:a16="http://schemas.microsoft.com/office/drawing/2014/main" id="{6415BBD2-4921-A34C-AECC-AFACC435E32F}"/>
              </a:ext>
            </a:extLst>
          </p:cNvPr>
          <p:cNvSpPr txBox="1"/>
          <p:nvPr/>
        </p:nvSpPr>
        <p:spPr>
          <a:xfrm>
            <a:off x="2226509" y="5783352"/>
            <a:ext cx="1372492" cy="215444"/>
          </a:xfrm>
          <a:prstGeom prst="rect">
            <a:avLst/>
          </a:prstGeom>
          <a:noFill/>
        </p:spPr>
        <p:txBody>
          <a:bodyPr wrap="none" rtlCol="0">
            <a:spAutoFit/>
          </a:bodyPr>
          <a:lstStyle/>
          <a:p>
            <a:r>
              <a:rPr lang="en-US" altLang="ja-JP" sz="800" b="1" dirty="0"/>
              <a:t>3</a:t>
            </a:r>
            <a:r>
              <a:rPr lang="ja-JP" altLang="en-US" sz="800" b="1"/>
              <a:t>秒後に貴殿の顔を占おう</a:t>
            </a:r>
            <a:endParaRPr lang="en-US" altLang="ja-JP" sz="800" b="1" dirty="0"/>
          </a:p>
        </p:txBody>
      </p:sp>
      <p:sp>
        <p:nvSpPr>
          <p:cNvPr id="34" name="テキスト ボックス 33">
            <a:extLst>
              <a:ext uri="{FF2B5EF4-FFF2-40B4-BE49-F238E27FC236}">
                <a16:creationId xmlns:a16="http://schemas.microsoft.com/office/drawing/2014/main" id="{7819D867-71D8-C247-9E9B-6DA9FAE98A57}"/>
              </a:ext>
            </a:extLst>
          </p:cNvPr>
          <p:cNvSpPr txBox="1"/>
          <p:nvPr/>
        </p:nvSpPr>
        <p:spPr>
          <a:xfrm>
            <a:off x="8592059" y="4088494"/>
            <a:ext cx="2452916" cy="553998"/>
          </a:xfrm>
          <a:prstGeom prst="rect">
            <a:avLst/>
          </a:prstGeom>
          <a:noFill/>
        </p:spPr>
        <p:txBody>
          <a:bodyPr wrap="none" rtlCol="0">
            <a:spAutoFit/>
          </a:bodyPr>
          <a:lstStyle/>
          <a:p>
            <a:r>
              <a:rPr lang="ja-JP" altLang="en-US" sz="1000" b="1"/>
              <a:t>どれにする？？</a:t>
            </a:r>
            <a:endParaRPr lang="en-US" altLang="ja-JP" sz="1000" b="1" dirty="0"/>
          </a:p>
          <a:p>
            <a:r>
              <a:rPr kumimoji="1" lang="ja-JP" altLang="en-US" sz="1000" b="1"/>
              <a:t>「</a:t>
            </a:r>
            <a:r>
              <a:rPr kumimoji="1" lang="en-US" altLang="ja-JP" sz="1000" b="1" dirty="0"/>
              <a:t>X</a:t>
            </a:r>
            <a:r>
              <a:rPr lang="ja-JP" altLang="en-US" sz="1000" b="1"/>
              <a:t>秒後に」「顔を撮影される」ことを</a:t>
            </a:r>
            <a:endParaRPr lang="en-US" altLang="ja-JP" sz="1000" b="1" dirty="0"/>
          </a:p>
          <a:p>
            <a:r>
              <a:rPr kumimoji="1" lang="ja-JP" altLang="en-US" sz="1000" b="1"/>
              <a:t>感覚的に示したい。</a:t>
            </a:r>
            <a:endParaRPr kumimoji="1" lang="en-US" altLang="ja-JP" sz="1000" b="1" dirty="0"/>
          </a:p>
        </p:txBody>
      </p:sp>
      <p:sp>
        <p:nvSpPr>
          <p:cNvPr id="35" name="正方形/長方形 34">
            <a:extLst>
              <a:ext uri="{FF2B5EF4-FFF2-40B4-BE49-F238E27FC236}">
                <a16:creationId xmlns:a16="http://schemas.microsoft.com/office/drawing/2014/main" id="{FCCB521A-56A5-BD48-95A5-60F00D913B5D}"/>
              </a:ext>
            </a:extLst>
          </p:cNvPr>
          <p:cNvSpPr/>
          <p:nvPr/>
        </p:nvSpPr>
        <p:spPr>
          <a:xfrm>
            <a:off x="5835628" y="263154"/>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206FE7F4-AF33-0E42-8DAA-F98370826F72}"/>
              </a:ext>
            </a:extLst>
          </p:cNvPr>
          <p:cNvSpPr txBox="1"/>
          <p:nvPr/>
        </p:nvSpPr>
        <p:spPr>
          <a:xfrm>
            <a:off x="5835628" y="16933"/>
            <a:ext cx="1351652" cy="246221"/>
          </a:xfrm>
          <a:prstGeom prst="rect">
            <a:avLst/>
          </a:prstGeom>
          <a:noFill/>
        </p:spPr>
        <p:txBody>
          <a:bodyPr wrap="none" rtlCol="0">
            <a:spAutoFit/>
          </a:bodyPr>
          <a:lstStyle/>
          <a:p>
            <a:r>
              <a:rPr lang="en-US" altLang="ja-JP" sz="1000" dirty="0"/>
              <a:t>3. </a:t>
            </a:r>
            <a:r>
              <a:rPr lang="ja-JP" altLang="en-US" sz="1000"/>
              <a:t>カウントダウン中</a:t>
            </a:r>
            <a:endParaRPr kumimoji="1" lang="en-US" altLang="ja-JP" sz="1000" dirty="0"/>
          </a:p>
        </p:txBody>
      </p:sp>
      <p:pic>
        <p:nvPicPr>
          <p:cNvPr id="37" name="図 36">
            <a:extLst>
              <a:ext uri="{FF2B5EF4-FFF2-40B4-BE49-F238E27FC236}">
                <a16:creationId xmlns:a16="http://schemas.microsoft.com/office/drawing/2014/main" id="{FE768F35-83E3-FA47-8EEF-17E721F538E4}"/>
              </a:ext>
            </a:extLst>
          </p:cNvPr>
          <p:cNvPicPr>
            <a:picLocks noChangeAspect="1"/>
          </p:cNvPicPr>
          <p:nvPr/>
        </p:nvPicPr>
        <p:blipFill>
          <a:blip r:embed="rId2"/>
          <a:stretch>
            <a:fillRect/>
          </a:stretch>
        </p:blipFill>
        <p:spPr>
          <a:xfrm>
            <a:off x="7812235" y="351518"/>
            <a:ext cx="2229786" cy="2965385"/>
          </a:xfrm>
          <a:prstGeom prst="rect">
            <a:avLst/>
          </a:prstGeom>
        </p:spPr>
      </p:pic>
      <p:pic>
        <p:nvPicPr>
          <p:cNvPr id="38" name="図 37">
            <a:extLst>
              <a:ext uri="{FF2B5EF4-FFF2-40B4-BE49-F238E27FC236}">
                <a16:creationId xmlns:a16="http://schemas.microsoft.com/office/drawing/2014/main" id="{92441394-ECE0-F148-BD1C-4320992F4512}"/>
              </a:ext>
            </a:extLst>
          </p:cNvPr>
          <p:cNvPicPr>
            <a:picLocks noChangeAspect="1"/>
          </p:cNvPicPr>
          <p:nvPr/>
        </p:nvPicPr>
        <p:blipFill>
          <a:blip r:embed="rId7"/>
          <a:stretch>
            <a:fillRect/>
          </a:stretch>
        </p:blipFill>
        <p:spPr>
          <a:xfrm>
            <a:off x="8334023" y="1169779"/>
            <a:ext cx="1186209" cy="1318829"/>
          </a:xfrm>
          <a:prstGeom prst="rect">
            <a:avLst/>
          </a:prstGeom>
        </p:spPr>
      </p:pic>
      <p:sp>
        <p:nvSpPr>
          <p:cNvPr id="39" name="テキスト ボックス 38">
            <a:extLst>
              <a:ext uri="{FF2B5EF4-FFF2-40B4-BE49-F238E27FC236}">
                <a16:creationId xmlns:a16="http://schemas.microsoft.com/office/drawing/2014/main" id="{DED63576-3F82-AD41-86B0-FEE14077EB0E}"/>
              </a:ext>
            </a:extLst>
          </p:cNvPr>
          <p:cNvSpPr txBox="1"/>
          <p:nvPr/>
        </p:nvSpPr>
        <p:spPr>
          <a:xfrm>
            <a:off x="8202960" y="3179790"/>
            <a:ext cx="1507144" cy="215444"/>
          </a:xfrm>
          <a:prstGeom prst="rect">
            <a:avLst/>
          </a:prstGeom>
          <a:noFill/>
        </p:spPr>
        <p:txBody>
          <a:bodyPr wrap="none" rtlCol="0">
            <a:spAutoFit/>
          </a:bodyPr>
          <a:lstStyle/>
          <a:p>
            <a:r>
              <a:rPr lang="en-US" altLang="ja-JP" sz="800" b="1" dirty="0"/>
              <a:t>Copyright ~~~~~~~~~~~</a:t>
            </a:r>
          </a:p>
        </p:txBody>
      </p:sp>
      <p:sp>
        <p:nvSpPr>
          <p:cNvPr id="40" name="円/楕円 39">
            <a:extLst>
              <a:ext uri="{FF2B5EF4-FFF2-40B4-BE49-F238E27FC236}">
                <a16:creationId xmlns:a16="http://schemas.microsoft.com/office/drawing/2014/main" id="{E8746DF0-10D3-0C4C-AC7D-2F518A869710}"/>
              </a:ext>
            </a:extLst>
          </p:cNvPr>
          <p:cNvSpPr/>
          <p:nvPr/>
        </p:nvSpPr>
        <p:spPr>
          <a:xfrm>
            <a:off x="9878835" y="452493"/>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41" name="正方形/長方形 40">
            <a:extLst>
              <a:ext uri="{FF2B5EF4-FFF2-40B4-BE49-F238E27FC236}">
                <a16:creationId xmlns:a16="http://schemas.microsoft.com/office/drawing/2014/main" id="{EE533AB8-B7E3-C142-B7CE-34D216217A85}"/>
              </a:ext>
            </a:extLst>
          </p:cNvPr>
          <p:cNvSpPr/>
          <p:nvPr/>
        </p:nvSpPr>
        <p:spPr>
          <a:xfrm>
            <a:off x="4138116" y="826771"/>
            <a:ext cx="1331452" cy="779404"/>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kumimoji="1" lang="ja-JP" altLang="en-US" sz="1200"/>
              <a:t>遊び方を詳細に説明するボタン</a:t>
            </a:r>
            <a:endParaRPr kumimoji="1" lang="en-US" altLang="ja-JP" sz="1200" dirty="0"/>
          </a:p>
        </p:txBody>
      </p:sp>
      <p:cxnSp>
        <p:nvCxnSpPr>
          <p:cNvPr id="42" name="直線矢印コネクタ 41">
            <a:extLst>
              <a:ext uri="{FF2B5EF4-FFF2-40B4-BE49-F238E27FC236}">
                <a16:creationId xmlns:a16="http://schemas.microsoft.com/office/drawing/2014/main" id="{7513114B-AA7A-2840-B139-0B13CBE7BB9F}"/>
              </a:ext>
            </a:extLst>
          </p:cNvPr>
          <p:cNvCxnSpPr>
            <a:cxnSpLocks/>
            <a:stCxn id="41" idx="0"/>
            <a:endCxn id="8" idx="6"/>
          </p:cNvCxnSpPr>
          <p:nvPr/>
        </p:nvCxnSpPr>
        <p:spPr>
          <a:xfrm flipH="1" flipV="1">
            <a:off x="4186271" y="597278"/>
            <a:ext cx="617571" cy="22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61EF08AC-A39D-8449-B2B0-7D35E05996DD}"/>
              </a:ext>
            </a:extLst>
          </p:cNvPr>
          <p:cNvSpPr txBox="1"/>
          <p:nvPr/>
        </p:nvSpPr>
        <p:spPr>
          <a:xfrm>
            <a:off x="5895914" y="4887093"/>
            <a:ext cx="3145413" cy="246221"/>
          </a:xfrm>
          <a:prstGeom prst="rect">
            <a:avLst/>
          </a:prstGeom>
          <a:noFill/>
        </p:spPr>
        <p:txBody>
          <a:bodyPr wrap="none" rtlCol="0">
            <a:spAutoFit/>
          </a:bodyPr>
          <a:lstStyle/>
          <a:p>
            <a:r>
              <a:rPr lang="en-US" altLang="ja-JP" sz="1000" b="1" dirty="0">
                <a:solidFill>
                  <a:srgbClr val="FF0000"/>
                </a:solidFill>
              </a:rPr>
              <a:t>[</a:t>
            </a:r>
            <a:r>
              <a:rPr lang="ja-JP" altLang="en-US" sz="1000" b="1">
                <a:solidFill>
                  <a:srgbClr val="FF0000"/>
                </a:solidFill>
              </a:rPr>
              <a:t>要相談</a:t>
            </a:r>
            <a:r>
              <a:rPr lang="en-US" altLang="ja-JP" sz="1000" b="1" dirty="0">
                <a:solidFill>
                  <a:srgbClr val="FF0000"/>
                </a:solidFill>
              </a:rPr>
              <a:t>]</a:t>
            </a:r>
            <a:r>
              <a:rPr lang="ja-JP" altLang="en-US" sz="1000" b="1"/>
              <a:t>カウントダウン中は</a:t>
            </a:r>
            <a:r>
              <a:rPr lang="en-US" altLang="ja-JP" sz="1000" b="1" dirty="0" err="1"/>
              <a:t>i</a:t>
            </a:r>
            <a:r>
              <a:rPr lang="ja-JP" altLang="en-US" sz="1000" b="1"/>
              <a:t>ボタンを消すかどうか</a:t>
            </a:r>
            <a:endParaRPr kumimoji="1" lang="en-US" altLang="ja-JP" sz="1000" b="1" dirty="0"/>
          </a:p>
        </p:txBody>
      </p:sp>
      <p:sp>
        <p:nvSpPr>
          <p:cNvPr id="47" name="下矢印 46">
            <a:extLst>
              <a:ext uri="{FF2B5EF4-FFF2-40B4-BE49-F238E27FC236}">
                <a16:creationId xmlns:a16="http://schemas.microsoft.com/office/drawing/2014/main" id="{E33A1E0D-08FB-9F46-89B6-9990210B8710}"/>
              </a:ext>
            </a:extLst>
          </p:cNvPr>
          <p:cNvSpPr/>
          <p:nvPr/>
        </p:nvSpPr>
        <p:spPr>
          <a:xfrm rot="13467858">
            <a:off x="4932439" y="1883317"/>
            <a:ext cx="128511" cy="506828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a:extLst>
              <a:ext uri="{FF2B5EF4-FFF2-40B4-BE49-F238E27FC236}">
                <a16:creationId xmlns:a16="http://schemas.microsoft.com/office/drawing/2014/main" id="{E6FDBE6C-4A98-944C-849D-AABE59A67094}"/>
              </a:ext>
            </a:extLst>
          </p:cNvPr>
          <p:cNvPicPr>
            <a:picLocks noChangeAspect="1"/>
          </p:cNvPicPr>
          <p:nvPr/>
        </p:nvPicPr>
        <p:blipFill>
          <a:blip r:embed="rId8"/>
          <a:stretch>
            <a:fillRect/>
          </a:stretch>
        </p:blipFill>
        <p:spPr>
          <a:xfrm>
            <a:off x="8696776" y="651955"/>
            <a:ext cx="394714" cy="394714"/>
          </a:xfrm>
          <a:prstGeom prst="rect">
            <a:avLst/>
          </a:prstGeom>
        </p:spPr>
      </p:pic>
      <p:pic>
        <p:nvPicPr>
          <p:cNvPr id="49" name="図 48">
            <a:extLst>
              <a:ext uri="{FF2B5EF4-FFF2-40B4-BE49-F238E27FC236}">
                <a16:creationId xmlns:a16="http://schemas.microsoft.com/office/drawing/2014/main" id="{6186F556-CA6C-9942-A56C-52A226D77C66}"/>
              </a:ext>
            </a:extLst>
          </p:cNvPr>
          <p:cNvPicPr>
            <a:picLocks noChangeAspect="1"/>
          </p:cNvPicPr>
          <p:nvPr/>
        </p:nvPicPr>
        <p:blipFill>
          <a:blip r:embed="rId9"/>
          <a:stretch>
            <a:fillRect/>
          </a:stretch>
        </p:blipFill>
        <p:spPr>
          <a:xfrm>
            <a:off x="8776382" y="22292"/>
            <a:ext cx="235502" cy="235502"/>
          </a:xfrm>
          <a:prstGeom prst="rect">
            <a:avLst/>
          </a:prstGeom>
        </p:spPr>
      </p:pic>
      <p:sp>
        <p:nvSpPr>
          <p:cNvPr id="50" name="正方形/長方形 49">
            <a:extLst>
              <a:ext uri="{FF2B5EF4-FFF2-40B4-BE49-F238E27FC236}">
                <a16:creationId xmlns:a16="http://schemas.microsoft.com/office/drawing/2014/main" id="{7EAB4D1D-A106-2741-B4CF-C48033003CC4}"/>
              </a:ext>
            </a:extLst>
          </p:cNvPr>
          <p:cNvSpPr/>
          <p:nvPr/>
        </p:nvSpPr>
        <p:spPr>
          <a:xfrm>
            <a:off x="6082656" y="586951"/>
            <a:ext cx="1331452" cy="1733462"/>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kumimoji="1" lang="ja-JP" altLang="en-US" sz="1200"/>
              <a:t>カウントダウン中はカウントダウンの数字を見てしまうことを想定し、</a:t>
            </a:r>
            <a:r>
              <a:rPr kumimoji="1" lang="en-US" altLang="ja-JP" sz="1200" dirty="0"/>
              <a:t>PC</a:t>
            </a:r>
            <a:r>
              <a:rPr kumimoji="1" lang="ja-JP" altLang="en-US" sz="1200"/>
              <a:t>のインカメがある上部に数字を表示する。</a:t>
            </a:r>
            <a:endParaRPr kumimoji="1" lang="en-US" altLang="ja-JP" sz="1200" dirty="0"/>
          </a:p>
        </p:txBody>
      </p:sp>
      <p:cxnSp>
        <p:nvCxnSpPr>
          <p:cNvPr id="51" name="直線矢印コネクタ 50">
            <a:extLst>
              <a:ext uri="{FF2B5EF4-FFF2-40B4-BE49-F238E27FC236}">
                <a16:creationId xmlns:a16="http://schemas.microsoft.com/office/drawing/2014/main" id="{FC8C9A2A-27DA-CD47-BC24-4DADF2DC5923}"/>
              </a:ext>
            </a:extLst>
          </p:cNvPr>
          <p:cNvCxnSpPr>
            <a:cxnSpLocks/>
            <a:stCxn id="50" idx="3"/>
          </p:cNvCxnSpPr>
          <p:nvPr/>
        </p:nvCxnSpPr>
        <p:spPr>
          <a:xfrm flipV="1">
            <a:off x="7414108" y="826772"/>
            <a:ext cx="1282668" cy="626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5" name="図 54">
            <a:extLst>
              <a:ext uri="{FF2B5EF4-FFF2-40B4-BE49-F238E27FC236}">
                <a16:creationId xmlns:a16="http://schemas.microsoft.com/office/drawing/2014/main" id="{51D5C125-C31F-2349-9A13-F6C88273B8C5}"/>
              </a:ext>
            </a:extLst>
          </p:cNvPr>
          <p:cNvPicPr>
            <a:picLocks noChangeAspect="1"/>
          </p:cNvPicPr>
          <p:nvPr/>
        </p:nvPicPr>
        <p:blipFill>
          <a:blip r:embed="rId10"/>
          <a:stretch>
            <a:fillRect/>
          </a:stretch>
        </p:blipFill>
        <p:spPr>
          <a:xfrm>
            <a:off x="2827653" y="6252962"/>
            <a:ext cx="435502" cy="435502"/>
          </a:xfrm>
          <a:prstGeom prst="rect">
            <a:avLst/>
          </a:prstGeom>
        </p:spPr>
      </p:pic>
      <p:pic>
        <p:nvPicPr>
          <p:cNvPr id="24" name="図 23">
            <a:extLst>
              <a:ext uri="{FF2B5EF4-FFF2-40B4-BE49-F238E27FC236}">
                <a16:creationId xmlns:a16="http://schemas.microsoft.com/office/drawing/2014/main" id="{81FF8584-7FC5-3A43-B9B3-643797C814AA}"/>
              </a:ext>
            </a:extLst>
          </p:cNvPr>
          <p:cNvPicPr>
            <a:picLocks noChangeAspect="1"/>
          </p:cNvPicPr>
          <p:nvPr/>
        </p:nvPicPr>
        <p:blipFill>
          <a:blip r:embed="rId6"/>
          <a:stretch>
            <a:fillRect/>
          </a:stretch>
        </p:blipFill>
        <p:spPr>
          <a:xfrm>
            <a:off x="2436011" y="6257902"/>
            <a:ext cx="417415" cy="417415"/>
          </a:xfrm>
          <a:prstGeom prst="rect">
            <a:avLst/>
          </a:prstGeom>
        </p:spPr>
      </p:pic>
    </p:spTree>
    <p:extLst>
      <p:ext uri="{BB962C8B-B14F-4D97-AF65-F5344CB8AC3E}">
        <p14:creationId xmlns:p14="http://schemas.microsoft.com/office/powerpoint/2010/main" val="224701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4980E19-F5EF-8E41-B018-8B3B6E507295}"/>
              </a:ext>
            </a:extLst>
          </p:cNvPr>
          <p:cNvSpPr/>
          <p:nvPr/>
        </p:nvSpPr>
        <p:spPr>
          <a:xfrm>
            <a:off x="182080" y="296920"/>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4B32DA6-3331-9B42-A7C5-B66F126934E1}"/>
              </a:ext>
            </a:extLst>
          </p:cNvPr>
          <p:cNvSpPr txBox="1"/>
          <p:nvPr/>
        </p:nvSpPr>
        <p:spPr>
          <a:xfrm>
            <a:off x="71469" y="16933"/>
            <a:ext cx="2231701" cy="246221"/>
          </a:xfrm>
          <a:prstGeom prst="rect">
            <a:avLst/>
          </a:prstGeom>
          <a:noFill/>
        </p:spPr>
        <p:txBody>
          <a:bodyPr wrap="none" rtlCol="0">
            <a:spAutoFit/>
          </a:bodyPr>
          <a:lstStyle/>
          <a:p>
            <a:r>
              <a:rPr lang="en-US" altLang="ja-JP" sz="1000" dirty="0"/>
              <a:t>4. </a:t>
            </a:r>
            <a:r>
              <a:rPr lang="ja-JP" altLang="en-US" sz="1000"/>
              <a:t>撮影</a:t>
            </a:r>
            <a:r>
              <a:rPr lang="en-US" altLang="ja-JP" sz="1000" dirty="0"/>
              <a:t> ~ </a:t>
            </a:r>
            <a:r>
              <a:rPr lang="ja-JP" altLang="en-US" sz="1000"/>
              <a:t>あだ名生成中の待ち時間</a:t>
            </a:r>
            <a:endParaRPr kumimoji="1" lang="en-US" altLang="ja-JP" sz="1000" dirty="0"/>
          </a:p>
        </p:txBody>
      </p:sp>
      <p:pic>
        <p:nvPicPr>
          <p:cNvPr id="4" name="図 3">
            <a:extLst>
              <a:ext uri="{FF2B5EF4-FFF2-40B4-BE49-F238E27FC236}">
                <a16:creationId xmlns:a16="http://schemas.microsoft.com/office/drawing/2014/main" id="{C5B0B3BE-765A-584C-B828-8C28EA5E24B0}"/>
              </a:ext>
            </a:extLst>
          </p:cNvPr>
          <p:cNvPicPr>
            <a:picLocks noChangeAspect="1"/>
          </p:cNvPicPr>
          <p:nvPr/>
        </p:nvPicPr>
        <p:blipFill>
          <a:blip r:embed="rId2"/>
          <a:stretch>
            <a:fillRect/>
          </a:stretch>
        </p:blipFill>
        <p:spPr>
          <a:xfrm>
            <a:off x="1932545" y="380267"/>
            <a:ext cx="2229786" cy="2965385"/>
          </a:xfrm>
          <a:prstGeom prst="rect">
            <a:avLst/>
          </a:prstGeom>
        </p:spPr>
      </p:pic>
      <p:pic>
        <p:nvPicPr>
          <p:cNvPr id="5" name="図 4">
            <a:extLst>
              <a:ext uri="{FF2B5EF4-FFF2-40B4-BE49-F238E27FC236}">
                <a16:creationId xmlns:a16="http://schemas.microsoft.com/office/drawing/2014/main" id="{ABF5C566-7B42-2B48-A7A8-A17EF4701991}"/>
              </a:ext>
            </a:extLst>
          </p:cNvPr>
          <p:cNvPicPr>
            <a:picLocks noChangeAspect="1"/>
          </p:cNvPicPr>
          <p:nvPr/>
        </p:nvPicPr>
        <p:blipFill>
          <a:blip r:embed="rId3"/>
          <a:stretch>
            <a:fillRect/>
          </a:stretch>
        </p:blipFill>
        <p:spPr>
          <a:xfrm>
            <a:off x="2510136" y="1157206"/>
            <a:ext cx="1074603" cy="1239927"/>
          </a:xfrm>
          <a:prstGeom prst="rect">
            <a:avLst/>
          </a:prstGeom>
        </p:spPr>
      </p:pic>
      <p:sp>
        <p:nvSpPr>
          <p:cNvPr id="6" name="テキスト ボックス 5">
            <a:extLst>
              <a:ext uri="{FF2B5EF4-FFF2-40B4-BE49-F238E27FC236}">
                <a16:creationId xmlns:a16="http://schemas.microsoft.com/office/drawing/2014/main" id="{A0683238-B4A7-5846-8093-E17BC5A3F3F4}"/>
              </a:ext>
            </a:extLst>
          </p:cNvPr>
          <p:cNvSpPr txBox="1"/>
          <p:nvPr/>
        </p:nvSpPr>
        <p:spPr>
          <a:xfrm>
            <a:off x="2303170" y="3213555"/>
            <a:ext cx="1507144" cy="215444"/>
          </a:xfrm>
          <a:prstGeom prst="rect">
            <a:avLst/>
          </a:prstGeom>
          <a:noFill/>
        </p:spPr>
        <p:txBody>
          <a:bodyPr wrap="none" rtlCol="0">
            <a:spAutoFit/>
          </a:bodyPr>
          <a:lstStyle/>
          <a:p>
            <a:r>
              <a:rPr lang="en-US" altLang="ja-JP" sz="800" b="1" dirty="0"/>
              <a:t>Copyright ~~~~~~~~~~~</a:t>
            </a:r>
          </a:p>
        </p:txBody>
      </p:sp>
      <p:sp>
        <p:nvSpPr>
          <p:cNvPr id="7" name="円/楕円 6">
            <a:extLst>
              <a:ext uri="{FF2B5EF4-FFF2-40B4-BE49-F238E27FC236}">
                <a16:creationId xmlns:a16="http://schemas.microsoft.com/office/drawing/2014/main" id="{8FCB900D-D162-FD4B-8760-583B0BF38100}"/>
              </a:ext>
            </a:extLst>
          </p:cNvPr>
          <p:cNvSpPr/>
          <p:nvPr/>
        </p:nvSpPr>
        <p:spPr>
          <a:xfrm>
            <a:off x="3999145" y="609809"/>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9" name="テキスト ボックス 8">
            <a:extLst>
              <a:ext uri="{FF2B5EF4-FFF2-40B4-BE49-F238E27FC236}">
                <a16:creationId xmlns:a16="http://schemas.microsoft.com/office/drawing/2014/main" id="{E25A1B57-F033-244E-B63F-BC1FFCD24932}"/>
              </a:ext>
            </a:extLst>
          </p:cNvPr>
          <p:cNvSpPr txBox="1"/>
          <p:nvPr/>
        </p:nvSpPr>
        <p:spPr>
          <a:xfrm>
            <a:off x="71468" y="3462463"/>
            <a:ext cx="2377574" cy="246221"/>
          </a:xfrm>
          <a:prstGeom prst="rect">
            <a:avLst/>
          </a:prstGeom>
          <a:noFill/>
        </p:spPr>
        <p:txBody>
          <a:bodyPr wrap="none" rtlCol="0">
            <a:spAutoFit/>
          </a:bodyPr>
          <a:lstStyle/>
          <a:p>
            <a:r>
              <a:rPr kumimoji="1" lang="en-US" altLang="ja-JP" sz="1000" dirty="0"/>
              <a:t>5. </a:t>
            </a:r>
            <a:r>
              <a:rPr lang="ja-JP" altLang="en-US" sz="1000"/>
              <a:t>生成したあだ名のフィードバック時</a:t>
            </a:r>
            <a:endParaRPr kumimoji="1" lang="en-US" altLang="ja-JP" sz="1000" dirty="0"/>
          </a:p>
        </p:txBody>
      </p:sp>
      <p:sp>
        <p:nvSpPr>
          <p:cNvPr id="10" name="正方形/長方形 9">
            <a:extLst>
              <a:ext uri="{FF2B5EF4-FFF2-40B4-BE49-F238E27FC236}">
                <a16:creationId xmlns:a16="http://schemas.microsoft.com/office/drawing/2014/main" id="{12CF6201-9E61-854B-B083-5AA24B093EBE}"/>
              </a:ext>
            </a:extLst>
          </p:cNvPr>
          <p:cNvSpPr/>
          <p:nvPr/>
        </p:nvSpPr>
        <p:spPr>
          <a:xfrm>
            <a:off x="182079" y="3693398"/>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E2DA99E9-8E23-BA4A-928F-E0284311988F}"/>
              </a:ext>
            </a:extLst>
          </p:cNvPr>
          <p:cNvPicPr>
            <a:picLocks noChangeAspect="1"/>
          </p:cNvPicPr>
          <p:nvPr/>
        </p:nvPicPr>
        <p:blipFill>
          <a:blip r:embed="rId2"/>
          <a:stretch>
            <a:fillRect/>
          </a:stretch>
        </p:blipFill>
        <p:spPr>
          <a:xfrm>
            <a:off x="1932544" y="3784388"/>
            <a:ext cx="2229786" cy="2965385"/>
          </a:xfrm>
          <a:prstGeom prst="rect">
            <a:avLst/>
          </a:prstGeom>
        </p:spPr>
      </p:pic>
      <p:sp>
        <p:nvSpPr>
          <p:cNvPr id="13" name="テキスト ボックス 12">
            <a:extLst>
              <a:ext uri="{FF2B5EF4-FFF2-40B4-BE49-F238E27FC236}">
                <a16:creationId xmlns:a16="http://schemas.microsoft.com/office/drawing/2014/main" id="{93879C9A-75E5-834D-BCA0-52F5FEB01678}"/>
              </a:ext>
            </a:extLst>
          </p:cNvPr>
          <p:cNvSpPr txBox="1"/>
          <p:nvPr/>
        </p:nvSpPr>
        <p:spPr>
          <a:xfrm>
            <a:off x="2222505" y="6606832"/>
            <a:ext cx="1507144" cy="215444"/>
          </a:xfrm>
          <a:prstGeom prst="rect">
            <a:avLst/>
          </a:prstGeom>
          <a:noFill/>
        </p:spPr>
        <p:txBody>
          <a:bodyPr wrap="none" rtlCol="0">
            <a:spAutoFit/>
          </a:bodyPr>
          <a:lstStyle/>
          <a:p>
            <a:r>
              <a:rPr lang="en-US" altLang="ja-JP" sz="800" b="1" dirty="0"/>
              <a:t>Copyright ~~~~~~~~~~~</a:t>
            </a:r>
          </a:p>
        </p:txBody>
      </p:sp>
      <p:sp>
        <p:nvSpPr>
          <p:cNvPr id="14" name="角丸四角形 13">
            <a:extLst>
              <a:ext uri="{FF2B5EF4-FFF2-40B4-BE49-F238E27FC236}">
                <a16:creationId xmlns:a16="http://schemas.microsoft.com/office/drawing/2014/main" id="{6D7C37D9-B737-2F4E-94BA-DEE3F8B40101}"/>
              </a:ext>
            </a:extLst>
          </p:cNvPr>
          <p:cNvSpPr/>
          <p:nvPr/>
        </p:nvSpPr>
        <p:spPr>
          <a:xfrm>
            <a:off x="1964737" y="6010549"/>
            <a:ext cx="2229786" cy="265471"/>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しわくちゃ男</a:t>
            </a:r>
            <a:endParaRPr kumimoji="1" lang="ja-JP" altLang="en-US"/>
          </a:p>
        </p:txBody>
      </p:sp>
      <p:sp>
        <p:nvSpPr>
          <p:cNvPr id="15" name="角丸四角形 14">
            <a:extLst>
              <a:ext uri="{FF2B5EF4-FFF2-40B4-BE49-F238E27FC236}">
                <a16:creationId xmlns:a16="http://schemas.microsoft.com/office/drawing/2014/main" id="{69B67F4D-CC7F-FE46-A1D3-91A52B0C5CD2}"/>
              </a:ext>
            </a:extLst>
          </p:cNvPr>
          <p:cNvSpPr/>
          <p:nvPr/>
        </p:nvSpPr>
        <p:spPr>
          <a:xfrm>
            <a:off x="1964737" y="2519815"/>
            <a:ext cx="2229786" cy="265471"/>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しばし待たれよ</a:t>
            </a:r>
            <a:endParaRPr kumimoji="1" lang="ja-JP" altLang="en-US"/>
          </a:p>
        </p:txBody>
      </p:sp>
      <p:pic>
        <p:nvPicPr>
          <p:cNvPr id="16" name="図 15">
            <a:extLst>
              <a:ext uri="{FF2B5EF4-FFF2-40B4-BE49-F238E27FC236}">
                <a16:creationId xmlns:a16="http://schemas.microsoft.com/office/drawing/2014/main" id="{3B696E06-45D7-2442-AC4D-C2F23593FB78}"/>
              </a:ext>
            </a:extLst>
          </p:cNvPr>
          <p:cNvPicPr>
            <a:picLocks noChangeAspect="1"/>
          </p:cNvPicPr>
          <p:nvPr/>
        </p:nvPicPr>
        <p:blipFill>
          <a:blip r:embed="rId4"/>
          <a:stretch>
            <a:fillRect/>
          </a:stretch>
        </p:blipFill>
        <p:spPr>
          <a:xfrm>
            <a:off x="2449042" y="4607666"/>
            <a:ext cx="1186209" cy="1318829"/>
          </a:xfrm>
          <a:prstGeom prst="rect">
            <a:avLst/>
          </a:prstGeom>
          <a:ln>
            <a:solidFill>
              <a:srgbClr val="FF0000"/>
            </a:solidFill>
          </a:ln>
        </p:spPr>
      </p:pic>
      <p:sp>
        <p:nvSpPr>
          <p:cNvPr id="17" name="正方形/長方形 16">
            <a:extLst>
              <a:ext uri="{FF2B5EF4-FFF2-40B4-BE49-F238E27FC236}">
                <a16:creationId xmlns:a16="http://schemas.microsoft.com/office/drawing/2014/main" id="{BB7ADFD6-9175-4046-8FB0-2B2EB9D1A302}"/>
              </a:ext>
            </a:extLst>
          </p:cNvPr>
          <p:cNvSpPr/>
          <p:nvPr/>
        </p:nvSpPr>
        <p:spPr>
          <a:xfrm>
            <a:off x="324798" y="3939619"/>
            <a:ext cx="1331452" cy="1172694"/>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lang="ja-JP" altLang="en-US" sz="1200"/>
              <a:t>取得した変顔を表示する。</a:t>
            </a:r>
            <a:endParaRPr lang="en-US" altLang="ja-JP" sz="1200" dirty="0"/>
          </a:p>
          <a:p>
            <a:r>
              <a:rPr kumimoji="1" lang="ja-JP" altLang="en-US" sz="1200"/>
              <a:t>この時、カメラによる撮影はしていない。</a:t>
            </a:r>
            <a:endParaRPr kumimoji="1" lang="en-US" altLang="ja-JP" sz="1200" dirty="0"/>
          </a:p>
        </p:txBody>
      </p:sp>
      <p:cxnSp>
        <p:nvCxnSpPr>
          <p:cNvPr id="18" name="直線矢印コネクタ 17">
            <a:extLst>
              <a:ext uri="{FF2B5EF4-FFF2-40B4-BE49-F238E27FC236}">
                <a16:creationId xmlns:a16="http://schemas.microsoft.com/office/drawing/2014/main" id="{9F0DB121-70BB-DE49-A4C1-6B1AEC5DA686}"/>
              </a:ext>
            </a:extLst>
          </p:cNvPr>
          <p:cNvCxnSpPr>
            <a:cxnSpLocks/>
            <a:stCxn id="17" idx="3"/>
            <a:endCxn id="16" idx="1"/>
          </p:cNvCxnSpPr>
          <p:nvPr/>
        </p:nvCxnSpPr>
        <p:spPr>
          <a:xfrm>
            <a:off x="1656250" y="4525966"/>
            <a:ext cx="792792" cy="741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図 20">
            <a:extLst>
              <a:ext uri="{FF2B5EF4-FFF2-40B4-BE49-F238E27FC236}">
                <a16:creationId xmlns:a16="http://schemas.microsoft.com/office/drawing/2014/main" id="{356721F8-01DA-4444-86F9-B15C2991C291}"/>
              </a:ext>
            </a:extLst>
          </p:cNvPr>
          <p:cNvPicPr>
            <a:picLocks noChangeAspect="1"/>
          </p:cNvPicPr>
          <p:nvPr/>
        </p:nvPicPr>
        <p:blipFill>
          <a:blip r:embed="rId5"/>
          <a:stretch>
            <a:fillRect/>
          </a:stretch>
        </p:blipFill>
        <p:spPr>
          <a:xfrm>
            <a:off x="2583894" y="6304189"/>
            <a:ext cx="417415" cy="417415"/>
          </a:xfrm>
          <a:prstGeom prst="rect">
            <a:avLst/>
          </a:prstGeom>
        </p:spPr>
      </p:pic>
      <p:pic>
        <p:nvPicPr>
          <p:cNvPr id="22" name="図 21">
            <a:extLst>
              <a:ext uri="{FF2B5EF4-FFF2-40B4-BE49-F238E27FC236}">
                <a16:creationId xmlns:a16="http://schemas.microsoft.com/office/drawing/2014/main" id="{AB3028B5-048E-874E-9A32-1FF48E15A7ED}"/>
              </a:ext>
            </a:extLst>
          </p:cNvPr>
          <p:cNvPicPr>
            <a:picLocks noChangeAspect="1"/>
          </p:cNvPicPr>
          <p:nvPr/>
        </p:nvPicPr>
        <p:blipFill>
          <a:blip r:embed="rId6"/>
          <a:stretch>
            <a:fillRect/>
          </a:stretch>
        </p:blipFill>
        <p:spPr>
          <a:xfrm>
            <a:off x="3016575" y="6281018"/>
            <a:ext cx="435502" cy="435502"/>
          </a:xfrm>
          <a:prstGeom prst="rect">
            <a:avLst/>
          </a:prstGeom>
        </p:spPr>
      </p:pic>
      <p:sp>
        <p:nvSpPr>
          <p:cNvPr id="24" name="正方形/長方形 23">
            <a:extLst>
              <a:ext uri="{FF2B5EF4-FFF2-40B4-BE49-F238E27FC236}">
                <a16:creationId xmlns:a16="http://schemas.microsoft.com/office/drawing/2014/main" id="{45A657FA-8DAF-B047-A5F7-F85BCD2FCA14}"/>
              </a:ext>
            </a:extLst>
          </p:cNvPr>
          <p:cNvSpPr/>
          <p:nvPr/>
        </p:nvSpPr>
        <p:spPr>
          <a:xfrm>
            <a:off x="339784" y="5493448"/>
            <a:ext cx="1331452" cy="933966"/>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lang="ja-JP" altLang="en-US" sz="1200"/>
              <a:t>ボタン</a:t>
            </a:r>
            <a:r>
              <a:rPr kumimoji="1" lang="en-US" altLang="ja-JP" sz="1200" dirty="0"/>
              <a:t>]</a:t>
            </a:r>
          </a:p>
          <a:p>
            <a:r>
              <a:rPr lang="ja-JP" altLang="en-US" sz="1200"/>
              <a:t>押した場合、</a:t>
            </a:r>
            <a:endParaRPr lang="en-US" altLang="ja-JP" sz="1200" dirty="0"/>
          </a:p>
          <a:p>
            <a:r>
              <a:rPr kumimoji="1" lang="ja-JP" altLang="en-US" sz="1200"/>
              <a:t>「</a:t>
            </a:r>
            <a:r>
              <a:rPr kumimoji="1" lang="en-US" altLang="ja-JP" sz="1200" dirty="0"/>
              <a:t>2. </a:t>
            </a:r>
            <a:r>
              <a:rPr kumimoji="1" lang="ja-JP" altLang="en-US" sz="1200"/>
              <a:t>変顔撮影前」画面に遷移</a:t>
            </a:r>
            <a:endParaRPr kumimoji="1" lang="en-US" altLang="ja-JP" sz="1200" dirty="0"/>
          </a:p>
        </p:txBody>
      </p:sp>
      <p:cxnSp>
        <p:nvCxnSpPr>
          <p:cNvPr id="25" name="直線矢印コネクタ 24">
            <a:extLst>
              <a:ext uri="{FF2B5EF4-FFF2-40B4-BE49-F238E27FC236}">
                <a16:creationId xmlns:a16="http://schemas.microsoft.com/office/drawing/2014/main" id="{0706C4B6-8A9A-EC41-AA81-168E3CABB0FB}"/>
              </a:ext>
            </a:extLst>
          </p:cNvPr>
          <p:cNvCxnSpPr>
            <a:cxnSpLocks/>
            <a:stCxn id="24" idx="3"/>
            <a:endCxn id="21" idx="1"/>
          </p:cNvCxnSpPr>
          <p:nvPr/>
        </p:nvCxnSpPr>
        <p:spPr>
          <a:xfrm>
            <a:off x="1671236" y="5960431"/>
            <a:ext cx="912658" cy="55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爆発 1 27">
            <a:extLst>
              <a:ext uri="{FF2B5EF4-FFF2-40B4-BE49-F238E27FC236}">
                <a16:creationId xmlns:a16="http://schemas.microsoft.com/office/drawing/2014/main" id="{50B9B90C-A626-F840-A068-BA8D9BDA43BD}"/>
              </a:ext>
            </a:extLst>
          </p:cNvPr>
          <p:cNvSpPr/>
          <p:nvPr/>
        </p:nvSpPr>
        <p:spPr>
          <a:xfrm>
            <a:off x="3923213" y="3282774"/>
            <a:ext cx="3055280" cy="168331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t>
            </a:r>
            <a:r>
              <a:rPr kumimoji="1" lang="ja-JP" altLang="en-US"/>
              <a:t>音声</a:t>
            </a:r>
            <a:r>
              <a:rPr kumimoji="1" lang="en-US" altLang="ja-JP" dirty="0"/>
              <a:t>]</a:t>
            </a:r>
          </a:p>
          <a:p>
            <a:pPr algn="ctr"/>
            <a:r>
              <a:rPr lang="ja-JP" altLang="en-US" sz="1400"/>
              <a:t>貴様は</a:t>
            </a:r>
            <a:endParaRPr lang="en-US" altLang="ja-JP" sz="1400" dirty="0"/>
          </a:p>
          <a:p>
            <a:pPr algn="ctr"/>
            <a:r>
              <a:rPr lang="ja-JP" altLang="en-US" sz="1400"/>
              <a:t>しわくちゃ男だ</a:t>
            </a:r>
            <a:endParaRPr kumimoji="1" lang="ja-JP" altLang="en-US" sz="1400"/>
          </a:p>
        </p:txBody>
      </p:sp>
      <p:sp>
        <p:nvSpPr>
          <p:cNvPr id="30" name="正方形/長方形 29">
            <a:extLst>
              <a:ext uri="{FF2B5EF4-FFF2-40B4-BE49-F238E27FC236}">
                <a16:creationId xmlns:a16="http://schemas.microsoft.com/office/drawing/2014/main" id="{E6A62B4F-46EA-9E45-A119-18CF1BD583FA}"/>
              </a:ext>
            </a:extLst>
          </p:cNvPr>
          <p:cNvSpPr/>
          <p:nvPr/>
        </p:nvSpPr>
        <p:spPr>
          <a:xfrm>
            <a:off x="4941469" y="5347052"/>
            <a:ext cx="1332977" cy="933966"/>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ボタン</a:t>
            </a:r>
            <a:r>
              <a:rPr kumimoji="1" lang="en-US" altLang="ja-JP" sz="1200" dirty="0"/>
              <a:t>]</a:t>
            </a:r>
          </a:p>
          <a:p>
            <a:r>
              <a:rPr lang="ja-JP" altLang="en-US" sz="1200"/>
              <a:t>押した場合、「</a:t>
            </a:r>
            <a:r>
              <a:rPr lang="en-US" altLang="ja-JP" sz="1200" dirty="0"/>
              <a:t>1. </a:t>
            </a:r>
            <a:r>
              <a:rPr lang="ja-JP" altLang="en-US" sz="1200"/>
              <a:t>開始時」画面に遷移する</a:t>
            </a:r>
            <a:endParaRPr kumimoji="1" lang="en-US" altLang="ja-JP" sz="1200" dirty="0"/>
          </a:p>
        </p:txBody>
      </p:sp>
      <p:cxnSp>
        <p:nvCxnSpPr>
          <p:cNvPr id="31" name="直線矢印コネクタ 30">
            <a:extLst>
              <a:ext uri="{FF2B5EF4-FFF2-40B4-BE49-F238E27FC236}">
                <a16:creationId xmlns:a16="http://schemas.microsoft.com/office/drawing/2014/main" id="{70A4FF59-BF63-8042-94BB-A25E32FB9557}"/>
              </a:ext>
            </a:extLst>
          </p:cNvPr>
          <p:cNvCxnSpPr>
            <a:cxnSpLocks/>
            <a:stCxn id="30" idx="1"/>
          </p:cNvCxnSpPr>
          <p:nvPr/>
        </p:nvCxnSpPr>
        <p:spPr>
          <a:xfrm flipH="1">
            <a:off x="3524447" y="5814035"/>
            <a:ext cx="1417022" cy="698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4F895C98-E2DB-494A-951C-545E9FF515D0}"/>
              </a:ext>
            </a:extLst>
          </p:cNvPr>
          <p:cNvSpPr txBox="1"/>
          <p:nvPr/>
        </p:nvSpPr>
        <p:spPr>
          <a:xfrm>
            <a:off x="6274446" y="3380767"/>
            <a:ext cx="3365024" cy="246221"/>
          </a:xfrm>
          <a:prstGeom prst="rect">
            <a:avLst/>
          </a:prstGeom>
          <a:noFill/>
        </p:spPr>
        <p:txBody>
          <a:bodyPr wrap="none" rtlCol="0">
            <a:spAutoFit/>
          </a:bodyPr>
          <a:lstStyle/>
          <a:p>
            <a:r>
              <a:rPr lang="en-US" altLang="ja-JP" sz="1000" b="1" dirty="0">
                <a:solidFill>
                  <a:srgbClr val="FF0000"/>
                </a:solidFill>
              </a:rPr>
              <a:t>[</a:t>
            </a:r>
            <a:r>
              <a:rPr lang="ja-JP" altLang="en-US" sz="1000" b="1">
                <a:solidFill>
                  <a:srgbClr val="FF0000"/>
                </a:solidFill>
              </a:rPr>
              <a:t>要相談</a:t>
            </a:r>
            <a:r>
              <a:rPr lang="en-US" altLang="ja-JP" sz="1000" b="1" dirty="0">
                <a:solidFill>
                  <a:srgbClr val="FF0000"/>
                </a:solidFill>
              </a:rPr>
              <a:t>]</a:t>
            </a:r>
            <a:r>
              <a:rPr lang="ja-JP" altLang="en-US" sz="1000" b="1"/>
              <a:t>音声出力は必要かどうか（いらない説が浮上）</a:t>
            </a:r>
            <a:endParaRPr kumimoji="1" lang="en-US" altLang="ja-JP" sz="1000" b="1" dirty="0"/>
          </a:p>
        </p:txBody>
      </p:sp>
      <p:sp>
        <p:nvSpPr>
          <p:cNvPr id="26" name="正方形/長方形 25">
            <a:extLst>
              <a:ext uri="{FF2B5EF4-FFF2-40B4-BE49-F238E27FC236}">
                <a16:creationId xmlns:a16="http://schemas.microsoft.com/office/drawing/2014/main" id="{23A38ED4-CDC4-4F40-B209-6C311EFC5A52}"/>
              </a:ext>
            </a:extLst>
          </p:cNvPr>
          <p:cNvSpPr/>
          <p:nvPr/>
        </p:nvSpPr>
        <p:spPr>
          <a:xfrm>
            <a:off x="4315811" y="1157206"/>
            <a:ext cx="1332977" cy="1451301"/>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lang="ja-JP" altLang="en-US" sz="1200"/>
              <a:t>メモ</a:t>
            </a:r>
            <a:r>
              <a:rPr kumimoji="1" lang="en-US" altLang="ja-JP" sz="1200" dirty="0"/>
              <a:t>]</a:t>
            </a:r>
          </a:p>
          <a:p>
            <a:r>
              <a:rPr kumimoji="1" lang="ja-JP" altLang="en-US" sz="1200"/>
              <a:t>この時間に</a:t>
            </a:r>
            <a:r>
              <a:rPr lang="ja-JP" altLang="en-US" sz="1200"/>
              <a:t>、顔データが</a:t>
            </a:r>
            <a:r>
              <a:rPr lang="en-US" altLang="ja-JP" sz="1200" dirty="0"/>
              <a:t>Recognition</a:t>
            </a:r>
            <a:r>
              <a:rPr lang="ja-JP" altLang="en-US" sz="1200"/>
              <a:t>に送信され、あだ名生成アルゴリズムが稼働する</a:t>
            </a:r>
            <a:endParaRPr kumimoji="1" lang="en-US" altLang="ja-JP" sz="1200" dirty="0"/>
          </a:p>
        </p:txBody>
      </p:sp>
    </p:spTree>
    <p:extLst>
      <p:ext uri="{BB962C8B-B14F-4D97-AF65-F5344CB8AC3E}">
        <p14:creationId xmlns:p14="http://schemas.microsoft.com/office/powerpoint/2010/main" val="42225840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666</Words>
  <Application>Microsoft Macintosh PowerPoint</Application>
  <PresentationFormat>ワイド画面</PresentationFormat>
  <Paragraphs>118</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貴文 鈴木</dc:creator>
  <cp:lastModifiedBy>貴文 鈴木</cp:lastModifiedBy>
  <cp:revision>37</cp:revision>
  <dcterms:created xsi:type="dcterms:W3CDTF">2021-09-04T04:28:09Z</dcterms:created>
  <dcterms:modified xsi:type="dcterms:W3CDTF">2021-09-04T12:53:23Z</dcterms:modified>
</cp:coreProperties>
</file>