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4" r:id="rId3"/>
    <p:sldId id="263" r:id="rId4"/>
    <p:sldId id="258" r:id="rId5"/>
    <p:sldId id="260" r:id="rId6"/>
    <p:sldId id="259" r:id="rId7"/>
    <p:sldId id="261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貴文 鈴木" initials="貴文" lastIdx="1" clrIdx="0">
    <p:extLst>
      <p:ext uri="{19B8F6BF-5375-455C-9EA6-DF929625EA0E}">
        <p15:presenceInfo xmlns:p15="http://schemas.microsoft.com/office/powerpoint/2012/main" userId="7a66a47323f46c1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82"/>
    <p:restoredTop sz="94674"/>
  </p:normalViewPr>
  <p:slideViewPr>
    <p:cSldViewPr snapToGrid="0" snapToObjects="1">
      <p:cViewPr>
        <p:scale>
          <a:sx n="156" d="100"/>
          <a:sy n="156" d="100"/>
        </p:scale>
        <p:origin x="168" y="-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980D95-10E3-654B-86A5-8A4AF6159A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3C3A988-09E2-3842-9300-3718980320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744C39-7C9D-2443-B7A0-AA50A9E5E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E7AA-A21C-7B47-87DD-624D9A8E323F}" type="datetimeFigureOut">
              <a:rPr kumimoji="1" lang="ja-JP" altLang="en-US" smtClean="0"/>
              <a:t>2021/8/12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B580B6-54AF-3A4B-9B9D-A3C6833F7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16A710-90C5-2247-AB02-0BF901A4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BDBC-74E6-8344-A26B-BACEB6C4D2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8844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96C5FE-7605-DF44-A585-9A87B7FA0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B32FD80-641A-1F49-8C81-CBE769B08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94753A-1867-4C4D-8665-ACA78DAB9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E7AA-A21C-7B47-87DD-624D9A8E323F}" type="datetimeFigureOut">
              <a:rPr kumimoji="1" lang="ja-JP" altLang="en-US" smtClean="0"/>
              <a:t>2021/8/12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576BFE-E84B-014D-AE51-E01752585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2FAA55-4C2D-2A4F-B5A1-9322B69B3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BDBC-74E6-8344-A26B-BACEB6C4D2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5381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D61F979-E28A-5143-850B-FF44870585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9B64684-2DAB-3A4A-8FD3-0C4F2D244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9A1D5E-B044-D548-9570-B0D6587C6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E7AA-A21C-7B47-87DD-624D9A8E323F}" type="datetimeFigureOut">
              <a:rPr kumimoji="1" lang="ja-JP" altLang="en-US" smtClean="0"/>
              <a:t>2021/8/12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C9F359-FE19-564C-9B39-D5B6B8F7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B8AB0A-416D-A441-B3C4-1CC7F9279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BDBC-74E6-8344-A26B-BACEB6C4D2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7649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23E984-A79C-9645-A40D-EC85A9101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7E1C82-AE9F-444D-8C35-747F236FB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E5C7D7-8100-B644-A280-999E40AF3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E7AA-A21C-7B47-87DD-624D9A8E323F}" type="datetimeFigureOut">
              <a:rPr kumimoji="1" lang="ja-JP" altLang="en-US" smtClean="0"/>
              <a:t>2021/8/12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A73E8C-A9B2-A24F-9202-9A77392A8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707993-5BAE-B34F-86CD-F1823FAA7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BDBC-74E6-8344-A26B-BACEB6C4D2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333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307718-3A88-6C44-8B8E-A30490D6E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012C8B4-A2D8-804D-9225-EA0BF8248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0F9EAC-6AE4-DC45-84C4-5E8B83206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E7AA-A21C-7B47-87DD-624D9A8E323F}" type="datetimeFigureOut">
              <a:rPr kumimoji="1" lang="ja-JP" altLang="en-US" smtClean="0"/>
              <a:t>2021/8/12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10655A-597E-FF4F-B1BF-1338596A8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6814B0-30FA-DE4C-BE09-947CF08FA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BDBC-74E6-8344-A26B-BACEB6C4D2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6828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8BD0FE-9850-924C-A110-C0ACF6ED2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31800D-A7BB-5045-BFB3-795750AC0A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34AA452-4ED8-2546-9FCC-73DA33816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2D38F11-C445-D640-8E56-93FDB2387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E7AA-A21C-7B47-87DD-624D9A8E323F}" type="datetimeFigureOut">
              <a:rPr kumimoji="1" lang="ja-JP" altLang="en-US" smtClean="0"/>
              <a:t>2021/8/12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E74655E-35F5-C841-9A5D-8EF946823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6EFCE7-2A02-1F4B-A472-D11551BDD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BDBC-74E6-8344-A26B-BACEB6C4D2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9541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715E8E-13D9-5F45-8D78-C8E9C5C80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3B32ABE-E1E2-7B47-B8D7-7C06BEC12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640CAED-7496-E44D-ABD7-8EEE5ABA4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68F5F46-40B9-134A-A18C-4C47BEE242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DEB2B34-6162-B94D-9BAF-644CA0924D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2BC42CE-F3F4-2545-8DD2-8119BB89A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E7AA-A21C-7B47-87DD-624D9A8E323F}" type="datetimeFigureOut">
              <a:rPr kumimoji="1" lang="ja-JP" altLang="en-US" smtClean="0"/>
              <a:t>2021/8/12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B08F59A-6A80-524B-9995-B4346D4D3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B0BB996-637A-044F-B88E-11547B86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BDBC-74E6-8344-A26B-BACEB6C4D2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3685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ADE143-BE39-F442-B4A9-FCA9389C7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A52C931-D08F-B740-953D-212DCCA6D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E7AA-A21C-7B47-87DD-624D9A8E323F}" type="datetimeFigureOut">
              <a:rPr kumimoji="1" lang="ja-JP" altLang="en-US" smtClean="0"/>
              <a:t>2021/8/12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B6CD93E-CB90-D249-A57E-55A4D341D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68E56C2-DCEA-EB45-A8E6-DD662BCE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BDBC-74E6-8344-A26B-BACEB6C4D2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1732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4781B4E-1FBB-6941-8264-6FB189D47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E7AA-A21C-7B47-87DD-624D9A8E323F}" type="datetimeFigureOut">
              <a:rPr kumimoji="1" lang="ja-JP" altLang="en-US" smtClean="0"/>
              <a:t>2021/8/12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5F6B312-D8FE-D14E-BD42-6C124F4EC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3A18EF0-27B2-7440-A9EF-6E294DE78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BDBC-74E6-8344-A26B-BACEB6C4D2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1024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C50B36-CB0D-0C46-B6C2-60D584670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97906F-E2DF-FD49-A8BE-97CCA79FE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6B7D60B-2D82-0340-B1A0-FE43256AC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2BEA1E8-F2FA-A44D-9810-B6DABF4DA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E7AA-A21C-7B47-87DD-624D9A8E323F}" type="datetimeFigureOut">
              <a:rPr kumimoji="1" lang="ja-JP" altLang="en-US" smtClean="0"/>
              <a:t>2021/8/12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7E15571-691A-BC42-8123-B882BF12E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D31F189-EA55-904E-9709-237DC2D51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BDBC-74E6-8344-A26B-BACEB6C4D2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7771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A5513D-2CC7-B24F-978B-900B4280A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501EBBB-CCA8-F040-8018-B24A37FCD4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CB098B7-555D-754D-8C56-E965CFE0D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777675-0BAF-CC4E-9279-830AC9053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E7AA-A21C-7B47-87DD-624D9A8E323F}" type="datetimeFigureOut">
              <a:rPr kumimoji="1" lang="ja-JP" altLang="en-US" smtClean="0"/>
              <a:t>2021/8/12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8B0428A-58B9-BA48-8235-4DEB866CB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E92C15F-30B4-E141-9F24-6D8A963F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BDBC-74E6-8344-A26B-BACEB6C4D2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1784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276E0F1-13F5-3849-A491-808E4861C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FB18FC8-B032-D64C-8A09-D2E531505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5E7CAB-9BF8-A144-9F18-759CE47138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7E7AA-A21C-7B47-87DD-624D9A8E323F}" type="datetimeFigureOut">
              <a:rPr kumimoji="1" lang="ja-JP" altLang="en-US" smtClean="0"/>
              <a:t>2021/8/12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8F6994-1CB3-734D-B176-4965A3B298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F4222B-ECBC-4D4E-BD82-0A27A46FC2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CBDBC-74E6-8344-A26B-BACEB6C4D2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0406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11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6D63246-54CD-5846-81E9-CE03C13B88E9}"/>
              </a:ext>
            </a:extLst>
          </p:cNvPr>
          <p:cNvSpPr txBox="1"/>
          <p:nvPr/>
        </p:nvSpPr>
        <p:spPr>
          <a:xfrm>
            <a:off x="82063" y="181664"/>
            <a:ext cx="8872751" cy="31393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①</a:t>
            </a:r>
            <a:r>
              <a:rPr lang="ja-JP" altLang="en-US" sz="1400"/>
              <a:t>本日詰めたいこと</a:t>
            </a:r>
            <a:endParaRPr lang="en-US" altLang="ja-JP" sz="1400" dirty="0"/>
          </a:p>
          <a:p>
            <a:r>
              <a:rPr lang="ja-JP" altLang="en-US" sz="1400"/>
              <a:t>プロダクトのコンセプトをより詳細に決めたい。具体的に話すべきことは下記か。</a:t>
            </a:r>
            <a:endParaRPr lang="en-US" altLang="ja-JP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b="1"/>
              <a:t>ユーザー像</a:t>
            </a:r>
            <a:endParaRPr lang="en-US" altLang="ja-JP" sz="1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1400" dirty="0">
                <a:solidFill>
                  <a:srgbClr val="FF0000"/>
                </a:solidFill>
              </a:rPr>
              <a:t>10-20</a:t>
            </a:r>
            <a:r>
              <a:rPr lang="ja-JP" altLang="en-US" sz="1400">
                <a:solidFill>
                  <a:srgbClr val="FF0000"/>
                </a:solidFill>
              </a:rPr>
              <a:t>代くらいの若者。友人同士で遊ぶツールを必要としている。</a:t>
            </a:r>
            <a:endParaRPr lang="en-US" altLang="ja-JP" sz="1400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400">
                <a:solidFill>
                  <a:srgbClr val="FF0000"/>
                </a:solidFill>
              </a:rPr>
              <a:t>（開発者である自分たちをイメージすれば良い）</a:t>
            </a:r>
            <a:endParaRPr lang="en-US" altLang="ja-JP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b="1"/>
              <a:t>ユーザーへの提供価値や体験</a:t>
            </a:r>
            <a:endParaRPr lang="en-US" altLang="ja-JP" sz="1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400">
                <a:solidFill>
                  <a:srgbClr val="FF0000"/>
                </a:solidFill>
              </a:rPr>
              <a:t>同じツールを共有して遊ぶことで、</a:t>
            </a:r>
            <a:r>
              <a:rPr lang="ja-JP" altLang="en-US" sz="1600" b="1">
                <a:solidFill>
                  <a:srgbClr val="FF0000"/>
                </a:solidFill>
              </a:rPr>
              <a:t>友人との一体感を感じる。</a:t>
            </a:r>
            <a:endParaRPr lang="en-US" altLang="ja-JP" sz="1600" b="1" dirty="0">
              <a:solidFill>
                <a:srgbClr val="FF0000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ja-JP" altLang="en-US" sz="1400"/>
              <a:t>友人同士で帽子を回して遊ぶ。理不尽に責められる友人をみて、周囲は笑う（築地、</a:t>
            </a:r>
            <a:r>
              <a:rPr lang="en-US" altLang="ja-JP" sz="1400" dirty="0"/>
              <a:t>8/10</a:t>
            </a:r>
            <a:r>
              <a:rPr lang="ja-JP" altLang="en-US" sz="1400"/>
              <a:t>）</a:t>
            </a:r>
            <a:endParaRPr lang="en-US" altLang="ja-JP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ja-JP" altLang="en-US" sz="1400"/>
              <a:t>人でなく機械がディするので、人間関係が壊れない（</a:t>
            </a:r>
            <a:r>
              <a:rPr lang="en-US" altLang="ja-JP" sz="1400" dirty="0"/>
              <a:t>8/6</a:t>
            </a:r>
            <a:r>
              <a:rPr lang="ja-JP" altLang="en-US" sz="1400"/>
              <a:t>打ち合わせ）</a:t>
            </a:r>
            <a:endParaRPr lang="en-US" altLang="ja-JP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1400" dirty="0">
                <a:solidFill>
                  <a:srgbClr val="FF0000"/>
                </a:solidFill>
              </a:rPr>
              <a:t>“</a:t>
            </a:r>
            <a:r>
              <a:rPr lang="ja-JP" altLang="en-US" sz="1400">
                <a:solidFill>
                  <a:srgbClr val="FF0000"/>
                </a:solidFill>
              </a:rPr>
              <a:t>同じツール</a:t>
            </a:r>
            <a:r>
              <a:rPr lang="en-US" altLang="ja-JP" sz="1400" dirty="0">
                <a:solidFill>
                  <a:srgbClr val="FF0000"/>
                </a:solidFill>
              </a:rPr>
              <a:t>”</a:t>
            </a:r>
            <a:r>
              <a:rPr lang="ja-JP" altLang="en-US" sz="1400">
                <a:solidFill>
                  <a:srgbClr val="FF0000"/>
                </a:solidFill>
              </a:rPr>
              <a:t>として大喜利を楽しむ機会を提供する。</a:t>
            </a:r>
            <a:endParaRPr lang="en-US" altLang="ja-JP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b="1"/>
              <a:t>ユースケース</a:t>
            </a:r>
            <a:endParaRPr lang="en-US" altLang="ja-JP" sz="1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400"/>
              <a:t>大喜利のお題を登録する</a:t>
            </a:r>
            <a:endParaRPr lang="en-US" altLang="ja-JP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400"/>
              <a:t>大喜利に回答する</a:t>
            </a:r>
            <a:endParaRPr lang="en-US" altLang="ja-JP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400"/>
              <a:t>自身の回答の採点結果を得る（</a:t>
            </a:r>
            <a:r>
              <a:rPr lang="ja-JP" altLang="en-US" sz="1400" u="sng"/>
              <a:t>しかも面白おかしく！</a:t>
            </a:r>
            <a:r>
              <a:rPr lang="ja-JP" altLang="en-US" sz="1400"/>
              <a:t>）</a:t>
            </a:r>
            <a:endParaRPr lang="en-US" altLang="ja-JP" sz="1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7054EED-A67A-0742-9310-59486F0E40D3}"/>
              </a:ext>
            </a:extLst>
          </p:cNvPr>
          <p:cNvSpPr txBox="1"/>
          <p:nvPr/>
        </p:nvSpPr>
        <p:spPr>
          <a:xfrm>
            <a:off x="9035660" y="135805"/>
            <a:ext cx="307427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</a:rPr>
              <a:t>※</a:t>
            </a:r>
            <a:r>
              <a:rPr lang="ja-JP" altLang="en-US" sz="1400">
                <a:solidFill>
                  <a:srgbClr val="FF0000"/>
                </a:solidFill>
              </a:rPr>
              <a:t>赤字</a:t>
            </a:r>
            <a:r>
              <a:rPr lang="en-US" altLang="ja-JP" sz="1400" dirty="0">
                <a:solidFill>
                  <a:srgbClr val="FF0000"/>
                </a:solidFill>
              </a:rPr>
              <a:t> = </a:t>
            </a:r>
            <a:r>
              <a:rPr lang="ja-JP" altLang="en-US" sz="1400">
                <a:solidFill>
                  <a:srgbClr val="FF0000"/>
                </a:solidFill>
              </a:rPr>
              <a:t>今までの話し合いから、鈴木の認識を言語化した箇所</a:t>
            </a:r>
            <a:endParaRPr lang="en-US" altLang="ja-JP" sz="1400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84EFA35-B1F8-A743-940E-60A7845D136B}"/>
              </a:ext>
            </a:extLst>
          </p:cNvPr>
          <p:cNvSpPr txBox="1"/>
          <p:nvPr/>
        </p:nvSpPr>
        <p:spPr>
          <a:xfrm>
            <a:off x="82064" y="3335434"/>
            <a:ext cx="6503794" cy="246221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②”</a:t>
            </a:r>
            <a:r>
              <a:rPr lang="ja-JP" altLang="en-US" sz="1400"/>
              <a:t>理不尽</a:t>
            </a:r>
            <a:r>
              <a:rPr lang="en-US" altLang="ja-JP" sz="1400" dirty="0"/>
              <a:t>”</a:t>
            </a:r>
            <a:r>
              <a:rPr lang="ja-JP" altLang="en-US" sz="1400"/>
              <a:t>の定義をどうするか</a:t>
            </a:r>
            <a:endParaRPr lang="en-US" altLang="ja-JP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/>
              <a:t>辛辣なことを言われ、</a:t>
            </a:r>
            <a:r>
              <a:rPr lang="en-US" altLang="ja-JP" sz="1400" dirty="0"/>
              <a:t>”</a:t>
            </a:r>
            <a:r>
              <a:rPr lang="ja-JP" altLang="en-US" sz="1400"/>
              <a:t>悔しい</a:t>
            </a:r>
            <a:r>
              <a:rPr lang="en-US" altLang="ja-JP" sz="1400" dirty="0"/>
              <a:t>”,”</a:t>
            </a:r>
            <a:r>
              <a:rPr lang="ja-JP" altLang="en-US" sz="1400"/>
              <a:t>ちょっと恥ずかしい</a:t>
            </a:r>
            <a:r>
              <a:rPr lang="en-US" altLang="ja-JP" sz="1400" dirty="0"/>
              <a:t>”</a:t>
            </a:r>
            <a:r>
              <a:rPr lang="ja-JP" altLang="en-US" sz="1400"/>
              <a:t>と感じること（鈴木）</a:t>
            </a:r>
            <a:endParaRPr lang="en-US" altLang="ja-JP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1400" dirty="0"/>
              <a:t>Q. </a:t>
            </a:r>
            <a:r>
              <a:rPr lang="ja-JP" altLang="en-US" sz="1400"/>
              <a:t>辛辣なこととは？</a:t>
            </a:r>
            <a:endParaRPr lang="en-US" altLang="ja-JP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ja-JP" sz="1400" dirty="0"/>
              <a:t>A. </a:t>
            </a:r>
            <a:r>
              <a:rPr lang="ja-JP" altLang="en-US" sz="1400" u="sng"/>
              <a:t>ちょっと</a:t>
            </a:r>
            <a:r>
              <a:rPr lang="ja-JP" altLang="en-US" sz="1400"/>
              <a:t>傷つくくらいをイメージ（鈴木）</a:t>
            </a:r>
            <a:endParaRPr lang="en-US" altLang="ja-JP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400"/>
              <a:t>これは理不尽でなく、嫌悪感や不快感なのでは？</a:t>
            </a:r>
            <a:endParaRPr lang="en-US" altLang="ja-JP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b="1">
                <a:solidFill>
                  <a:srgbClr val="FF0000"/>
                </a:solidFill>
              </a:rPr>
              <a:t>どう考えても理にかなっていない</a:t>
            </a:r>
            <a:r>
              <a:rPr lang="ja-JP" altLang="en-US" sz="1400"/>
              <a:t>を理不尽と感じる（築地、奥村）</a:t>
            </a:r>
            <a:endParaRPr lang="en-US" altLang="ja-JP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400"/>
              <a:t>筋が通っていない要求に対して理不尽を感じる（鈴木）</a:t>
            </a:r>
            <a:endParaRPr lang="en-US" altLang="ja-JP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400"/>
              <a:t>例：何故か</a:t>
            </a:r>
            <a:r>
              <a:rPr lang="en-US" altLang="ja-JP" sz="1400" dirty="0"/>
              <a:t>IPPON</a:t>
            </a:r>
            <a:r>
              <a:rPr lang="ja-JP" altLang="en-US" sz="1400"/>
              <a:t>グランプリレベルを要求される</a:t>
            </a:r>
            <a:endParaRPr lang="en-US" altLang="ja-JP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>
                <a:solidFill>
                  <a:schemeClr val="bg1">
                    <a:lumMod val="75000"/>
                  </a:schemeClr>
                </a:solidFill>
              </a:rPr>
              <a:t>不公平感による理不尽（奥村）</a:t>
            </a:r>
            <a:endParaRPr lang="en-US" altLang="ja-JP" sz="1400" dirty="0">
              <a:solidFill>
                <a:schemeClr val="bg1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1400" dirty="0">
                <a:solidFill>
                  <a:schemeClr val="bg1">
                    <a:lumMod val="75000"/>
                  </a:schemeClr>
                </a:solidFill>
              </a:rPr>
              <a:t>e.g.</a:t>
            </a:r>
            <a:r>
              <a:rPr lang="ja-JP" altLang="en-US" sz="1400">
                <a:solidFill>
                  <a:schemeClr val="bg1">
                    <a:lumMod val="75000"/>
                  </a:schemeClr>
                </a:solidFill>
              </a:rPr>
              <a:t>：五輪の開催。国民は自粛しているのに。。。</a:t>
            </a:r>
            <a:endParaRPr lang="en-US" altLang="ja-JP" sz="1400" dirty="0">
              <a:solidFill>
                <a:schemeClr val="bg1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14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ja-JP" altLang="en-US" sz="1400">
                <a:solidFill>
                  <a:schemeClr val="bg1">
                    <a:lumMod val="75000"/>
                  </a:schemeClr>
                </a:solidFill>
              </a:rPr>
              <a:t>友人との一体感</a:t>
            </a:r>
            <a:r>
              <a:rPr lang="en-US" altLang="ja-JP" sz="14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ja-JP" altLang="en-US" sz="1400">
                <a:solidFill>
                  <a:schemeClr val="bg1">
                    <a:lumMod val="75000"/>
                  </a:schemeClr>
                </a:solidFill>
              </a:rPr>
              <a:t>というコンセプトには合わないのでは（奥村）</a:t>
            </a:r>
            <a:endParaRPr lang="en-US" altLang="ja-JP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AFA4618-AC46-1045-99F4-AEBD906202A5}"/>
              </a:ext>
            </a:extLst>
          </p:cNvPr>
          <p:cNvSpPr txBox="1"/>
          <p:nvPr/>
        </p:nvSpPr>
        <p:spPr>
          <a:xfrm>
            <a:off x="6585858" y="2244706"/>
            <a:ext cx="5391149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③”</a:t>
            </a:r>
            <a:r>
              <a:rPr lang="ja-JP" altLang="en-US" sz="1400"/>
              <a:t>理にかなっていない</a:t>
            </a:r>
            <a:r>
              <a:rPr lang="en-US" altLang="ja-JP" sz="1400" dirty="0"/>
              <a:t>”</a:t>
            </a:r>
            <a:r>
              <a:rPr lang="ja-JP" altLang="en-US" sz="1400"/>
              <a:t>をデバイスでどう実現するか</a:t>
            </a:r>
            <a:endParaRPr lang="en-US" altLang="ja-JP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/>
              <a:t>帽子からの音声フィードバックの内容が理にかなっていない</a:t>
            </a:r>
            <a:endParaRPr lang="en-US" altLang="ja-JP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400"/>
              <a:t>例：</a:t>
            </a:r>
            <a:r>
              <a:rPr lang="en-US" altLang="ja-JP" sz="1400" dirty="0"/>
              <a:t>”</a:t>
            </a:r>
            <a:r>
              <a:rPr lang="ja-JP" altLang="en-US" sz="1400"/>
              <a:t>その程度だと</a:t>
            </a:r>
            <a:r>
              <a:rPr lang="en-US" altLang="ja-JP" sz="1400" dirty="0"/>
              <a:t>IPPON</a:t>
            </a:r>
            <a:r>
              <a:rPr lang="ja-JP" altLang="en-US" sz="1400"/>
              <a:t>グランプリ出られないぞ</a:t>
            </a:r>
            <a:r>
              <a:rPr lang="en-US" altLang="ja-JP" sz="1400" dirty="0"/>
              <a:t>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400"/>
              <a:t>→これは前提を完全無視した理不尽</a:t>
            </a:r>
            <a:endParaRPr lang="en-US" altLang="ja-JP" sz="1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CAC24B0-313B-FC48-9A48-A6F44340A280}"/>
              </a:ext>
            </a:extLst>
          </p:cNvPr>
          <p:cNvSpPr txBox="1"/>
          <p:nvPr/>
        </p:nvSpPr>
        <p:spPr>
          <a:xfrm>
            <a:off x="6520543" y="3335434"/>
            <a:ext cx="5391149" cy="35394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1400"/>
              <a:t>■価値提供の手段の検討</a:t>
            </a:r>
            <a:endParaRPr lang="en-US" altLang="ja-JP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/>
              <a:t>大喜利という手段は目的に対して適切なのか（鈴木）</a:t>
            </a:r>
            <a:endParaRPr lang="en-US" altLang="ja-JP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400"/>
              <a:t>理不尽を受けて、みんなでキャッキャして、一体感を感じることが目的であれば、大喜利という手段に固執する必要はない。</a:t>
            </a:r>
            <a:endParaRPr lang="en-US" altLang="ja-JP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400"/>
              <a:t>代替案：難題クイズでも良い。</a:t>
            </a:r>
            <a:endParaRPr lang="en-US" altLang="ja-JP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ja-JP" altLang="en-US" sz="1400"/>
              <a:t>東大入試レベルの問題を、数秒で解け、とか</a:t>
            </a:r>
            <a:endParaRPr lang="en-US" altLang="ja-JP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ja-JP" altLang="en-US" sz="1400" u="sng"/>
              <a:t>実現可能性が極めて低いタイプの理不尽</a:t>
            </a:r>
            <a:endParaRPr lang="en-US" altLang="ja-JP" sz="1400" u="sng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ja-JP" altLang="en-US" sz="1400"/>
              <a:t>つまらない、途中で諦めてしまうリスク</a:t>
            </a:r>
            <a:endParaRPr lang="en-US" altLang="ja-JP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400"/>
              <a:t>代替案：ひっかけ問題、意地悪なぞなぞ</a:t>
            </a:r>
            <a:endParaRPr lang="en-US" altLang="ja-JP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ja-JP" altLang="en-US" sz="1400"/>
              <a:t>これだと</a:t>
            </a:r>
            <a:r>
              <a:rPr lang="en-US" altLang="ja-JP" sz="1400" dirty="0"/>
              <a:t>”</a:t>
            </a:r>
            <a:r>
              <a:rPr lang="ja-JP" altLang="en-US" sz="1400"/>
              <a:t>いたずら</a:t>
            </a:r>
            <a:r>
              <a:rPr lang="en-US" altLang="ja-JP" sz="1400" dirty="0"/>
              <a:t>”</a:t>
            </a:r>
            <a:r>
              <a:rPr lang="ja-JP" altLang="en-US" sz="1400"/>
              <a:t>になるのでは、、、</a:t>
            </a:r>
            <a:endParaRPr lang="en-US" altLang="ja-JP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ja-JP" altLang="en-US" sz="1400" u="sng"/>
              <a:t>前提を完全無視するタイプの理不尽</a:t>
            </a:r>
            <a:endParaRPr lang="en-US" altLang="ja-JP" sz="1400" u="sng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ja-JP" altLang="en-US" sz="1400"/>
              <a:t>普通だったら</a:t>
            </a:r>
            <a:r>
              <a:rPr lang="en-US" altLang="ja-JP" sz="1400" dirty="0"/>
              <a:t>A</a:t>
            </a:r>
            <a:r>
              <a:rPr lang="ja-JP" altLang="en-US" sz="1400"/>
              <a:t>と回答するが、答えは</a:t>
            </a:r>
            <a:r>
              <a:rPr lang="en-US" altLang="ja-JP" sz="1400" dirty="0"/>
              <a:t>B</a:t>
            </a:r>
            <a:r>
              <a:rPr lang="ja-JP" altLang="en-US" sz="1400"/>
              <a:t>でしたみたいな。</a:t>
            </a:r>
            <a:endParaRPr lang="en-US" altLang="ja-JP" sz="1400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ja-JP" altLang="en-US" sz="1400"/>
              <a:t>気軽に楽しめる可能性がある。コンセプトに合うかも</a:t>
            </a:r>
            <a:endParaRPr lang="en-US" altLang="ja-JP" sz="14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CA2502E-34E5-DA42-A0BD-30A45EA3C319}"/>
              </a:ext>
            </a:extLst>
          </p:cNvPr>
          <p:cNvSpPr txBox="1"/>
          <p:nvPr/>
        </p:nvSpPr>
        <p:spPr>
          <a:xfrm>
            <a:off x="16328" y="5706137"/>
            <a:ext cx="6898821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【</a:t>
            </a:r>
            <a:r>
              <a:rPr lang="ja-JP" altLang="en-US" sz="1400"/>
              <a:t>遊び方イメージ</a:t>
            </a:r>
            <a:r>
              <a:rPr lang="en-US" altLang="ja-JP" sz="1400" dirty="0"/>
              <a:t>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/>
              <a:t>友人同士で帽子を回して遊ぶ。</a:t>
            </a:r>
            <a:r>
              <a:rPr lang="ja-JP" altLang="en-US" sz="1400">
                <a:solidFill>
                  <a:srgbClr val="FF0000"/>
                </a:solidFill>
              </a:rPr>
              <a:t>理不尽に責められる</a:t>
            </a:r>
            <a:r>
              <a:rPr lang="ja-JP" altLang="en-US" sz="1400"/>
              <a:t>友人をみて、周囲は笑う。（築地）</a:t>
            </a:r>
            <a:endParaRPr lang="en-US" altLang="ja-JP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400"/>
              <a:t>合格点を非常に高くして、ディスりパターンを多様にする（鈴木）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3431679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817F4CD-546F-F843-9179-AA39D470F1CB}"/>
              </a:ext>
            </a:extLst>
          </p:cNvPr>
          <p:cNvSpPr txBox="1"/>
          <p:nvPr/>
        </p:nvSpPr>
        <p:spPr>
          <a:xfrm>
            <a:off x="193222" y="265663"/>
            <a:ext cx="5391149" cy="35394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1400"/>
              <a:t>■価値提供の手段の検討</a:t>
            </a:r>
            <a:endParaRPr lang="en-US" altLang="ja-JP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/>
              <a:t>大喜利という手段は目的に対して適切なのか（鈴木）</a:t>
            </a:r>
            <a:endParaRPr lang="en-US" altLang="ja-JP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400"/>
              <a:t>理不尽を受けて、みんなでキャッキャして、一体感を感じることが目的であれば、大喜利という手段に固執する必要はない。</a:t>
            </a:r>
            <a:endParaRPr lang="en-US" altLang="ja-JP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400"/>
              <a:t>代替案：難題クイズでも良い。</a:t>
            </a:r>
            <a:endParaRPr lang="en-US" altLang="ja-JP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ja-JP" altLang="en-US" sz="1400"/>
              <a:t>東大入試レベルの問題を、数秒で解け、とか</a:t>
            </a:r>
            <a:endParaRPr lang="en-US" altLang="ja-JP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ja-JP" altLang="en-US" sz="1400" u="sng"/>
              <a:t>実現可能性が極めて低いタイプの理不尽</a:t>
            </a:r>
            <a:endParaRPr lang="en-US" altLang="ja-JP" sz="1400" u="sng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ja-JP" altLang="en-US" sz="1400"/>
              <a:t>つまらない、途中で諦めてしまうリスク</a:t>
            </a:r>
            <a:endParaRPr lang="en-US" altLang="ja-JP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400"/>
              <a:t>代替案：ひっかけ問題、意地悪なぞなぞ</a:t>
            </a:r>
            <a:endParaRPr lang="en-US" altLang="ja-JP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ja-JP" altLang="en-US" sz="1400"/>
              <a:t>これだと</a:t>
            </a:r>
            <a:r>
              <a:rPr lang="en-US" altLang="ja-JP" sz="1400" dirty="0"/>
              <a:t>”</a:t>
            </a:r>
            <a:r>
              <a:rPr lang="ja-JP" altLang="en-US" sz="1400"/>
              <a:t>いたずら</a:t>
            </a:r>
            <a:r>
              <a:rPr lang="en-US" altLang="ja-JP" sz="1400" dirty="0"/>
              <a:t>”</a:t>
            </a:r>
            <a:r>
              <a:rPr lang="ja-JP" altLang="en-US" sz="1400"/>
              <a:t>になるのでは、、、</a:t>
            </a:r>
            <a:endParaRPr lang="en-US" altLang="ja-JP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ja-JP" altLang="en-US" sz="1400" u="sng"/>
              <a:t>前提を完全無視するタイプの理不尽</a:t>
            </a:r>
            <a:endParaRPr lang="en-US" altLang="ja-JP" sz="1400" u="sng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ja-JP" altLang="en-US" sz="1400"/>
              <a:t>普通だったら</a:t>
            </a:r>
            <a:r>
              <a:rPr lang="en-US" altLang="ja-JP" sz="1400" dirty="0"/>
              <a:t>A</a:t>
            </a:r>
            <a:r>
              <a:rPr lang="ja-JP" altLang="en-US" sz="1400"/>
              <a:t>と回答するが、答えは</a:t>
            </a:r>
            <a:r>
              <a:rPr lang="en-US" altLang="ja-JP" sz="1400" dirty="0"/>
              <a:t>B</a:t>
            </a:r>
            <a:r>
              <a:rPr lang="ja-JP" altLang="en-US" sz="1400"/>
              <a:t>でしたみたいな。</a:t>
            </a:r>
            <a:endParaRPr lang="en-US" altLang="ja-JP" sz="1400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ja-JP" altLang="en-US" sz="1400"/>
              <a:t>気軽に楽しめる可能性がある。コンセプトに合うかも</a:t>
            </a:r>
            <a:endParaRPr lang="en-US" altLang="ja-JP" sz="1400" dirty="0"/>
          </a:p>
        </p:txBody>
      </p:sp>
      <p:sp>
        <p:nvSpPr>
          <p:cNvPr id="3" name="フレーム 2">
            <a:extLst>
              <a:ext uri="{FF2B5EF4-FFF2-40B4-BE49-F238E27FC236}">
                <a16:creationId xmlns:a16="http://schemas.microsoft.com/office/drawing/2014/main" id="{E1D70D7D-E1A7-9C44-9093-DDFEA5D2EFF7}"/>
              </a:ext>
            </a:extLst>
          </p:cNvPr>
          <p:cNvSpPr/>
          <p:nvPr/>
        </p:nvSpPr>
        <p:spPr>
          <a:xfrm>
            <a:off x="661308" y="1347107"/>
            <a:ext cx="4923063" cy="2457986"/>
          </a:xfrm>
          <a:prstGeom prst="frame">
            <a:avLst>
              <a:gd name="adj1" fmla="val 10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1881C63-F06D-F44A-AF43-B21E774BA45F}"/>
              </a:ext>
            </a:extLst>
          </p:cNvPr>
          <p:cNvSpPr txBox="1"/>
          <p:nvPr/>
        </p:nvSpPr>
        <p:spPr>
          <a:xfrm>
            <a:off x="5970814" y="322813"/>
            <a:ext cx="5391149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Q. </a:t>
            </a:r>
            <a:r>
              <a:rPr lang="ja-JP" altLang="en-US" sz="1400"/>
              <a:t>クイズアプリとの差別化は？（石橋）</a:t>
            </a:r>
            <a:endParaRPr lang="en-US" altLang="ja-JP" sz="1400" dirty="0"/>
          </a:p>
          <a:p>
            <a:pPr marL="342900" indent="-342900">
              <a:buAutoNum type="alphaUcPeriod"/>
            </a:pPr>
            <a:r>
              <a:rPr lang="ja-JP" altLang="en-US" sz="1400"/>
              <a:t>帽子のレスポンスのキャラの濃さ、多様性で差別化する</a:t>
            </a:r>
            <a:endParaRPr lang="en-US" altLang="ja-JP" sz="1400" dirty="0"/>
          </a:p>
          <a:p>
            <a:pPr marL="342900" indent="-342900">
              <a:buAutoNum type="alphaUcPeriod"/>
            </a:pPr>
            <a:endParaRPr lang="en-US" altLang="ja-JP" sz="1400" dirty="0"/>
          </a:p>
          <a:p>
            <a:r>
              <a:rPr lang="en-US" altLang="ja-JP" sz="1400" dirty="0"/>
              <a:t>Q. </a:t>
            </a:r>
            <a:r>
              <a:rPr lang="ja-JP" altLang="en-US" sz="1400"/>
              <a:t>帽子である必要性は？</a:t>
            </a:r>
            <a:endParaRPr lang="en-US" altLang="ja-JP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/>
              <a:t>スマホで音声流すだけでも代用できる。</a:t>
            </a:r>
            <a:endParaRPr lang="en-US" altLang="ja-JP" sz="1400" dirty="0"/>
          </a:p>
          <a:p>
            <a:endParaRPr lang="en-US" altLang="ja-JP" sz="1400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EC0CEFA-1B5F-144F-84E2-2E9366929192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5584371" y="1015311"/>
            <a:ext cx="386443" cy="1560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>
            <a:extLst>
              <a:ext uri="{FF2B5EF4-FFF2-40B4-BE49-F238E27FC236}">
                <a16:creationId xmlns:a16="http://schemas.microsoft.com/office/drawing/2014/main" id="{E244E4CE-0FCC-4C4B-AB10-F5E747307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622" y="4322723"/>
            <a:ext cx="1606997" cy="1197266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054CE46-3FEC-ED4B-8723-9ECF4CC9A3AE}"/>
              </a:ext>
            </a:extLst>
          </p:cNvPr>
          <p:cNvSpPr txBox="1"/>
          <p:nvPr/>
        </p:nvSpPr>
        <p:spPr>
          <a:xfrm>
            <a:off x="429986" y="3974124"/>
            <a:ext cx="539114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1400"/>
              <a:t>■提供する価値を定義</a:t>
            </a:r>
            <a:endParaRPr lang="en-US" altLang="ja-JP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7AEF583-8226-164E-9011-E335A2D9B655}"/>
              </a:ext>
            </a:extLst>
          </p:cNvPr>
          <p:cNvSpPr txBox="1"/>
          <p:nvPr/>
        </p:nvSpPr>
        <p:spPr>
          <a:xfrm>
            <a:off x="536122" y="5575305"/>
            <a:ext cx="2598964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“</a:t>
            </a:r>
            <a:r>
              <a:rPr lang="ja-JP" altLang="en-US" sz="1400"/>
              <a:t>噛まれる</a:t>
            </a:r>
            <a:r>
              <a:rPr lang="en-US" altLang="ja-JP" sz="1400" dirty="0"/>
              <a:t>”</a:t>
            </a:r>
            <a:r>
              <a:rPr lang="ja-JP" altLang="en-US" sz="1400"/>
              <a:t>という経験</a:t>
            </a:r>
            <a:endParaRPr lang="en-US" altLang="ja-JP" sz="1400" dirty="0"/>
          </a:p>
          <a:p>
            <a:r>
              <a:rPr lang="ja-JP" altLang="en-US" sz="1400"/>
              <a:t>ペナルティを受ける緊張感を</a:t>
            </a:r>
            <a:endParaRPr lang="en-US" altLang="ja-JP" sz="1400" dirty="0"/>
          </a:p>
          <a:p>
            <a:r>
              <a:rPr lang="ja-JP" altLang="en-US" sz="1400"/>
              <a:t>味わう経験</a:t>
            </a:r>
            <a:endParaRPr lang="en-US" altLang="ja-JP" sz="1400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AD6A3452-633F-434E-9559-81E4E9FF6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057" y="4128012"/>
            <a:ext cx="1409700" cy="1435100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E6D9ED8-3EDC-2F41-B3B6-55A23BA3DA3A}"/>
              </a:ext>
            </a:extLst>
          </p:cNvPr>
          <p:cNvSpPr txBox="1"/>
          <p:nvPr/>
        </p:nvSpPr>
        <p:spPr>
          <a:xfrm>
            <a:off x="3122839" y="5563112"/>
            <a:ext cx="2598964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“</a:t>
            </a:r>
            <a:r>
              <a:rPr lang="ja-JP" altLang="en-US" sz="1400"/>
              <a:t>剣を刺す</a:t>
            </a:r>
            <a:r>
              <a:rPr lang="en-US" altLang="ja-JP" sz="1400" dirty="0"/>
              <a:t>”</a:t>
            </a:r>
            <a:r>
              <a:rPr lang="ja-JP" altLang="en-US" sz="1400"/>
              <a:t>という経験</a:t>
            </a:r>
            <a:endParaRPr lang="en-US" altLang="ja-JP" sz="1400" dirty="0"/>
          </a:p>
          <a:p>
            <a:r>
              <a:rPr lang="ja-JP" altLang="en-US" sz="1400"/>
              <a:t>ペナルティを受ける緊張感を</a:t>
            </a:r>
            <a:endParaRPr lang="en-US" altLang="ja-JP" sz="1400" dirty="0"/>
          </a:p>
          <a:p>
            <a:r>
              <a:rPr lang="ja-JP" altLang="en-US" sz="1400"/>
              <a:t>味わう経験</a:t>
            </a:r>
            <a:endParaRPr lang="en-US" altLang="ja-JP" sz="1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3D9E08A-35B0-2F4B-AC8B-3A116B70B173}"/>
              </a:ext>
            </a:extLst>
          </p:cNvPr>
          <p:cNvSpPr txBox="1"/>
          <p:nvPr/>
        </p:nvSpPr>
        <p:spPr>
          <a:xfrm>
            <a:off x="9933891" y="2035377"/>
            <a:ext cx="934813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6000"/>
              <a:t>？</a:t>
            </a:r>
            <a:endParaRPr lang="en-US" altLang="ja-JP" sz="60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C572791-66F9-B545-9CAE-38EEC86D4B8A}"/>
              </a:ext>
            </a:extLst>
          </p:cNvPr>
          <p:cNvSpPr txBox="1"/>
          <p:nvPr/>
        </p:nvSpPr>
        <p:spPr>
          <a:xfrm>
            <a:off x="8931728" y="3197654"/>
            <a:ext cx="2939142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1400"/>
              <a:t>どんな動詞？</a:t>
            </a:r>
            <a:endParaRPr lang="en-US" altLang="ja-JP" sz="1400" dirty="0"/>
          </a:p>
          <a:p>
            <a:r>
              <a:rPr lang="ja-JP" altLang="en-US" sz="1400"/>
              <a:t>・殴る、殴られる（奥村）</a:t>
            </a:r>
            <a:endParaRPr lang="en-US" altLang="ja-JP" sz="1400" dirty="0"/>
          </a:p>
          <a:p>
            <a:r>
              <a:rPr lang="ja-JP" altLang="en-US" sz="1400"/>
              <a:t>・血を抜かれる</a:t>
            </a:r>
            <a:endParaRPr lang="en-US" altLang="ja-JP" sz="1400" dirty="0"/>
          </a:p>
          <a:p>
            <a:r>
              <a:rPr lang="ja-JP" altLang="en-US" sz="1400"/>
              <a:t>・金を取られる（</a:t>
            </a:r>
            <a:r>
              <a:rPr lang="en-US" altLang="ja-JP" sz="1400" dirty="0"/>
              <a:t>or</a:t>
            </a:r>
            <a:r>
              <a:rPr lang="ja-JP" altLang="en-US" sz="1400"/>
              <a:t>仮想マネー）</a:t>
            </a:r>
            <a:endParaRPr lang="en-US" altLang="ja-JP" sz="1400" dirty="0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DF99B039-103F-AB4A-8CE2-941C26A5E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0224" y="4161089"/>
            <a:ext cx="1485900" cy="1358900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1074DF0-1C13-E542-8A9D-C3D3452C32E2}"/>
              </a:ext>
            </a:extLst>
          </p:cNvPr>
          <p:cNvSpPr txBox="1"/>
          <p:nvPr/>
        </p:nvSpPr>
        <p:spPr>
          <a:xfrm>
            <a:off x="5584371" y="5605182"/>
            <a:ext cx="2598964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“</a:t>
            </a:r>
            <a:r>
              <a:rPr lang="ja-JP" altLang="en-US" sz="1400"/>
              <a:t>隠れる</a:t>
            </a:r>
            <a:r>
              <a:rPr lang="en-US" altLang="ja-JP" sz="1400" dirty="0"/>
              <a:t>”</a:t>
            </a:r>
            <a:r>
              <a:rPr lang="ja-JP" altLang="en-US" sz="1400"/>
              <a:t>という経験</a:t>
            </a:r>
            <a:endParaRPr lang="en-US" altLang="ja-JP" sz="1400" dirty="0"/>
          </a:p>
          <a:p>
            <a:r>
              <a:rPr lang="ja-JP" altLang="en-US" sz="1400"/>
              <a:t>見つかって殺されるかもしれないという緊張感</a:t>
            </a:r>
            <a:endParaRPr lang="en-US" altLang="ja-JP" sz="14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39DE70C-3958-A24B-BC6A-791FB478D079}"/>
              </a:ext>
            </a:extLst>
          </p:cNvPr>
          <p:cNvSpPr txBox="1"/>
          <p:nvPr/>
        </p:nvSpPr>
        <p:spPr>
          <a:xfrm>
            <a:off x="8931727" y="2897152"/>
            <a:ext cx="293914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1400"/>
              <a:t>自分たちのプロダクトの場合は？</a:t>
            </a:r>
            <a:endParaRPr lang="en-US" altLang="ja-JP" sz="1400" dirty="0"/>
          </a:p>
        </p:txBody>
      </p:sp>
      <p:sp>
        <p:nvSpPr>
          <p:cNvPr id="19" name="右矢印 18">
            <a:extLst>
              <a:ext uri="{FF2B5EF4-FFF2-40B4-BE49-F238E27FC236}">
                <a16:creationId xmlns:a16="http://schemas.microsoft.com/office/drawing/2014/main" id="{DFBA90EE-617C-7E41-9B5B-2E32EA764690}"/>
              </a:ext>
            </a:extLst>
          </p:cNvPr>
          <p:cNvSpPr/>
          <p:nvPr/>
        </p:nvSpPr>
        <p:spPr>
          <a:xfrm rot="19623663">
            <a:off x="7188654" y="3812020"/>
            <a:ext cx="1302202" cy="194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5802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C84DCB-9ADA-8A4F-A2C6-2DD4C3A88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9047" y="2766218"/>
            <a:ext cx="5592745" cy="1325563"/>
          </a:xfrm>
        </p:spPr>
        <p:txBody>
          <a:bodyPr/>
          <a:lstStyle/>
          <a:p>
            <a:r>
              <a:rPr kumimoji="1" lang="en-US" altLang="ja-JP" dirty="0"/>
              <a:t>Appendix</a:t>
            </a:r>
            <a:br>
              <a:rPr kumimoji="1" lang="en-US" altLang="ja-JP" dirty="0"/>
            </a:br>
            <a:r>
              <a:rPr kumimoji="1" lang="ja-JP" altLang="en-US"/>
              <a:t>前回打ち合わせ</a:t>
            </a:r>
            <a:r>
              <a:rPr lang="ja-JP" altLang="en-US"/>
              <a:t>メモ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6773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D2CC1FE-D136-634B-A062-3B2E1CFB4DF3}"/>
              </a:ext>
            </a:extLst>
          </p:cNvPr>
          <p:cNvSpPr/>
          <p:nvPr/>
        </p:nvSpPr>
        <p:spPr>
          <a:xfrm>
            <a:off x="333439" y="971812"/>
            <a:ext cx="1945531" cy="162941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14D5BF1-48F2-F444-96D7-3E2ACB7C77D2}"/>
              </a:ext>
            </a:extLst>
          </p:cNvPr>
          <p:cNvSpPr txBox="1"/>
          <p:nvPr/>
        </p:nvSpPr>
        <p:spPr>
          <a:xfrm>
            <a:off x="639862" y="835846"/>
            <a:ext cx="133882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/>
              <a:t>お題を登録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CCDD547-BA7F-2C40-8475-D99885FCFAE2}"/>
              </a:ext>
            </a:extLst>
          </p:cNvPr>
          <p:cNvSpPr/>
          <p:nvPr/>
        </p:nvSpPr>
        <p:spPr>
          <a:xfrm>
            <a:off x="593430" y="1176199"/>
            <a:ext cx="1408546" cy="4156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デフォルトで</a:t>
            </a:r>
            <a:endParaRPr kumimoji="1" lang="en-US" altLang="ja-JP" sz="1200" dirty="0"/>
          </a:p>
          <a:p>
            <a:pPr algn="ctr"/>
            <a:r>
              <a:rPr kumimoji="1" lang="ja-JP" altLang="en-US" sz="1200"/>
              <a:t>お題を登録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679127C-9FE1-D946-B4FB-981B27F97E20}"/>
              </a:ext>
            </a:extLst>
          </p:cNvPr>
          <p:cNvSpPr/>
          <p:nvPr/>
        </p:nvSpPr>
        <p:spPr>
          <a:xfrm>
            <a:off x="591266" y="1643531"/>
            <a:ext cx="1408546" cy="4156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お題を追加</a:t>
            </a:r>
            <a:endParaRPr kumimoji="1" lang="en-US" altLang="ja-JP" sz="12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D3C1246-435D-394E-BA6B-5F9CF588CEBB}"/>
              </a:ext>
            </a:extLst>
          </p:cNvPr>
          <p:cNvSpPr/>
          <p:nvPr/>
        </p:nvSpPr>
        <p:spPr>
          <a:xfrm>
            <a:off x="205629" y="539917"/>
            <a:ext cx="4407980" cy="220722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3DF6EA1-1587-574F-95E4-DDDA76362D4A}"/>
              </a:ext>
            </a:extLst>
          </p:cNvPr>
          <p:cNvSpPr/>
          <p:nvPr/>
        </p:nvSpPr>
        <p:spPr>
          <a:xfrm>
            <a:off x="2750108" y="1323743"/>
            <a:ext cx="1408546" cy="4156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お題を</a:t>
            </a:r>
            <a:endParaRPr kumimoji="1" lang="en-US" altLang="ja-JP" sz="1200" dirty="0"/>
          </a:p>
          <a:p>
            <a:pPr algn="ctr"/>
            <a:r>
              <a:rPr lang="ja-JP" altLang="en-US" sz="1200"/>
              <a:t>ランダム選定</a:t>
            </a:r>
            <a:endParaRPr kumimoji="1" lang="en-US" altLang="ja-JP" sz="12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7EEFCD5-6331-EE4E-87BC-4025637CA002}"/>
              </a:ext>
            </a:extLst>
          </p:cNvPr>
          <p:cNvSpPr/>
          <p:nvPr/>
        </p:nvSpPr>
        <p:spPr>
          <a:xfrm>
            <a:off x="2481616" y="971812"/>
            <a:ext cx="1945531" cy="162941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D4ABB8C-514E-0B44-8FCF-874A4BC9E913}"/>
              </a:ext>
            </a:extLst>
          </p:cNvPr>
          <p:cNvSpPr txBox="1"/>
          <p:nvPr/>
        </p:nvSpPr>
        <p:spPr>
          <a:xfrm>
            <a:off x="2930882" y="836627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/>
              <a:t>お題選定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1E3A8410-AC60-9F40-A243-0488028471FE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2278970" y="1786521"/>
            <a:ext cx="20264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EAA5024-B2FE-584F-A139-58ECB85FBEC1}"/>
              </a:ext>
            </a:extLst>
          </p:cNvPr>
          <p:cNvSpPr txBox="1"/>
          <p:nvPr/>
        </p:nvSpPr>
        <p:spPr>
          <a:xfrm>
            <a:off x="1674755" y="365199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/>
              <a:t>お題管理機能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6703CA1-E9FE-E24B-8D59-F33F99999C6F}"/>
              </a:ext>
            </a:extLst>
          </p:cNvPr>
          <p:cNvSpPr/>
          <p:nvPr/>
        </p:nvSpPr>
        <p:spPr>
          <a:xfrm>
            <a:off x="601931" y="2122380"/>
            <a:ext cx="1408546" cy="4156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お題を削除</a:t>
            </a:r>
            <a:endParaRPr kumimoji="1" lang="en-US" altLang="ja-JP" sz="1200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602BA2D-B4DC-D240-B38D-92AEC719510B}"/>
              </a:ext>
            </a:extLst>
          </p:cNvPr>
          <p:cNvSpPr/>
          <p:nvPr/>
        </p:nvSpPr>
        <p:spPr>
          <a:xfrm>
            <a:off x="2750108" y="1865393"/>
            <a:ext cx="1408546" cy="4156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お題を</a:t>
            </a:r>
            <a:endParaRPr kumimoji="1" lang="en-US" altLang="ja-JP" sz="1200" dirty="0"/>
          </a:p>
          <a:p>
            <a:pPr algn="ctr"/>
            <a:r>
              <a:rPr lang="ja-JP" altLang="en-US" sz="1200"/>
              <a:t>個別指定</a:t>
            </a:r>
            <a:endParaRPr kumimoji="1" lang="en-US" altLang="ja-JP" sz="1200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3EB5A54-9DC7-0242-ABCE-47ECA2FD9E1D}"/>
              </a:ext>
            </a:extLst>
          </p:cNvPr>
          <p:cNvSpPr/>
          <p:nvPr/>
        </p:nvSpPr>
        <p:spPr>
          <a:xfrm>
            <a:off x="4738177" y="556177"/>
            <a:ext cx="2416126" cy="57185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B467E89-16EA-5844-9197-DAAD361C71E7}"/>
              </a:ext>
            </a:extLst>
          </p:cNvPr>
          <p:cNvSpPr txBox="1"/>
          <p:nvPr/>
        </p:nvSpPr>
        <p:spPr>
          <a:xfrm>
            <a:off x="5503365" y="365199"/>
            <a:ext cx="89223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/>
              <a:t>出力</a:t>
            </a:r>
            <a:r>
              <a:rPr kumimoji="1" lang="ja-JP" altLang="en-US"/>
              <a:t>部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A55F657-65C9-8E41-9190-D69F048CDDE8}"/>
              </a:ext>
            </a:extLst>
          </p:cNvPr>
          <p:cNvSpPr/>
          <p:nvPr/>
        </p:nvSpPr>
        <p:spPr>
          <a:xfrm>
            <a:off x="5079058" y="971812"/>
            <a:ext cx="1734364" cy="144031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A5CCB70-53EE-F14D-AA9C-E545ACA10CBE}"/>
              </a:ext>
            </a:extLst>
          </p:cNvPr>
          <p:cNvSpPr txBox="1"/>
          <p:nvPr/>
        </p:nvSpPr>
        <p:spPr>
          <a:xfrm>
            <a:off x="5356466" y="831830"/>
            <a:ext cx="11795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出題機能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51B57ED-5DE7-7C43-BEAD-2F2A4AE87C4F}"/>
              </a:ext>
            </a:extLst>
          </p:cNvPr>
          <p:cNvSpPr/>
          <p:nvPr/>
        </p:nvSpPr>
        <p:spPr>
          <a:xfrm>
            <a:off x="5196487" y="1319802"/>
            <a:ext cx="1499507" cy="4156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音声出力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E7D387F-8C9E-E34D-9106-F85544A2B5F6}"/>
              </a:ext>
            </a:extLst>
          </p:cNvPr>
          <p:cNvSpPr/>
          <p:nvPr/>
        </p:nvSpPr>
        <p:spPr>
          <a:xfrm>
            <a:off x="5196486" y="1852264"/>
            <a:ext cx="1499507" cy="4156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文字出力</a:t>
            </a:r>
            <a:endParaRPr kumimoji="1" lang="ja-JP" altLang="en-US" sz="120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E54F127E-1D8E-2D42-980D-FC3155ADDF49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427147" y="1691968"/>
            <a:ext cx="65191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08BE6DAD-B7F6-0F4C-912D-EEB3DA01E586}"/>
              </a:ext>
            </a:extLst>
          </p:cNvPr>
          <p:cNvSpPr/>
          <p:nvPr/>
        </p:nvSpPr>
        <p:spPr>
          <a:xfrm>
            <a:off x="7395924" y="538575"/>
            <a:ext cx="2517105" cy="303231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FFC6A89-6D03-DF47-96D3-6959249FB774}"/>
              </a:ext>
            </a:extLst>
          </p:cNvPr>
          <p:cNvSpPr txBox="1"/>
          <p:nvPr/>
        </p:nvSpPr>
        <p:spPr>
          <a:xfrm>
            <a:off x="8162594" y="407205"/>
            <a:ext cx="100144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入力部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893BD728-EDFD-C44C-9310-26BB336CF9C2}"/>
              </a:ext>
            </a:extLst>
          </p:cNvPr>
          <p:cNvSpPr/>
          <p:nvPr/>
        </p:nvSpPr>
        <p:spPr>
          <a:xfrm>
            <a:off x="7772592" y="984157"/>
            <a:ext cx="1734364" cy="142796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6A77EBE-B68D-DD4D-833D-1297E8D06852}"/>
              </a:ext>
            </a:extLst>
          </p:cNvPr>
          <p:cNvSpPr txBox="1"/>
          <p:nvPr/>
        </p:nvSpPr>
        <p:spPr>
          <a:xfrm>
            <a:off x="8050000" y="834813"/>
            <a:ext cx="11795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/>
              <a:t>音声取得</a:t>
            </a:r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943FA001-F0FF-954C-8683-E9AA17CBC099}"/>
              </a:ext>
            </a:extLst>
          </p:cNvPr>
          <p:cNvSpPr/>
          <p:nvPr/>
        </p:nvSpPr>
        <p:spPr>
          <a:xfrm>
            <a:off x="7890020" y="1295641"/>
            <a:ext cx="1499507" cy="4156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音声データ取得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B4BC3997-FC20-694B-8546-30DFF90DB52C}"/>
              </a:ext>
            </a:extLst>
          </p:cNvPr>
          <p:cNvSpPr/>
          <p:nvPr/>
        </p:nvSpPr>
        <p:spPr>
          <a:xfrm>
            <a:off x="7890020" y="1869339"/>
            <a:ext cx="1499507" cy="4156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音声データ</a:t>
            </a:r>
            <a:endParaRPr lang="en-US" altLang="ja-JP" sz="1200" dirty="0"/>
          </a:p>
          <a:p>
            <a:pPr algn="ctr"/>
            <a:r>
              <a:rPr lang="ja-JP" altLang="en-US" sz="1200"/>
              <a:t>テキスト化</a:t>
            </a:r>
            <a:endParaRPr kumimoji="1" lang="ja-JP" altLang="en-US" sz="1200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674B8700-4305-C343-BBD7-1191C75C5DF2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>
            <a:off x="8639774" y="1711277"/>
            <a:ext cx="0" cy="158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321F6F33-9B23-8543-A8D6-8C6376F1DD1F}"/>
              </a:ext>
            </a:extLst>
          </p:cNvPr>
          <p:cNvSpPr/>
          <p:nvPr/>
        </p:nvSpPr>
        <p:spPr>
          <a:xfrm>
            <a:off x="5079057" y="3428999"/>
            <a:ext cx="1734364" cy="265648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BA68C45C-A6CB-6348-8D6A-6352A5E9B389}"/>
              </a:ext>
            </a:extLst>
          </p:cNvPr>
          <p:cNvSpPr txBox="1"/>
          <p:nvPr/>
        </p:nvSpPr>
        <p:spPr>
          <a:xfrm>
            <a:off x="5356465" y="3252641"/>
            <a:ext cx="11795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/>
              <a:t>返答</a:t>
            </a:r>
            <a:r>
              <a:rPr kumimoji="1" lang="ja-JP" altLang="en-US"/>
              <a:t>機能</a:t>
            </a:r>
          </a:p>
        </p:txBody>
      </p:sp>
      <p:cxnSp>
        <p:nvCxnSpPr>
          <p:cNvPr id="40" name="カギ線コネクタ 39">
            <a:extLst>
              <a:ext uri="{FF2B5EF4-FFF2-40B4-BE49-F238E27FC236}">
                <a16:creationId xmlns:a16="http://schemas.microsoft.com/office/drawing/2014/main" id="{823147F1-7076-5242-9C32-85654D93B330}"/>
              </a:ext>
            </a:extLst>
          </p:cNvPr>
          <p:cNvCxnSpPr>
            <a:cxnSpLocks/>
          </p:cNvCxnSpPr>
          <p:nvPr/>
        </p:nvCxnSpPr>
        <p:spPr>
          <a:xfrm rot="10800000" flipV="1">
            <a:off x="6658157" y="1627493"/>
            <a:ext cx="1208586" cy="2260636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851F4365-1CBC-9A45-A83C-5A6153E556AC}"/>
              </a:ext>
            </a:extLst>
          </p:cNvPr>
          <p:cNvSpPr/>
          <p:nvPr/>
        </p:nvSpPr>
        <p:spPr>
          <a:xfrm>
            <a:off x="5181927" y="3693596"/>
            <a:ext cx="1499507" cy="4156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回答催促機能</a:t>
            </a: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0C0746C9-88D1-8043-BE5B-31D7B38D73C0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6791308" y="1503459"/>
            <a:ext cx="109871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6EBD0B11-52F3-6B4A-BE9F-6C19A5C4A274}"/>
              </a:ext>
            </a:extLst>
          </p:cNvPr>
          <p:cNvSpPr/>
          <p:nvPr/>
        </p:nvSpPr>
        <p:spPr>
          <a:xfrm>
            <a:off x="7772592" y="2648863"/>
            <a:ext cx="1734364" cy="84265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1AB5854B-BD41-3B4A-9A1C-CA3C3ABDBC27}"/>
              </a:ext>
            </a:extLst>
          </p:cNvPr>
          <p:cNvSpPr txBox="1"/>
          <p:nvPr/>
        </p:nvSpPr>
        <p:spPr>
          <a:xfrm>
            <a:off x="8067323" y="2468389"/>
            <a:ext cx="11940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/>
              <a:t>文字取得</a:t>
            </a:r>
            <a:endParaRPr kumimoji="1" lang="ja-JP" altLang="en-US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662ABFE6-8D2A-944E-8F7C-6070FD078101}"/>
              </a:ext>
            </a:extLst>
          </p:cNvPr>
          <p:cNvSpPr/>
          <p:nvPr/>
        </p:nvSpPr>
        <p:spPr>
          <a:xfrm>
            <a:off x="7872781" y="2923061"/>
            <a:ext cx="1499507" cy="4630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テキストデータ</a:t>
            </a:r>
            <a:endParaRPr kumimoji="1" lang="en-US" altLang="ja-JP" sz="1200" dirty="0"/>
          </a:p>
          <a:p>
            <a:pPr algn="ctr"/>
            <a:r>
              <a:rPr lang="ja-JP" altLang="en-US" sz="1200"/>
              <a:t>取得</a:t>
            </a:r>
            <a:endParaRPr kumimoji="1" lang="ja-JP" altLang="en-US" sz="1200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C54054E0-F0A2-0F4C-A9B7-FB1C32F1EF5D}"/>
              </a:ext>
            </a:extLst>
          </p:cNvPr>
          <p:cNvSpPr/>
          <p:nvPr/>
        </p:nvSpPr>
        <p:spPr>
          <a:xfrm>
            <a:off x="7395924" y="3963807"/>
            <a:ext cx="2511378" cy="158867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A860BA63-8D6E-154C-926D-C00B3F5882E2}"/>
              </a:ext>
            </a:extLst>
          </p:cNvPr>
          <p:cNvSpPr txBox="1"/>
          <p:nvPr/>
        </p:nvSpPr>
        <p:spPr>
          <a:xfrm>
            <a:off x="8122361" y="3765712"/>
            <a:ext cx="11389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判定機能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A26CD47F-7D9C-CF40-BFCB-05D243AF1A6D}"/>
              </a:ext>
            </a:extLst>
          </p:cNvPr>
          <p:cNvSpPr/>
          <p:nvPr/>
        </p:nvSpPr>
        <p:spPr>
          <a:xfrm>
            <a:off x="7901859" y="4220307"/>
            <a:ext cx="1499507" cy="4156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構文解析機能</a:t>
            </a: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A6E931C7-491B-9C4B-AC2F-07D931C25D5A}"/>
              </a:ext>
            </a:extLst>
          </p:cNvPr>
          <p:cNvSpPr/>
          <p:nvPr/>
        </p:nvSpPr>
        <p:spPr>
          <a:xfrm>
            <a:off x="7901859" y="4921379"/>
            <a:ext cx="1499507" cy="4156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採点機能</a:t>
            </a:r>
            <a:endParaRPr kumimoji="1" lang="ja-JP" altLang="en-US" sz="1200"/>
          </a:p>
        </p:txBody>
      </p: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F5D5E085-A77E-D740-8051-63FA2892542A}"/>
              </a:ext>
            </a:extLst>
          </p:cNvPr>
          <p:cNvCxnSpPr>
            <a:cxnSpLocks/>
            <a:stCxn id="58" idx="2"/>
            <a:endCxn id="59" idx="0"/>
          </p:cNvCxnSpPr>
          <p:nvPr/>
        </p:nvCxnSpPr>
        <p:spPr>
          <a:xfrm>
            <a:off x="8651613" y="4635943"/>
            <a:ext cx="0" cy="2854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C11593CC-036F-204A-8683-DD351293E005}"/>
              </a:ext>
            </a:extLst>
          </p:cNvPr>
          <p:cNvSpPr/>
          <p:nvPr/>
        </p:nvSpPr>
        <p:spPr>
          <a:xfrm>
            <a:off x="5182556" y="4566065"/>
            <a:ext cx="1499507" cy="4156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褒め機能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76C60444-F042-5049-9D38-2CA7B42A868A}"/>
              </a:ext>
            </a:extLst>
          </p:cNvPr>
          <p:cNvSpPr/>
          <p:nvPr/>
        </p:nvSpPr>
        <p:spPr>
          <a:xfrm>
            <a:off x="5181928" y="5062906"/>
            <a:ext cx="1499507" cy="4156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否定</a:t>
            </a:r>
            <a:r>
              <a:rPr kumimoji="1" lang="ja-JP" altLang="en-US" sz="1200"/>
              <a:t>機能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7390A217-74DD-A944-BEFE-FB9C7335FCC8}"/>
              </a:ext>
            </a:extLst>
          </p:cNvPr>
          <p:cNvSpPr/>
          <p:nvPr/>
        </p:nvSpPr>
        <p:spPr>
          <a:xfrm>
            <a:off x="5181928" y="5545872"/>
            <a:ext cx="1499507" cy="4156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回答確認機能</a:t>
            </a:r>
          </a:p>
        </p:txBody>
      </p:sp>
      <p:cxnSp>
        <p:nvCxnSpPr>
          <p:cNvPr id="67" name="カギ線コネクタ 66">
            <a:extLst>
              <a:ext uri="{FF2B5EF4-FFF2-40B4-BE49-F238E27FC236}">
                <a16:creationId xmlns:a16="http://schemas.microsoft.com/office/drawing/2014/main" id="{F0ED76CF-BDC5-1F4E-8FEC-6A295B745342}"/>
              </a:ext>
            </a:extLst>
          </p:cNvPr>
          <p:cNvCxnSpPr>
            <a:cxnSpLocks/>
            <a:stCxn id="59" idx="1"/>
            <a:endCxn id="64" idx="3"/>
          </p:cNvCxnSpPr>
          <p:nvPr/>
        </p:nvCxnSpPr>
        <p:spPr>
          <a:xfrm rot="10800000">
            <a:off x="6682063" y="4773883"/>
            <a:ext cx="1219796" cy="35531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カギ線コネクタ 69">
            <a:extLst>
              <a:ext uri="{FF2B5EF4-FFF2-40B4-BE49-F238E27FC236}">
                <a16:creationId xmlns:a16="http://schemas.microsoft.com/office/drawing/2014/main" id="{E4DD5152-1E91-A74A-86DE-636C47626EFB}"/>
              </a:ext>
            </a:extLst>
          </p:cNvPr>
          <p:cNvCxnSpPr>
            <a:cxnSpLocks/>
            <a:stCxn id="59" idx="1"/>
            <a:endCxn id="65" idx="3"/>
          </p:cNvCxnSpPr>
          <p:nvPr/>
        </p:nvCxnSpPr>
        <p:spPr>
          <a:xfrm rot="10800000" flipV="1">
            <a:off x="6681435" y="5129196"/>
            <a:ext cx="1220424" cy="14152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カギ線コネクタ 72">
            <a:extLst>
              <a:ext uri="{FF2B5EF4-FFF2-40B4-BE49-F238E27FC236}">
                <a16:creationId xmlns:a16="http://schemas.microsoft.com/office/drawing/2014/main" id="{54C757C2-F22C-4E4D-A3C4-17B71983D7B3}"/>
              </a:ext>
            </a:extLst>
          </p:cNvPr>
          <p:cNvCxnSpPr>
            <a:cxnSpLocks/>
            <a:stCxn id="33" idx="3"/>
            <a:endCxn id="58" idx="3"/>
          </p:cNvCxnSpPr>
          <p:nvPr/>
        </p:nvCxnSpPr>
        <p:spPr>
          <a:xfrm>
            <a:off x="9389527" y="2077157"/>
            <a:ext cx="11839" cy="2350968"/>
          </a:xfrm>
          <a:prstGeom prst="bentConnector3">
            <a:avLst>
              <a:gd name="adj1" fmla="val 615905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FC4466EC-9EB7-3640-9AFF-B6D7847727A1}"/>
              </a:ext>
            </a:extLst>
          </p:cNvPr>
          <p:cNvSpPr/>
          <p:nvPr/>
        </p:nvSpPr>
        <p:spPr>
          <a:xfrm>
            <a:off x="5196486" y="2655727"/>
            <a:ext cx="1499507" cy="4156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回答受付通知</a:t>
            </a:r>
            <a:r>
              <a:rPr kumimoji="1" lang="ja-JP" altLang="en-US" sz="1200"/>
              <a:t>機能</a:t>
            </a:r>
          </a:p>
        </p:txBody>
      </p: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95E64A78-13C9-4B41-A1C1-CC055C2D55B4}"/>
              </a:ext>
            </a:extLst>
          </p:cNvPr>
          <p:cNvCxnSpPr>
            <a:cxnSpLocks/>
            <a:stCxn id="16" idx="2"/>
            <a:endCxn id="90" idx="0"/>
          </p:cNvCxnSpPr>
          <p:nvPr/>
        </p:nvCxnSpPr>
        <p:spPr>
          <a:xfrm>
            <a:off x="5946240" y="2412124"/>
            <a:ext cx="0" cy="2436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1C5072D7-EA8A-604E-9347-C2D30D15651D}"/>
              </a:ext>
            </a:extLst>
          </p:cNvPr>
          <p:cNvSpPr/>
          <p:nvPr/>
        </p:nvSpPr>
        <p:spPr>
          <a:xfrm>
            <a:off x="10486864" y="556176"/>
            <a:ext cx="1499507" cy="4156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実装必須機能</a:t>
            </a:r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DDC859B8-CB20-E844-A97D-4A27F13B935A}"/>
              </a:ext>
            </a:extLst>
          </p:cNvPr>
          <p:cNvSpPr/>
          <p:nvPr/>
        </p:nvSpPr>
        <p:spPr>
          <a:xfrm>
            <a:off x="10486863" y="1061125"/>
            <a:ext cx="1499507" cy="4156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追加実装機能</a:t>
            </a:r>
          </a:p>
        </p:txBody>
      </p:sp>
      <p:cxnSp>
        <p:nvCxnSpPr>
          <p:cNvPr id="96" name="カギ線コネクタ 95">
            <a:extLst>
              <a:ext uri="{FF2B5EF4-FFF2-40B4-BE49-F238E27FC236}">
                <a16:creationId xmlns:a16="http://schemas.microsoft.com/office/drawing/2014/main" id="{C4ADCB6C-485E-7943-A2E3-F0073602242D}"/>
              </a:ext>
            </a:extLst>
          </p:cNvPr>
          <p:cNvCxnSpPr>
            <a:cxnSpLocks/>
            <a:stCxn id="2" idx="2"/>
            <a:endCxn id="58" idx="1"/>
          </p:cNvCxnSpPr>
          <p:nvPr/>
        </p:nvCxnSpPr>
        <p:spPr>
          <a:xfrm rot="16200000" flipH="1">
            <a:off x="3690585" y="216850"/>
            <a:ext cx="1826895" cy="659565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87D96331-DB34-A041-9100-CCF6FE0C9C95}"/>
              </a:ext>
            </a:extLst>
          </p:cNvPr>
          <p:cNvSpPr txBox="1"/>
          <p:nvPr/>
        </p:nvSpPr>
        <p:spPr>
          <a:xfrm>
            <a:off x="0" y="9372"/>
            <a:ext cx="239200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【</a:t>
            </a:r>
            <a:r>
              <a:rPr kumimoji="1" lang="ja-JP" altLang="en-US"/>
              <a:t>機能（整理</a:t>
            </a:r>
            <a:r>
              <a:rPr kumimoji="1" lang="en-US" altLang="ja-JP" dirty="0"/>
              <a:t>Ver</a:t>
            </a:r>
            <a:r>
              <a:rPr kumimoji="1" lang="ja-JP" altLang="en-US"/>
              <a:t>）</a:t>
            </a:r>
            <a:r>
              <a:rPr kumimoji="1" lang="en-US" altLang="ja-JP" dirty="0"/>
              <a:t>】</a:t>
            </a:r>
            <a:endParaRPr kumimoji="1" lang="ja-JP" altLang="en-US"/>
          </a:p>
        </p:txBody>
      </p:sp>
      <p:sp>
        <p:nvSpPr>
          <p:cNvPr id="111" name="線吹き出し 1 (枠付き) 110">
            <a:extLst>
              <a:ext uri="{FF2B5EF4-FFF2-40B4-BE49-F238E27FC236}">
                <a16:creationId xmlns:a16="http://schemas.microsoft.com/office/drawing/2014/main" id="{A42ACD2D-9CB1-7842-A2AF-51EF5279B5BC}"/>
              </a:ext>
            </a:extLst>
          </p:cNvPr>
          <p:cNvSpPr/>
          <p:nvPr/>
        </p:nvSpPr>
        <p:spPr>
          <a:xfrm>
            <a:off x="1627475" y="3950378"/>
            <a:ext cx="1640274" cy="420160"/>
          </a:xfrm>
          <a:prstGeom prst="borderCallout1">
            <a:avLst>
              <a:gd name="adj1" fmla="val 18750"/>
              <a:gd name="adj2" fmla="val -8333"/>
              <a:gd name="adj3" fmla="val 111129"/>
              <a:gd name="adj4" fmla="val -18161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>
                <a:solidFill>
                  <a:schemeClr val="tx1"/>
                </a:solidFill>
              </a:rPr>
              <a:t>入力されたお題が日本語文として適切か判定</a:t>
            </a:r>
          </a:p>
        </p:txBody>
      </p:sp>
      <p:sp>
        <p:nvSpPr>
          <p:cNvPr id="112" name="線吹き出し 1 (枠付き) 111">
            <a:extLst>
              <a:ext uri="{FF2B5EF4-FFF2-40B4-BE49-F238E27FC236}">
                <a16:creationId xmlns:a16="http://schemas.microsoft.com/office/drawing/2014/main" id="{42CF667B-B508-7C42-97B5-DBA5FAE0FD0D}"/>
              </a:ext>
            </a:extLst>
          </p:cNvPr>
          <p:cNvSpPr/>
          <p:nvPr/>
        </p:nvSpPr>
        <p:spPr>
          <a:xfrm>
            <a:off x="10416478" y="3017147"/>
            <a:ext cx="1775521" cy="420160"/>
          </a:xfrm>
          <a:prstGeom prst="borderCallout1">
            <a:avLst>
              <a:gd name="adj1" fmla="val 18750"/>
              <a:gd name="adj2" fmla="val -8333"/>
              <a:gd name="adj3" fmla="val 111129"/>
              <a:gd name="adj4" fmla="val -18161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>
                <a:solidFill>
                  <a:schemeClr val="tx1"/>
                </a:solidFill>
              </a:rPr>
              <a:t>テキスト化された内容が</a:t>
            </a:r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>
                <a:solidFill>
                  <a:schemeClr val="tx1"/>
                </a:solidFill>
              </a:rPr>
              <a:t>日本語文として適切か判定</a:t>
            </a:r>
          </a:p>
        </p:txBody>
      </p:sp>
      <p:sp>
        <p:nvSpPr>
          <p:cNvPr id="113" name="線吹き出し 1 (枠付き) 112">
            <a:extLst>
              <a:ext uri="{FF2B5EF4-FFF2-40B4-BE49-F238E27FC236}">
                <a16:creationId xmlns:a16="http://schemas.microsoft.com/office/drawing/2014/main" id="{192B77C9-3F57-DA47-B504-0DE1E7E675E5}"/>
              </a:ext>
            </a:extLst>
          </p:cNvPr>
          <p:cNvSpPr/>
          <p:nvPr/>
        </p:nvSpPr>
        <p:spPr>
          <a:xfrm>
            <a:off x="2750108" y="2790336"/>
            <a:ext cx="1923980" cy="975376"/>
          </a:xfrm>
          <a:prstGeom prst="borderCallout1">
            <a:avLst>
              <a:gd name="adj1" fmla="val 115711"/>
              <a:gd name="adj2" fmla="val 126277"/>
              <a:gd name="adj3" fmla="val 54845"/>
              <a:gd name="adj4" fmla="val 10085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00" dirty="0">
                <a:solidFill>
                  <a:schemeClr val="tx1"/>
                </a:solidFill>
              </a:rPr>
              <a:t>※</a:t>
            </a:r>
            <a:r>
              <a:rPr lang="ja-JP" altLang="en-US" sz="1000">
                <a:solidFill>
                  <a:schemeClr val="tx1"/>
                </a:solidFill>
              </a:rPr>
              <a:t>音声入力を受け付けたことを通知する機能。</a:t>
            </a:r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>
                <a:solidFill>
                  <a:schemeClr val="tx1"/>
                </a:solidFill>
              </a:rPr>
              <a:t>故障検知と適切に音声入力をできるようにすることが目的</a:t>
            </a:r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>
                <a:solidFill>
                  <a:schemeClr val="tx1"/>
                </a:solidFill>
              </a:rPr>
              <a:t>短い音声、</a:t>
            </a:r>
            <a:r>
              <a:rPr lang="en-US" altLang="ja-JP" sz="1000" dirty="0">
                <a:solidFill>
                  <a:schemeClr val="tx1"/>
                </a:solidFill>
              </a:rPr>
              <a:t>PC</a:t>
            </a:r>
            <a:r>
              <a:rPr lang="ja-JP" altLang="en-US" sz="1000">
                <a:solidFill>
                  <a:schemeClr val="tx1"/>
                </a:solidFill>
              </a:rPr>
              <a:t>画面からの指示、短い振動、ランプなどの案</a:t>
            </a:r>
            <a:endParaRPr lang="en-US" altLang="ja-JP" sz="1000" dirty="0">
              <a:solidFill>
                <a:schemeClr val="tx1"/>
              </a:solidFill>
            </a:endParaRPr>
          </a:p>
        </p:txBody>
      </p:sp>
      <p:cxnSp>
        <p:nvCxnSpPr>
          <p:cNvPr id="114" name="カギ線コネクタ 113">
            <a:extLst>
              <a:ext uri="{FF2B5EF4-FFF2-40B4-BE49-F238E27FC236}">
                <a16:creationId xmlns:a16="http://schemas.microsoft.com/office/drawing/2014/main" id="{8C4D0522-F01A-B14A-97C6-1E92C6320238}"/>
              </a:ext>
            </a:extLst>
          </p:cNvPr>
          <p:cNvCxnSpPr>
            <a:cxnSpLocks/>
            <a:stCxn id="8" idx="3"/>
            <a:endCxn id="54" idx="1"/>
          </p:cNvCxnSpPr>
          <p:nvPr/>
        </p:nvCxnSpPr>
        <p:spPr>
          <a:xfrm>
            <a:off x="4427147" y="1786521"/>
            <a:ext cx="3445634" cy="1368055"/>
          </a:xfrm>
          <a:prstGeom prst="bentConnector3">
            <a:avLst>
              <a:gd name="adj1" fmla="val 75165"/>
            </a:avLst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三角形 20">
            <a:extLst>
              <a:ext uri="{FF2B5EF4-FFF2-40B4-BE49-F238E27FC236}">
                <a16:creationId xmlns:a16="http://schemas.microsoft.com/office/drawing/2014/main" id="{5B47B881-3E06-3D4B-AC14-845CAB0E8F7D}"/>
              </a:ext>
            </a:extLst>
          </p:cNvPr>
          <p:cNvSpPr/>
          <p:nvPr/>
        </p:nvSpPr>
        <p:spPr>
          <a:xfrm>
            <a:off x="9272382" y="50064"/>
            <a:ext cx="683288" cy="77518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三角形 60">
            <a:extLst>
              <a:ext uri="{FF2B5EF4-FFF2-40B4-BE49-F238E27FC236}">
                <a16:creationId xmlns:a16="http://schemas.microsoft.com/office/drawing/2014/main" id="{242DC0C0-BEFC-1D46-AC87-180AD90C79BF}"/>
              </a:ext>
            </a:extLst>
          </p:cNvPr>
          <p:cNvSpPr/>
          <p:nvPr/>
        </p:nvSpPr>
        <p:spPr>
          <a:xfrm>
            <a:off x="6550831" y="42781"/>
            <a:ext cx="683288" cy="77518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B26D10F-DEF2-0948-9002-F8399471C7F1}"/>
              </a:ext>
            </a:extLst>
          </p:cNvPr>
          <p:cNvSpPr txBox="1"/>
          <p:nvPr/>
        </p:nvSpPr>
        <p:spPr>
          <a:xfrm>
            <a:off x="4501174" y="135739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①</a:t>
            </a:r>
            <a:endParaRPr kumimoji="1" lang="ja-JP" altLang="en-US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FD2213F1-B90E-3E4F-A120-116E9B1060C5}"/>
              </a:ext>
            </a:extLst>
          </p:cNvPr>
          <p:cNvSpPr txBox="1"/>
          <p:nvPr/>
        </p:nvSpPr>
        <p:spPr>
          <a:xfrm>
            <a:off x="205629" y="4705069"/>
            <a:ext cx="33714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【</a:t>
            </a:r>
            <a:r>
              <a:rPr kumimoji="1" lang="ja-JP" altLang="en-US" sz="1200"/>
              <a:t>データの受け渡し</a:t>
            </a:r>
            <a:r>
              <a:rPr kumimoji="1" lang="en-US" altLang="ja-JP" sz="1200" dirty="0"/>
              <a:t>】</a:t>
            </a:r>
          </a:p>
          <a:p>
            <a:r>
              <a:rPr kumimoji="1" lang="en-US" altLang="ja-JP" sz="1200" dirty="0"/>
              <a:t>①-1 </a:t>
            </a:r>
            <a:r>
              <a:rPr kumimoji="1" lang="ja-JP" altLang="en-US" sz="1200"/>
              <a:t>テキストデータでお題を渡す。</a:t>
            </a:r>
            <a:endParaRPr kumimoji="1" lang="en-US" altLang="ja-JP" sz="1200" dirty="0"/>
          </a:p>
          <a:p>
            <a:r>
              <a:rPr lang="ja-JP" altLang="en-US" sz="1200"/>
              <a:t>→帽子内で読み上げる。（</a:t>
            </a:r>
            <a:r>
              <a:rPr lang="en-US" altLang="ja-JP" sz="1200" dirty="0"/>
              <a:t>TTS</a:t>
            </a:r>
            <a:r>
              <a:rPr lang="ja-JP" altLang="en-US" sz="1200"/>
              <a:t>、</a:t>
            </a:r>
            <a:r>
              <a:rPr lang="en-US" altLang="ja-JP" sz="1200" dirty="0" err="1"/>
              <a:t>OpenJTalk</a:t>
            </a:r>
            <a:r>
              <a:rPr lang="ja-JP" altLang="en-US" sz="1200"/>
              <a:t>）</a:t>
            </a:r>
            <a:endParaRPr lang="en-US" altLang="ja-JP" sz="1200" dirty="0"/>
          </a:p>
          <a:p>
            <a:r>
              <a:rPr kumimoji="1" lang="en-US" altLang="ja-JP" sz="1200" dirty="0"/>
              <a:t>①-2 VOCALOID</a:t>
            </a:r>
            <a:r>
              <a:rPr kumimoji="1" lang="ja-JP" altLang="en-US" sz="1200"/>
              <a:t>の使用</a:t>
            </a:r>
            <a:endParaRPr kumimoji="1" lang="en-US" altLang="ja-JP" sz="1200" dirty="0"/>
          </a:p>
          <a:p>
            <a:r>
              <a:rPr lang="ja-JP" altLang="en-US" sz="1200"/>
              <a:t>→有料。</a:t>
            </a:r>
            <a:r>
              <a:rPr lang="en-US" altLang="ja-JP" sz="1200" dirty="0"/>
              <a:t>(3-4</a:t>
            </a:r>
            <a:r>
              <a:rPr lang="ja-JP" altLang="en-US" sz="1200"/>
              <a:t>万）</a:t>
            </a:r>
            <a:endParaRPr kumimoji="1" lang="ja-JP" altLang="en-US" sz="1200"/>
          </a:p>
        </p:txBody>
      </p:sp>
      <p:sp>
        <p:nvSpPr>
          <p:cNvPr id="24" name="角丸四角形 23">
            <a:extLst>
              <a:ext uri="{FF2B5EF4-FFF2-40B4-BE49-F238E27FC236}">
                <a16:creationId xmlns:a16="http://schemas.microsoft.com/office/drawing/2014/main" id="{AD479584-4987-804A-9FF9-6FAEF262C3E9}"/>
              </a:ext>
            </a:extLst>
          </p:cNvPr>
          <p:cNvSpPr/>
          <p:nvPr/>
        </p:nvSpPr>
        <p:spPr>
          <a:xfrm>
            <a:off x="10792736" y="5820192"/>
            <a:ext cx="887760" cy="56313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PC</a:t>
            </a:r>
            <a:endParaRPr kumimoji="1" lang="ja-JP" altLang="en-US"/>
          </a:p>
        </p:txBody>
      </p:sp>
      <p:sp>
        <p:nvSpPr>
          <p:cNvPr id="71" name="角丸四角形 70">
            <a:extLst>
              <a:ext uri="{FF2B5EF4-FFF2-40B4-BE49-F238E27FC236}">
                <a16:creationId xmlns:a16="http://schemas.microsoft.com/office/drawing/2014/main" id="{779C7008-3903-CA46-82AB-97956CB7E57B}"/>
              </a:ext>
            </a:extLst>
          </p:cNvPr>
          <p:cNvSpPr/>
          <p:nvPr/>
        </p:nvSpPr>
        <p:spPr>
          <a:xfrm>
            <a:off x="11019716" y="5552479"/>
            <a:ext cx="887760" cy="56313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PC</a:t>
            </a:r>
            <a:endParaRPr kumimoji="1" lang="ja-JP" altLang="en-US"/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28BCB9B8-25AA-0147-BA00-E40B4F285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348" y="422766"/>
            <a:ext cx="392784" cy="392784"/>
          </a:xfrm>
          <a:prstGeom prst="rect">
            <a:avLst/>
          </a:prstGeom>
        </p:spPr>
      </p:pic>
      <p:pic>
        <p:nvPicPr>
          <p:cNvPr id="72" name="図 71">
            <a:extLst>
              <a:ext uri="{FF2B5EF4-FFF2-40B4-BE49-F238E27FC236}">
                <a16:creationId xmlns:a16="http://schemas.microsoft.com/office/drawing/2014/main" id="{F5007D75-AC29-804C-B769-0CF488DEA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7634" y="425580"/>
            <a:ext cx="392784" cy="392784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F30E46D4-2A28-7B4B-B8E0-6EAE52E18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597" y="3017765"/>
            <a:ext cx="472228" cy="4722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C355135C-8EBD-D24C-982F-C92B32E8C2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3485" y="3016753"/>
            <a:ext cx="478104" cy="4781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4" name="図 73">
            <a:extLst>
              <a:ext uri="{FF2B5EF4-FFF2-40B4-BE49-F238E27FC236}">
                <a16:creationId xmlns:a16="http://schemas.microsoft.com/office/drawing/2014/main" id="{1A3ED9A8-54C1-2541-9F90-3BA00D070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63" y="375079"/>
            <a:ext cx="392784" cy="392784"/>
          </a:xfrm>
          <a:prstGeom prst="rect">
            <a:avLst/>
          </a:prstGeom>
        </p:spPr>
      </p:pic>
      <p:cxnSp>
        <p:nvCxnSpPr>
          <p:cNvPr id="69" name="カギ線コネクタ 68">
            <a:extLst>
              <a:ext uri="{FF2B5EF4-FFF2-40B4-BE49-F238E27FC236}">
                <a16:creationId xmlns:a16="http://schemas.microsoft.com/office/drawing/2014/main" id="{63961E5B-5E6F-4A4C-ADE8-1F90E0BEBF09}"/>
              </a:ext>
            </a:extLst>
          </p:cNvPr>
          <p:cNvCxnSpPr>
            <a:cxnSpLocks/>
            <a:stCxn id="59" idx="1"/>
            <a:endCxn id="66" idx="3"/>
          </p:cNvCxnSpPr>
          <p:nvPr/>
        </p:nvCxnSpPr>
        <p:spPr>
          <a:xfrm rot="10800000" flipV="1">
            <a:off x="6681435" y="5129196"/>
            <a:ext cx="1220424" cy="62449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42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E74F7BB1-A17D-EE4D-8D03-03F396D22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675" y="4157662"/>
            <a:ext cx="868435" cy="8684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AE8A142A-F4B5-2849-B130-494F3E78E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339" y="4157663"/>
            <a:ext cx="868436" cy="86843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9BF2683-CB0F-E341-B52E-6E04D5E185CE}"/>
              </a:ext>
            </a:extLst>
          </p:cNvPr>
          <p:cNvSpPr/>
          <p:nvPr/>
        </p:nvSpPr>
        <p:spPr>
          <a:xfrm>
            <a:off x="1246176" y="3777170"/>
            <a:ext cx="2554300" cy="162941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0DCFBC2-646E-4343-AB2A-FB7A48CA43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4945" y="455338"/>
            <a:ext cx="736900" cy="7369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E8505D4-5768-444A-9A89-30F77D2AE54E}"/>
              </a:ext>
            </a:extLst>
          </p:cNvPr>
          <p:cNvSpPr txBox="1"/>
          <p:nvPr/>
        </p:nvSpPr>
        <p:spPr>
          <a:xfrm>
            <a:off x="1738496" y="3592504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/>
              <a:t>操作デバイス</a:t>
            </a:r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8D2E7DD-28C1-C44A-A92B-FCCF8C467078}"/>
              </a:ext>
            </a:extLst>
          </p:cNvPr>
          <p:cNvCxnSpPr>
            <a:cxnSpLocks/>
          </p:cNvCxnSpPr>
          <p:nvPr/>
        </p:nvCxnSpPr>
        <p:spPr>
          <a:xfrm flipV="1">
            <a:off x="2475362" y="1842560"/>
            <a:ext cx="1710876" cy="17499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B82C036-A44F-ED4F-A297-9E8A1E03177C}"/>
              </a:ext>
            </a:extLst>
          </p:cNvPr>
          <p:cNvSpPr txBox="1"/>
          <p:nvPr/>
        </p:nvSpPr>
        <p:spPr>
          <a:xfrm>
            <a:off x="1815716" y="2017263"/>
            <a:ext cx="1569660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/>
              <a:t>お題追加指示</a:t>
            </a:r>
            <a:endParaRPr lang="en-US" altLang="ja-JP" dirty="0"/>
          </a:p>
          <a:p>
            <a:r>
              <a:rPr kumimoji="1" lang="ja-JP" altLang="en-US"/>
              <a:t>お題削除指示</a:t>
            </a:r>
            <a:endParaRPr kumimoji="1" lang="en-US" altLang="ja-JP" dirty="0"/>
          </a:p>
          <a:p>
            <a:r>
              <a:rPr lang="ja-JP" altLang="en-US"/>
              <a:t>お題選定指示</a:t>
            </a:r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5B5DDE56-A73F-4644-90A1-A3B85BBE25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3395" y="1401235"/>
            <a:ext cx="882650" cy="882650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BF406FA-CF08-AC41-BCB6-F7147EB543CC}"/>
              </a:ext>
            </a:extLst>
          </p:cNvPr>
          <p:cNvSpPr/>
          <p:nvPr/>
        </p:nvSpPr>
        <p:spPr>
          <a:xfrm>
            <a:off x="4186237" y="859473"/>
            <a:ext cx="6508082" cy="192659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AAA3D5A8-19A7-324C-90D1-BA2316DFA7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0459" y="1454506"/>
            <a:ext cx="829379" cy="829379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A06FB0CC-2C6D-AF4D-976E-C7673DA4EB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1225" y="4295251"/>
            <a:ext cx="805532" cy="805532"/>
          </a:xfrm>
          <a:prstGeom prst="rect">
            <a:avLst/>
          </a:prstGeom>
        </p:spPr>
      </p:pic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C4DA9BB-B39E-1D43-8726-3738B3D6EBBB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8653991" y="2181721"/>
            <a:ext cx="402766" cy="21135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図 17">
            <a:extLst>
              <a:ext uri="{FF2B5EF4-FFF2-40B4-BE49-F238E27FC236}">
                <a16:creationId xmlns:a16="http://schemas.microsoft.com/office/drawing/2014/main" id="{7F78EAC4-2C6D-0344-A5C8-4BDA105B5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1276" y="1438752"/>
            <a:ext cx="665003" cy="665003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005CE78-C187-5B4A-82EE-705A50A37503}"/>
              </a:ext>
            </a:extLst>
          </p:cNvPr>
          <p:cNvSpPr txBox="1"/>
          <p:nvPr/>
        </p:nvSpPr>
        <p:spPr>
          <a:xfrm>
            <a:off x="8893826" y="3387956"/>
            <a:ext cx="1800493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/>
              <a:t>判定指示</a:t>
            </a:r>
            <a:endParaRPr kumimoji="1" lang="en-US" altLang="ja-JP" dirty="0"/>
          </a:p>
          <a:p>
            <a:r>
              <a:rPr kumimoji="1" lang="ja-JP" altLang="en-US"/>
              <a:t>（テキスト文）</a:t>
            </a: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3D728DD8-8561-B245-848F-C45E263B4EBC}"/>
              </a:ext>
            </a:extLst>
          </p:cNvPr>
          <p:cNvCxnSpPr>
            <a:cxnSpLocks/>
          </p:cNvCxnSpPr>
          <p:nvPr/>
        </p:nvCxnSpPr>
        <p:spPr>
          <a:xfrm flipV="1">
            <a:off x="8438183" y="2103755"/>
            <a:ext cx="411017" cy="21914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1F3DEA9-04B0-024C-9957-31101C10978D}"/>
              </a:ext>
            </a:extLst>
          </p:cNvPr>
          <p:cNvSpPr txBox="1"/>
          <p:nvPr/>
        </p:nvSpPr>
        <p:spPr>
          <a:xfrm>
            <a:off x="7330872" y="345011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/>
              <a:t>採点結果</a:t>
            </a:r>
            <a:endParaRPr kumimoji="1" lang="ja-JP" altLang="en-US"/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id="{135A3385-5C9C-C441-9C3A-9DC61CB6E1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99574" y="4157662"/>
            <a:ext cx="782849" cy="782849"/>
          </a:xfrm>
          <a:prstGeom prst="rect">
            <a:avLst/>
          </a:prstGeom>
        </p:spPr>
      </p:pic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81398446-5F55-5F47-A9ED-84E42546B6C3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4754720" y="2283885"/>
            <a:ext cx="268218" cy="16779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9C24AA4-26F0-4947-87D2-D9DB7915015F}"/>
              </a:ext>
            </a:extLst>
          </p:cNvPr>
          <p:cNvSpPr txBox="1"/>
          <p:nvPr/>
        </p:nvSpPr>
        <p:spPr>
          <a:xfrm>
            <a:off x="3510660" y="3073707"/>
            <a:ext cx="1710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お題音声</a:t>
            </a:r>
            <a:endParaRPr lang="en-US" altLang="ja-JP" dirty="0"/>
          </a:p>
          <a:p>
            <a:r>
              <a:rPr kumimoji="1" lang="ja-JP" altLang="en-US"/>
              <a:t>判定（音声）</a:t>
            </a: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2E76A1B9-B657-6A4F-8406-AC85A6087BF3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5090998" y="2283885"/>
            <a:ext cx="1964151" cy="16779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DBB7B19-FC6C-C142-9997-E80612A7E8EE}"/>
              </a:ext>
            </a:extLst>
          </p:cNvPr>
          <p:cNvSpPr txBox="1"/>
          <p:nvPr/>
        </p:nvSpPr>
        <p:spPr>
          <a:xfrm>
            <a:off x="5851974" y="3349779"/>
            <a:ext cx="110799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/>
              <a:t>音声</a:t>
            </a:r>
            <a:endParaRPr kumimoji="1" lang="en-US" altLang="ja-JP" dirty="0"/>
          </a:p>
          <a:p>
            <a:r>
              <a:rPr kumimoji="1" lang="ja-JP" altLang="en-US"/>
              <a:t>データ</a:t>
            </a:r>
          </a:p>
        </p:txBody>
      </p:sp>
      <p:pic>
        <p:nvPicPr>
          <p:cNvPr id="42" name="図 41">
            <a:extLst>
              <a:ext uri="{FF2B5EF4-FFF2-40B4-BE49-F238E27FC236}">
                <a16:creationId xmlns:a16="http://schemas.microsoft.com/office/drawing/2014/main" id="{80DB76A3-3E90-3443-AB75-82B7179C20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69347" y="1478352"/>
            <a:ext cx="805533" cy="805533"/>
          </a:xfrm>
          <a:prstGeom prst="rect">
            <a:avLst/>
          </a:prstGeom>
        </p:spPr>
      </p:pic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CE0362EB-C0A4-8341-9360-6893A170AD71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5067564" y="2283885"/>
            <a:ext cx="604550" cy="16779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C7E1BF3-5728-214F-A428-C0F5934606C6}"/>
              </a:ext>
            </a:extLst>
          </p:cNvPr>
          <p:cNvSpPr txBox="1"/>
          <p:nvPr/>
        </p:nvSpPr>
        <p:spPr>
          <a:xfrm>
            <a:off x="5113476" y="2678796"/>
            <a:ext cx="64479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/>
              <a:t>回答</a:t>
            </a:r>
            <a:endParaRPr lang="en-US" altLang="ja-JP" dirty="0"/>
          </a:p>
          <a:p>
            <a:r>
              <a:rPr kumimoji="1" lang="ja-JP" altLang="en-US"/>
              <a:t>許可</a:t>
            </a: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AEBACC78-C2CC-EA41-8822-77C06DB2FC77}"/>
              </a:ext>
            </a:extLst>
          </p:cNvPr>
          <p:cNvCxnSpPr>
            <a:cxnSpLocks/>
          </p:cNvCxnSpPr>
          <p:nvPr/>
        </p:nvCxnSpPr>
        <p:spPr>
          <a:xfrm>
            <a:off x="7440278" y="2029805"/>
            <a:ext cx="10945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91EE78B4-6ECA-7349-9581-8010C8536FC7}"/>
              </a:ext>
            </a:extLst>
          </p:cNvPr>
          <p:cNvSpPr txBox="1"/>
          <p:nvPr/>
        </p:nvSpPr>
        <p:spPr>
          <a:xfrm>
            <a:off x="7371021" y="1597611"/>
            <a:ext cx="129495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/>
              <a:t>テキスト</a:t>
            </a:r>
            <a:endParaRPr kumimoji="1" lang="ja-JP" altLang="en-US"/>
          </a:p>
        </p:txBody>
      </p:sp>
      <p:sp>
        <p:nvSpPr>
          <p:cNvPr id="50" name="U ターン矢印 49">
            <a:extLst>
              <a:ext uri="{FF2B5EF4-FFF2-40B4-BE49-F238E27FC236}">
                <a16:creationId xmlns:a16="http://schemas.microsoft.com/office/drawing/2014/main" id="{68F1A637-5C3B-FC43-AD64-2D1F6744225F}"/>
              </a:ext>
            </a:extLst>
          </p:cNvPr>
          <p:cNvSpPr/>
          <p:nvPr/>
        </p:nvSpPr>
        <p:spPr>
          <a:xfrm flipH="1">
            <a:off x="4754719" y="1024361"/>
            <a:ext cx="4305251" cy="402766"/>
          </a:xfrm>
          <a:prstGeom prst="uturnArrow">
            <a:avLst>
              <a:gd name="adj1" fmla="val 25000"/>
              <a:gd name="adj2" fmla="val 17905"/>
              <a:gd name="adj3" fmla="val 17905"/>
              <a:gd name="adj4" fmla="val 4375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5A3E39B9-BD6C-2F47-8DCE-F3550E2FD694}"/>
              </a:ext>
            </a:extLst>
          </p:cNvPr>
          <p:cNvSpPr txBox="1"/>
          <p:nvPr/>
        </p:nvSpPr>
        <p:spPr>
          <a:xfrm>
            <a:off x="6407671" y="535842"/>
            <a:ext cx="146474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/>
              <a:t>判定結果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5805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35C3A6C-4010-0442-A43A-A43815F41EC8}"/>
              </a:ext>
            </a:extLst>
          </p:cNvPr>
          <p:cNvSpPr txBox="1"/>
          <p:nvPr/>
        </p:nvSpPr>
        <p:spPr>
          <a:xfrm>
            <a:off x="96005" y="210772"/>
            <a:ext cx="933443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【</a:t>
            </a:r>
            <a:r>
              <a:rPr kumimoji="1" lang="ja-JP" altLang="en-US"/>
              <a:t>考え方</a:t>
            </a:r>
            <a:r>
              <a:rPr kumimoji="1" lang="en-US" altLang="ja-JP" dirty="0"/>
              <a:t>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/>
              <a:t>帽子内の</a:t>
            </a:r>
            <a:r>
              <a:rPr lang="ja-JP" altLang="en-US"/>
              <a:t>ラズパイを主軸に、</a:t>
            </a:r>
            <a:r>
              <a:rPr lang="en-US" altLang="ja-JP" dirty="0"/>
              <a:t>PC</a:t>
            </a:r>
            <a:r>
              <a:rPr lang="ja-JP" altLang="en-US"/>
              <a:t>やスマホで不足分を補うように、構成を考える。</a:t>
            </a:r>
            <a:endParaRPr lang="en-US" altLang="ja-JP" dirty="0"/>
          </a:p>
          <a:p>
            <a:pPr marL="742950" lvl="1" indent="-285750">
              <a:buFont typeface="Wingdings" pitchFamily="2" charset="2"/>
              <a:buChar char="Ø"/>
            </a:pPr>
            <a:r>
              <a:rPr lang="ja-JP" altLang="en-US"/>
              <a:t>懸念点</a:t>
            </a:r>
            <a:endParaRPr lang="en-US" altLang="ja-JP" dirty="0"/>
          </a:p>
          <a:p>
            <a:pPr marL="1200150" lvl="2" indent="-285750">
              <a:buFont typeface="Wingdings" pitchFamily="2" charset="2"/>
              <a:buChar char="Ø"/>
            </a:pPr>
            <a:r>
              <a:rPr lang="ja-JP" altLang="en-US"/>
              <a:t>判定機能のような重い処理は、ラズパイで実現できない可能性がある</a:t>
            </a:r>
            <a:endParaRPr lang="en-US" altLang="ja-JP" dirty="0"/>
          </a:p>
          <a:p>
            <a:pPr marL="285750" indent="-285750">
              <a:buFont typeface="Wingdings" pitchFamily="2" charset="2"/>
              <a:buChar char="Ø"/>
            </a:pP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/>
              <a:t>採点結果のフィードバック方法</a:t>
            </a:r>
            <a:endParaRPr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/>
              <a:t>クラウド（？）からラズパイに何をフィードバック返すか</a:t>
            </a:r>
            <a:endParaRPr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/>
              <a:t>どんなフィードバックを返したいか</a:t>
            </a:r>
            <a:endParaRPr lang="en-US" altLang="ja-JP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ja-JP" altLang="en-US"/>
              <a:t>帽子の返答パターンに幅をもたせたい</a:t>
            </a:r>
            <a:endParaRPr lang="en-US" altLang="ja-JP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ja-JP" altLang="en-US"/>
              <a:t>案：</a:t>
            </a:r>
            <a:r>
              <a:rPr lang="en-US" altLang="ja-JP" dirty="0">
                <a:solidFill>
                  <a:srgbClr val="FF0000"/>
                </a:solidFill>
              </a:rPr>
              <a:t>100</a:t>
            </a:r>
            <a:r>
              <a:rPr lang="ja-JP" altLang="en-US">
                <a:solidFill>
                  <a:srgbClr val="FF0000"/>
                </a:solidFill>
              </a:rPr>
              <a:t>種類の多様な固定パターン</a:t>
            </a:r>
            <a:endParaRPr lang="en-US" altLang="ja-JP" dirty="0">
              <a:solidFill>
                <a:srgbClr val="FF0000"/>
              </a:solidFill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ja-JP" altLang="en-US"/>
              <a:t>案：</a:t>
            </a:r>
            <a:r>
              <a:rPr lang="en-US" altLang="ja-JP" dirty="0"/>
              <a:t>AI</a:t>
            </a:r>
            <a:r>
              <a:rPr lang="ja-JP" altLang="en-US"/>
              <a:t>で返答文全てを生成</a:t>
            </a:r>
            <a:endParaRPr lang="en-US" altLang="ja-JP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ja-JP" altLang="en-US"/>
              <a:t>案：お前は</a:t>
            </a:r>
            <a:r>
              <a:rPr lang="en-US" altLang="ja-JP" dirty="0"/>
              <a:t>XX</a:t>
            </a:r>
            <a:r>
              <a:rPr lang="ja-JP" altLang="en-US"/>
              <a:t>か！→</a:t>
            </a:r>
            <a:r>
              <a:rPr lang="en-US" altLang="ja-JP" dirty="0"/>
              <a:t>XX</a:t>
            </a:r>
            <a:r>
              <a:rPr lang="ja-JP" altLang="en-US"/>
              <a:t>をランダムで埋める</a:t>
            </a:r>
            <a:endParaRPr lang="en-US" altLang="ja-JP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bg1">
                    <a:lumMod val="75000"/>
                  </a:schemeClr>
                </a:solidFill>
              </a:rPr>
              <a:t>案：回答の属性を選択できる（オプション）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S</a:t>
            </a:r>
            <a:r>
              <a:rPr lang="ja-JP" altLang="en-US">
                <a:solidFill>
                  <a:schemeClr val="bg1">
                    <a:lumMod val="75000"/>
                  </a:schemeClr>
                </a:solidFill>
              </a:rPr>
              <a:t>なお姉さんにディスられたいなど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ja-JP" altLang="en-US"/>
              <a:t>案：回答内容の属性に応じた返答をする</a:t>
            </a:r>
            <a:endParaRPr lang="en-US" altLang="ja-JP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ja-JP" altLang="en-US"/>
              <a:t>例：回答「次郎ラーメンに行きたい」→帽子「お前は</a:t>
            </a:r>
            <a:r>
              <a:rPr lang="en-US" altLang="ja-JP" u="sng" dirty="0"/>
              <a:t>{</a:t>
            </a:r>
            <a:r>
              <a:rPr lang="ja-JP" altLang="en-US" u="sng"/>
              <a:t>デブ</a:t>
            </a:r>
            <a:r>
              <a:rPr lang="en-US" altLang="ja-JP" u="sng" dirty="0"/>
              <a:t>}</a:t>
            </a:r>
            <a:r>
              <a:rPr lang="ja-JP" altLang="en-US"/>
              <a:t>か！」</a:t>
            </a:r>
            <a:endParaRPr lang="en-US" altLang="ja-JP" dirty="0"/>
          </a:p>
          <a:p>
            <a:endParaRPr kumimoji="1" lang="ja-JP" altLang="en-US"/>
          </a:p>
        </p:txBody>
      </p:sp>
      <p:cxnSp>
        <p:nvCxnSpPr>
          <p:cNvPr id="4" name="カギ線コネクタ 3">
            <a:extLst>
              <a:ext uri="{FF2B5EF4-FFF2-40B4-BE49-F238E27FC236}">
                <a16:creationId xmlns:a16="http://schemas.microsoft.com/office/drawing/2014/main" id="{788301DF-65D1-254B-A3DB-9F5C0A3C0A46}"/>
              </a:ext>
            </a:extLst>
          </p:cNvPr>
          <p:cNvCxnSpPr>
            <a:cxnSpLocks/>
          </p:cNvCxnSpPr>
          <p:nvPr/>
        </p:nvCxnSpPr>
        <p:spPr>
          <a:xfrm>
            <a:off x="4858439" y="3117776"/>
            <a:ext cx="4197426" cy="1388123"/>
          </a:xfrm>
          <a:prstGeom prst="bentConnector3">
            <a:avLst>
              <a:gd name="adj1" fmla="val 1056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310EBAE-7FFA-0146-AF3C-00C67360960A}"/>
              </a:ext>
            </a:extLst>
          </p:cNvPr>
          <p:cNvSpPr txBox="1"/>
          <p:nvPr/>
        </p:nvSpPr>
        <p:spPr>
          <a:xfrm>
            <a:off x="9334434" y="3676747"/>
            <a:ext cx="276156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1200"/>
              <a:t>（文の生成のレベルの違い）</a:t>
            </a:r>
            <a:endParaRPr kumimoji="1" lang="ja-JP" altLang="en-US" sz="12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BC4C5E8-C77B-AC42-8765-14459329A1D5}"/>
              </a:ext>
            </a:extLst>
          </p:cNvPr>
          <p:cNvSpPr txBox="1"/>
          <p:nvPr/>
        </p:nvSpPr>
        <p:spPr>
          <a:xfrm>
            <a:off x="7022861" y="4658844"/>
            <a:ext cx="5007166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1400"/>
              <a:t>↑案：「お前は</a:t>
            </a:r>
            <a:r>
              <a:rPr lang="en-US" altLang="ja-JP" sz="1400" dirty="0"/>
              <a:t>{}</a:t>
            </a:r>
            <a:r>
              <a:rPr lang="ja-JP" altLang="en-US" sz="1400"/>
              <a:t>か！」はテンプレで固定。</a:t>
            </a:r>
            <a:endParaRPr lang="en-US" altLang="ja-JP" sz="1400" dirty="0"/>
          </a:p>
          <a:p>
            <a:r>
              <a:rPr kumimoji="1" lang="en-US" altLang="ja-JP" sz="1400" dirty="0"/>
              <a:t>{}</a:t>
            </a:r>
            <a:r>
              <a:rPr kumimoji="1" lang="ja-JP" altLang="en-US" sz="1400"/>
              <a:t>内をランダムで埋めて返す。</a:t>
            </a:r>
            <a:endParaRPr kumimoji="1" lang="en-US" altLang="ja-JP" sz="1400" dirty="0"/>
          </a:p>
          <a:p>
            <a:endParaRPr lang="en-US" altLang="ja-JP" sz="1400" dirty="0"/>
          </a:p>
          <a:p>
            <a:r>
              <a:rPr lang="ja-JP" altLang="en-US" sz="1400"/>
              <a:t>派生案：テンプレ文にも</a:t>
            </a:r>
            <a:r>
              <a:rPr lang="en-US" altLang="ja-JP" sz="1400" dirty="0"/>
              <a:t>2-3</a:t>
            </a:r>
            <a:r>
              <a:rPr lang="ja-JP" altLang="en-US" sz="1400"/>
              <a:t>パターン用意する</a:t>
            </a:r>
            <a:endParaRPr lang="en-US" altLang="ja-JP" sz="1400" dirty="0"/>
          </a:p>
          <a:p>
            <a:r>
              <a:rPr lang="ja-JP" altLang="en-US" sz="1400"/>
              <a:t>→違う方向からのツッコミが欲しい場合も踏まえて。</a:t>
            </a:r>
            <a:endParaRPr kumimoji="1" lang="ja-JP" altLang="en-US" sz="14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F46971C-7227-954C-8CFC-279C22A07560}"/>
              </a:ext>
            </a:extLst>
          </p:cNvPr>
          <p:cNvSpPr txBox="1"/>
          <p:nvPr/>
        </p:nvSpPr>
        <p:spPr>
          <a:xfrm>
            <a:off x="0" y="4874288"/>
            <a:ext cx="6900231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Q. </a:t>
            </a:r>
            <a:r>
              <a:rPr kumimoji="1" lang="ja-JP" altLang="en-US" sz="1400"/>
              <a:t>そもそも「理不尽</a:t>
            </a:r>
            <a:r>
              <a:rPr lang="ja-JP" altLang="en-US" sz="1400"/>
              <a:t>」路線で行くのか</a:t>
            </a:r>
            <a:endParaRPr lang="en-US" altLang="ja-JP" sz="1400" dirty="0"/>
          </a:p>
          <a:p>
            <a:r>
              <a:rPr kumimoji="1" lang="ja-JP" altLang="en-US" sz="1400"/>
              <a:t>・「理不尽」にこだわらなくても良い</a:t>
            </a:r>
            <a:endParaRPr kumimoji="1" lang="en-US" altLang="ja-JP" sz="1400" dirty="0"/>
          </a:p>
          <a:p>
            <a:r>
              <a:rPr lang="ja-JP" altLang="en-US" sz="1400"/>
              <a:t>・「理不尽」にこだわる場合は理不尽を追求する必要がある。</a:t>
            </a:r>
            <a:endParaRPr lang="en-US" altLang="ja-JP" sz="1400" dirty="0"/>
          </a:p>
          <a:p>
            <a:r>
              <a:rPr lang="ja-JP" altLang="en-US" sz="1400"/>
              <a:t>・基本理不尽で、</a:t>
            </a:r>
            <a:r>
              <a:rPr lang="ja-JP" altLang="en-US" sz="1400">
                <a:solidFill>
                  <a:srgbClr val="FF0000"/>
                </a:solidFill>
              </a:rPr>
              <a:t>たまに褒められると嬉しい</a:t>
            </a:r>
            <a:r>
              <a:rPr lang="ja-JP" altLang="en-US" sz="1400"/>
              <a:t>、という</a:t>
            </a:r>
            <a:r>
              <a:rPr lang="en-US" altLang="ja-JP" sz="1400" dirty="0"/>
              <a:t>M</a:t>
            </a:r>
            <a:r>
              <a:rPr lang="ja-JP" altLang="en-US" sz="1400"/>
              <a:t>な感覚を提供価値とする案</a:t>
            </a:r>
            <a:endParaRPr lang="en-US" altLang="ja-JP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F107426-00D2-544A-A63A-6CEF34C1C743}"/>
              </a:ext>
            </a:extLst>
          </p:cNvPr>
          <p:cNvSpPr txBox="1"/>
          <p:nvPr/>
        </p:nvSpPr>
        <p:spPr>
          <a:xfrm>
            <a:off x="1378024" y="5753714"/>
            <a:ext cx="5441416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400"/>
              <a:t>↑</a:t>
            </a:r>
            <a:r>
              <a:rPr kumimoji="1" lang="en-US" altLang="ja-JP" sz="1400" dirty="0"/>
              <a:t>Q. </a:t>
            </a:r>
            <a:r>
              <a:rPr lang="ja-JP" altLang="en-US" sz="1400"/>
              <a:t>褒められなかった場合はどうするのか？</a:t>
            </a:r>
            <a:endParaRPr lang="en-US" altLang="ja-JP" sz="1400" dirty="0"/>
          </a:p>
          <a:p>
            <a:r>
              <a:rPr lang="ja-JP" altLang="en-US" sz="1400"/>
              <a:t>（褒められることが提供価値ならば、これをどう担保するのか）</a:t>
            </a:r>
            <a:endParaRPr lang="en-US" altLang="ja-JP" sz="1400" dirty="0"/>
          </a:p>
          <a:p>
            <a:r>
              <a:rPr lang="ja-JP" altLang="en-US" sz="1400"/>
              <a:t>対策案：褒められる基準点を段階的に下げていく</a:t>
            </a:r>
            <a:endParaRPr lang="en-US" altLang="ja-JP" sz="1400" dirty="0"/>
          </a:p>
          <a:p>
            <a:r>
              <a:rPr lang="ja-JP" altLang="en-US" sz="1400"/>
              <a:t>　　</a:t>
            </a:r>
            <a:r>
              <a:rPr lang="en-US" altLang="ja-JP" sz="1400" dirty="0"/>
              <a:t>       </a:t>
            </a:r>
            <a:r>
              <a:rPr lang="ja-JP" altLang="en-US" sz="1400"/>
              <a:t>回答初期は高い合格点を設定する。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2599644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A4C7922-A1A8-FC45-821D-DE6F4829164B}"/>
              </a:ext>
            </a:extLst>
          </p:cNvPr>
          <p:cNvSpPr txBox="1"/>
          <p:nvPr/>
        </p:nvSpPr>
        <p:spPr>
          <a:xfrm>
            <a:off x="7890147" y="236187"/>
            <a:ext cx="100133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1200"/>
              <a:t>全く合格しないゾーン</a:t>
            </a:r>
            <a:endParaRPr kumimoji="1" lang="ja-JP" altLang="en-US" sz="120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945829C-7E36-5741-9CBF-BC9176277768}"/>
              </a:ext>
            </a:extLst>
          </p:cNvPr>
          <p:cNvSpPr txBox="1"/>
          <p:nvPr/>
        </p:nvSpPr>
        <p:spPr>
          <a:xfrm>
            <a:off x="121186" y="236187"/>
            <a:ext cx="5611504" cy="37548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Q. </a:t>
            </a:r>
            <a:r>
              <a:rPr kumimoji="1" lang="ja-JP" altLang="en-US" sz="1400"/>
              <a:t>そもそも「理不尽</a:t>
            </a:r>
            <a:r>
              <a:rPr lang="ja-JP" altLang="en-US" sz="1400"/>
              <a:t>」の定義とはなんなのか</a:t>
            </a:r>
            <a:endParaRPr lang="en-US" altLang="ja-JP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/>
              <a:t>帽子からの回答セリフがきつい（石橋）</a:t>
            </a:r>
            <a:endParaRPr lang="en-US" altLang="ja-JP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/>
              <a:t>全然合格しないことが理不尽というイメージ（鈴木）</a:t>
            </a:r>
            <a:endParaRPr lang="en-US" altLang="ja-JP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/>
              <a:t>ぱっと見で理不尽だとわかるようにした方が良い（石橋）</a:t>
            </a:r>
            <a:endParaRPr lang="en-US" altLang="ja-JP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400"/>
              <a:t>電源</a:t>
            </a:r>
            <a:r>
              <a:rPr lang="en-US" altLang="ja-JP" sz="1400" dirty="0"/>
              <a:t>ON</a:t>
            </a:r>
            <a:r>
              <a:rPr lang="ja-JP" altLang="en-US" sz="1400"/>
              <a:t>時に回答チャレンジ回数を通知し、体験しながら理不尽さを感じてもらう（鈴木）</a:t>
            </a:r>
            <a:endParaRPr lang="en-US" altLang="ja-JP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ja-JP" altLang="en-US" sz="1400"/>
              <a:t>回答上限数を設けると、作業げーになるリスク</a:t>
            </a:r>
            <a:endParaRPr lang="en-US" altLang="ja-JP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400"/>
              <a:t>初回の回答時に、ものすごい低い点数を通知する（奥村）</a:t>
            </a:r>
            <a:endParaRPr lang="en-US" altLang="ja-JP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ja-JP" altLang="en-US" sz="1400"/>
              <a:t>例：初回回答「お前は</a:t>
            </a:r>
            <a:r>
              <a:rPr lang="en-US" altLang="ja-JP" sz="1400" dirty="0"/>
              <a:t>3</a:t>
            </a:r>
            <a:r>
              <a:rPr lang="ja-JP" altLang="en-US" sz="1400"/>
              <a:t>点だ！」</a:t>
            </a:r>
            <a:endParaRPr lang="en-US" altLang="ja-JP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400"/>
              <a:t>純粋に理不尽だと、面白くなくなるリスク</a:t>
            </a:r>
            <a:endParaRPr lang="en-US" altLang="ja-JP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ja-JP" altLang="en-US" sz="1400"/>
              <a:t>返答文に愛があるように工夫する</a:t>
            </a:r>
            <a:endParaRPr lang="en-US" altLang="ja-JP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/>
              <a:t>理不尽の度合いをどうするか</a:t>
            </a:r>
            <a:endParaRPr lang="en-US" altLang="ja-JP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400"/>
              <a:t>合格点が全然下がらない、理不尽に徹底する案</a:t>
            </a:r>
            <a:endParaRPr lang="en-US" altLang="ja-JP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400"/>
              <a:t>褒めを混ぜることで、楽しみを入れる案</a:t>
            </a:r>
            <a:endParaRPr lang="en-US" altLang="ja-JP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400"/>
              <a:t>本当に面白い回答は、しっかりと褒める案</a:t>
            </a:r>
            <a:endParaRPr lang="en-US" altLang="ja-JP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400"/>
              <a:t>コールドゲーム案（最大施行回数を強制的に</a:t>
            </a:r>
            <a:r>
              <a:rPr lang="en-US" altLang="ja-JP" sz="1400" dirty="0"/>
              <a:t>0</a:t>
            </a:r>
            <a:r>
              <a:rPr lang="ja-JP" altLang="en-US" sz="1400"/>
              <a:t>にする）</a:t>
            </a:r>
            <a:endParaRPr lang="en-US" altLang="ja-JP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ja-JP" sz="1400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D4A91C7F-6774-FF4F-8396-881505757CA2}"/>
              </a:ext>
            </a:extLst>
          </p:cNvPr>
          <p:cNvCxnSpPr/>
          <p:nvPr/>
        </p:nvCxnSpPr>
        <p:spPr>
          <a:xfrm>
            <a:off x="6869557" y="392408"/>
            <a:ext cx="0" cy="1542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CDB178FC-9211-F641-BA14-D1DDEE9E3AEA}"/>
              </a:ext>
            </a:extLst>
          </p:cNvPr>
          <p:cNvCxnSpPr>
            <a:cxnSpLocks/>
          </p:cNvCxnSpPr>
          <p:nvPr/>
        </p:nvCxnSpPr>
        <p:spPr>
          <a:xfrm>
            <a:off x="6869557" y="1934769"/>
            <a:ext cx="2677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円弧 7">
            <a:extLst>
              <a:ext uri="{FF2B5EF4-FFF2-40B4-BE49-F238E27FC236}">
                <a16:creationId xmlns:a16="http://schemas.microsoft.com/office/drawing/2014/main" id="{78D83ACD-217D-9D4F-BB69-BECA8DA15BC2}"/>
              </a:ext>
            </a:extLst>
          </p:cNvPr>
          <p:cNvSpPr/>
          <p:nvPr/>
        </p:nvSpPr>
        <p:spPr>
          <a:xfrm>
            <a:off x="5745837" y="590713"/>
            <a:ext cx="2688094" cy="1961002"/>
          </a:xfrm>
          <a:prstGeom prst="arc">
            <a:avLst>
              <a:gd name="adj1" fmla="val 16200000"/>
              <a:gd name="adj2" fmla="val 1090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A4568B3-A9B9-BE42-B5F3-8769A3AEF4AE}"/>
              </a:ext>
            </a:extLst>
          </p:cNvPr>
          <p:cNvSpPr txBox="1"/>
          <p:nvPr/>
        </p:nvSpPr>
        <p:spPr>
          <a:xfrm>
            <a:off x="8891480" y="2010231"/>
            <a:ext cx="83413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1200"/>
              <a:t>回答回数</a:t>
            </a:r>
            <a:endParaRPr kumimoji="1" lang="ja-JP" altLang="en-US" sz="12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48B879A-C842-3348-83F6-34334C0D2BC9}"/>
              </a:ext>
            </a:extLst>
          </p:cNvPr>
          <p:cNvSpPr txBox="1"/>
          <p:nvPr/>
        </p:nvSpPr>
        <p:spPr>
          <a:xfrm>
            <a:off x="6255749" y="282241"/>
            <a:ext cx="83413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1200"/>
              <a:t>合格基準</a:t>
            </a:r>
            <a:endParaRPr kumimoji="1" lang="ja-JP" altLang="en-US" sz="1200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0A97388D-D57D-584F-8B96-CFE049FBD5F2}"/>
              </a:ext>
            </a:extLst>
          </p:cNvPr>
          <p:cNvSpPr/>
          <p:nvPr/>
        </p:nvSpPr>
        <p:spPr>
          <a:xfrm>
            <a:off x="7062363" y="515172"/>
            <a:ext cx="1178783" cy="5223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260812F2-34DE-434E-B120-D287D28C6631}"/>
              </a:ext>
            </a:extLst>
          </p:cNvPr>
          <p:cNvSpPr/>
          <p:nvPr/>
        </p:nvSpPr>
        <p:spPr>
          <a:xfrm>
            <a:off x="8139230" y="902473"/>
            <a:ext cx="589402" cy="9568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B28987C-C9A8-BB4F-8013-307A546EF3B2}"/>
              </a:ext>
            </a:extLst>
          </p:cNvPr>
          <p:cNvSpPr txBox="1"/>
          <p:nvPr/>
        </p:nvSpPr>
        <p:spPr>
          <a:xfrm>
            <a:off x="7187834" y="1163004"/>
            <a:ext cx="83413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1200"/>
              <a:t>仕方なく褒めるゾーン</a:t>
            </a:r>
            <a:endParaRPr kumimoji="1" lang="ja-JP" altLang="en-US" sz="1200"/>
          </a:p>
        </p:txBody>
      </p:sp>
      <p:sp>
        <p:nvSpPr>
          <p:cNvPr id="15" name="円弧 14">
            <a:extLst>
              <a:ext uri="{FF2B5EF4-FFF2-40B4-BE49-F238E27FC236}">
                <a16:creationId xmlns:a16="http://schemas.microsoft.com/office/drawing/2014/main" id="{71670925-19D8-604D-ADBB-0219A66EDC7E}"/>
              </a:ext>
            </a:extLst>
          </p:cNvPr>
          <p:cNvSpPr/>
          <p:nvPr/>
        </p:nvSpPr>
        <p:spPr>
          <a:xfrm rot="16200000">
            <a:off x="8082964" y="623753"/>
            <a:ext cx="2688094" cy="1961002"/>
          </a:xfrm>
          <a:prstGeom prst="arc">
            <a:avLst>
              <a:gd name="adj1" fmla="val 16200000"/>
              <a:gd name="adj2" fmla="val 1090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98E7036E-D6EE-7841-B910-670A7D869C63}"/>
              </a:ext>
            </a:extLst>
          </p:cNvPr>
          <p:cNvCxnSpPr>
            <a:cxnSpLocks/>
          </p:cNvCxnSpPr>
          <p:nvPr/>
        </p:nvCxnSpPr>
        <p:spPr>
          <a:xfrm>
            <a:off x="6800680" y="4411728"/>
            <a:ext cx="2677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807CD6A4-4D7C-594D-9357-B00285F12882}"/>
              </a:ext>
            </a:extLst>
          </p:cNvPr>
          <p:cNvCxnSpPr/>
          <p:nvPr/>
        </p:nvCxnSpPr>
        <p:spPr>
          <a:xfrm>
            <a:off x="6800680" y="2869367"/>
            <a:ext cx="0" cy="1542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5C6170F-B3C5-3C40-978E-B9CA2E1E3376}"/>
              </a:ext>
            </a:extLst>
          </p:cNvPr>
          <p:cNvSpPr txBox="1"/>
          <p:nvPr/>
        </p:nvSpPr>
        <p:spPr>
          <a:xfrm>
            <a:off x="6228228" y="2593049"/>
            <a:ext cx="83413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1200"/>
              <a:t>合格基準</a:t>
            </a:r>
            <a:endParaRPr kumimoji="1" lang="ja-JP" altLang="en-US" sz="120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90A3E0A-9821-BE48-B5E3-387E6046D8D7}"/>
              </a:ext>
            </a:extLst>
          </p:cNvPr>
          <p:cNvSpPr txBox="1"/>
          <p:nvPr/>
        </p:nvSpPr>
        <p:spPr>
          <a:xfrm>
            <a:off x="9009943" y="4421326"/>
            <a:ext cx="83413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1200"/>
              <a:t>回答回数</a:t>
            </a:r>
            <a:endParaRPr kumimoji="1" lang="ja-JP" altLang="en-US" sz="1200"/>
          </a:p>
        </p:txBody>
      </p:sp>
      <p:sp>
        <p:nvSpPr>
          <p:cNvPr id="21" name="円弧 20">
            <a:extLst>
              <a:ext uri="{FF2B5EF4-FFF2-40B4-BE49-F238E27FC236}">
                <a16:creationId xmlns:a16="http://schemas.microsoft.com/office/drawing/2014/main" id="{09C5E439-B632-4B41-95DA-E3FCA455F276}"/>
              </a:ext>
            </a:extLst>
          </p:cNvPr>
          <p:cNvSpPr/>
          <p:nvPr/>
        </p:nvSpPr>
        <p:spPr>
          <a:xfrm>
            <a:off x="5709570" y="3153391"/>
            <a:ext cx="2688094" cy="1961002"/>
          </a:xfrm>
          <a:prstGeom prst="arc">
            <a:avLst>
              <a:gd name="adj1" fmla="val 16200000"/>
              <a:gd name="adj2" fmla="val 1090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弧 21">
            <a:extLst>
              <a:ext uri="{FF2B5EF4-FFF2-40B4-BE49-F238E27FC236}">
                <a16:creationId xmlns:a16="http://schemas.microsoft.com/office/drawing/2014/main" id="{84B1AFA7-A862-504D-B1AD-E32C1494EB65}"/>
              </a:ext>
            </a:extLst>
          </p:cNvPr>
          <p:cNvSpPr/>
          <p:nvPr/>
        </p:nvSpPr>
        <p:spPr>
          <a:xfrm rot="20689527">
            <a:off x="5955630" y="3105226"/>
            <a:ext cx="2688094" cy="1961002"/>
          </a:xfrm>
          <a:prstGeom prst="arc">
            <a:avLst>
              <a:gd name="adj1" fmla="val 16200000"/>
              <a:gd name="adj2" fmla="val 109099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C000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19FD871-D0ED-6141-9CAF-407B936BD589}"/>
              </a:ext>
            </a:extLst>
          </p:cNvPr>
          <p:cNvSpPr txBox="1"/>
          <p:nvPr/>
        </p:nvSpPr>
        <p:spPr>
          <a:xfrm>
            <a:off x="8446510" y="3111735"/>
            <a:ext cx="186218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200"/>
              <a:t>テキトーに回答する場合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5276994-4FA9-1B46-BC67-563AA4A60E21}"/>
              </a:ext>
            </a:extLst>
          </p:cNvPr>
          <p:cNvSpPr txBox="1"/>
          <p:nvPr/>
        </p:nvSpPr>
        <p:spPr>
          <a:xfrm>
            <a:off x="8433930" y="3947227"/>
            <a:ext cx="245573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200"/>
              <a:t>ある程度真面目に回答する場合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6DC4B26-B2F8-A942-AD41-3D7B15DF5513}"/>
              </a:ext>
            </a:extLst>
          </p:cNvPr>
          <p:cNvSpPr txBox="1"/>
          <p:nvPr/>
        </p:nvSpPr>
        <p:spPr>
          <a:xfrm>
            <a:off x="101512" y="4274404"/>
            <a:ext cx="6642209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【</a:t>
            </a:r>
            <a:r>
              <a:rPr lang="ja-JP" altLang="en-US" sz="1400"/>
              <a:t>遊び方イメージ</a:t>
            </a:r>
            <a:r>
              <a:rPr lang="en-US" altLang="ja-JP" sz="1400" dirty="0"/>
              <a:t>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/>
              <a:t>友人同士で帽子を回して遊ぶ。理不尽に責められる友人をみて、周囲は笑う。（築地）</a:t>
            </a:r>
            <a:endParaRPr lang="en-US" altLang="ja-JP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400"/>
              <a:t>合格点を非常に高くして、ディスりパターンを多様にする（鈴木）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2030501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1610</Words>
  <Application>Microsoft Macintosh PowerPoint</Application>
  <PresentationFormat>ワイド画面</PresentationFormat>
  <Paragraphs>198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游ゴシック</vt:lpstr>
      <vt:lpstr>游ゴシック Light</vt:lpstr>
      <vt:lpstr>Arial</vt:lpstr>
      <vt:lpstr>Wingdings</vt:lpstr>
      <vt:lpstr>Office テーマ</vt:lpstr>
      <vt:lpstr>PowerPoint プレゼンテーション</vt:lpstr>
      <vt:lpstr>PowerPoint プレゼンテーション</vt:lpstr>
      <vt:lpstr>Appendix 前回打ち合わせメモ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貴文 鈴木</dc:creator>
  <cp:lastModifiedBy>貴文 鈴木</cp:lastModifiedBy>
  <cp:revision>42</cp:revision>
  <dcterms:created xsi:type="dcterms:W3CDTF">2021-08-06T10:17:03Z</dcterms:created>
  <dcterms:modified xsi:type="dcterms:W3CDTF">2021-08-12T13:34:51Z</dcterms:modified>
</cp:coreProperties>
</file>