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5412-43D9-104D-9B07-4DF5664D6DB5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2014-0C5E-B246-A297-C8F0C08A8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2014-0C5E-B246-A297-C8F0C08A80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35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97579-46FE-CE48-9EF9-0BEBDEB52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FA5079-4D59-D545-B753-1CFD08EF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83B46-CA4E-744C-8BF0-B2EE2A83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0FFEF-5CDC-D24F-A1D3-585AD0F5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CB4CD0-9F30-3D45-8435-EEBD0C8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1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13599-DA39-F741-80D8-FC9710A0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46671A-01D2-1646-AD6A-12EAC840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2AE5D-45F5-7B4A-8EC1-A62EFC2B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3581B-7F99-9340-81A1-D9CAD102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F4032-2338-AC40-913C-373A821A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75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19C7B3-D357-A340-A668-6D622B7B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E9DF2A-2762-EE4E-80E2-9EAF6FE1E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9A9C2-7C7F-9643-9B94-BF1E5980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4CC95-C160-024D-A668-DE92983D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F238C-56E8-A44E-80B8-C3C0BF94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9FA6E-D777-5449-8B92-89688D35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6296F-4D05-644F-9B1B-A994730C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8A1DB6-6535-8841-AD4A-ACF524F9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44B9C6-2745-0341-84FE-BE39CE4F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E85CC-EFCB-2846-BFBC-3C5DB3C8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9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683A-8506-2945-B389-FB0F8439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7D7653-5E62-D741-9D2E-72F40C13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578E7-ACAE-8A4D-9E84-8F5FAA44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5B717E-D266-F448-9687-5678B1B3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72157-0870-314D-9823-71A63F5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1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FD642-C9FE-2F4C-95C5-93BA8815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CC6AB7-181C-A84F-8017-D4650D4A6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5CB426-D081-474D-928D-B740AF63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B62F1C-97EA-1F49-86EE-3BAA77B6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4F833-6C07-EC4A-95BA-E692D62C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E78090-38DE-CD41-AD02-4DB437EC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4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515F9-03CE-A94A-AACF-E48DCDF9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4D3AD5-E5C5-E549-9F76-98D57B0A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D8C95B-D62C-724F-9DF0-0DC2431E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7B19E9-BC7D-BE4E-B0A5-A4DACFBB2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BEED4B-5BD4-E04A-BD56-DC7E3FCFF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0E7168-CCCD-5A41-BDFB-FBFB0B1F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9FD144-8501-DF4F-A5CB-C667DCD5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D6924F-C177-3E47-8C64-3E21667D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6154E-662A-2D40-AC0C-8838B9C8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8E0F55-5061-AE4B-A1BC-4D4B5225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60651B-6B5A-D343-91F8-D476C515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3CBF20-1A58-2B4D-96F8-FDFDD10B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2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1C2789-3A1C-D64E-A07F-CFAC2D6B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08FAAF-6EEB-B549-A7CE-BE0177B4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F1A80F-6CAF-1248-BBD7-CAE45E35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11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C277F-36F0-FD45-AD58-96A418A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6A171-5389-DB40-918F-E3409A1F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132804-7117-4E4A-8266-C2E757D6A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8A8CF3-C093-9343-A539-9DFF4E8A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12210E-C332-0A47-94B1-A96D6B88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443EEB-DF9C-8341-BF4D-87ADE83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3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4BCF0-398E-EA46-8E20-69F3DA41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3E278-5F33-8841-9F10-51128CCF5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99FA09-E959-AF42-ADE9-6838354F1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1C30F7-295C-044F-A516-A8FE5871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8E9EDB-B3DE-624C-8E6C-E2B6543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F64F0E-BE5C-A94A-9497-36CB4CBA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25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670C09-C80F-C449-AD83-A4A61392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5940EC-316D-C44F-B7D9-4E91719E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2AE2FF-88D7-7040-AB9D-EE1BF9C9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5F2B-4AF5-1F42-A647-8FB841C964F9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BF20D-1726-504C-A7D7-569F4B260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16B66-297B-4543-8BCD-A16343F2D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55E0-7E41-E443-A834-E2744679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6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eblo.jp/kosuke-shi/entry-1262365831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goyou.com/ogiri-tips/" TargetMode="External"/><Relationship Id="rId2" Type="http://schemas.openxmlformats.org/officeDocument/2006/relationships/hyperlink" Target="https://monzzy.tokyo/%E3%83%97%E3%83%AD%E3%81%AE%E3%82%88%E3%81%86%E3%81%AB%E5%A4%A7%E5%96%9C%E5%88%A9%E3%81%8C%E9%9D%A2%E7%99%BD%E3%81%8F%E7%AD%94%E3%81%88%E3%82%89%E3%81%88%E3%82%8C%E3%82%8B%E3%82%B3%E3%83%84%E3%82%92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kuraneo.jp/posts/2912" TargetMode="External"/><Relationship Id="rId4" Type="http://schemas.openxmlformats.org/officeDocument/2006/relationships/hyperlink" Target="https://ameblo.jp/kosuke-shi/entry-1262365831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8E8B88-19F1-3A4A-886E-EAF07D1E84D8}"/>
              </a:ext>
            </a:extLst>
          </p:cNvPr>
          <p:cNvSpPr txBox="1"/>
          <p:nvPr/>
        </p:nvSpPr>
        <p:spPr>
          <a:xfrm>
            <a:off x="350873" y="563526"/>
            <a:ext cx="11366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■普通の回答に</a:t>
            </a:r>
            <a:r>
              <a:rPr kumimoji="1" lang="en-US" altLang="ja-JP" dirty="0"/>
              <a:t>+</a:t>
            </a:r>
            <a:r>
              <a:rPr kumimoji="1" lang="ja-JP" altLang="en-US"/>
              <a:t>アルファをするパターン（追加型）</a:t>
            </a:r>
            <a:endParaRPr lang="en-US" altLang="ja-JP" dirty="0"/>
          </a:p>
          <a:p>
            <a:pPr algn="ctr"/>
            <a:r>
              <a:rPr lang="ja-JP" altLang="en-US" sz="2400"/>
              <a:t>例題：こんな</a:t>
            </a:r>
            <a:r>
              <a:rPr lang="ja-JP" altLang="en-US" sz="2400">
                <a:solidFill>
                  <a:srgbClr val="FF0000"/>
                </a:solidFill>
              </a:rPr>
              <a:t>ラーメン屋</a:t>
            </a:r>
            <a:r>
              <a:rPr lang="ja-JP" altLang="en-US" sz="2400"/>
              <a:t>は</a:t>
            </a:r>
            <a:r>
              <a:rPr lang="ja-JP" altLang="en-US" sz="2400">
                <a:solidFill>
                  <a:srgbClr val="FF0000"/>
                </a:solidFill>
              </a:rPr>
              <a:t>嫌</a:t>
            </a:r>
            <a:r>
              <a:rPr lang="ja-JP" altLang="en-US" sz="2400"/>
              <a:t>だ。どんなラーメン屋？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6AB37E-32BF-FE45-AEF8-BD21D99A74B6}"/>
              </a:ext>
            </a:extLst>
          </p:cNvPr>
          <p:cNvSpPr txBox="1"/>
          <p:nvPr/>
        </p:nvSpPr>
        <p:spPr>
          <a:xfrm>
            <a:off x="350873" y="16153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●普通の回答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D93238-A177-1E48-96CA-978FBEF93572}"/>
              </a:ext>
            </a:extLst>
          </p:cNvPr>
          <p:cNvSpPr txBox="1"/>
          <p:nvPr/>
        </p:nvSpPr>
        <p:spPr>
          <a:xfrm>
            <a:off x="5548912" y="146311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●</a:t>
            </a:r>
            <a:r>
              <a:rPr lang="en-US" altLang="ja-JP" dirty="0"/>
              <a:t>+</a:t>
            </a:r>
            <a:r>
              <a:rPr lang="ja-JP" altLang="en-US"/>
              <a:t>アルファの回答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24B8F0-4F01-964E-97DB-C6C7C11A9E94}"/>
              </a:ext>
            </a:extLst>
          </p:cNvPr>
          <p:cNvSpPr txBox="1"/>
          <p:nvPr/>
        </p:nvSpPr>
        <p:spPr>
          <a:xfrm>
            <a:off x="818703" y="1984707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・ラーメンが不味い</a:t>
            </a:r>
          </a:p>
          <a:p>
            <a:r>
              <a:rPr lang="ja-JP" altLang="en-US" sz="2000"/>
              <a:t>・店内が汚い</a:t>
            </a:r>
          </a:p>
          <a:p>
            <a:r>
              <a:rPr lang="ja-JP" altLang="en-US" sz="2000"/>
              <a:t>・料金が高すぎる</a:t>
            </a:r>
          </a:p>
          <a:p>
            <a:r>
              <a:rPr lang="ja-JP" altLang="en-US" sz="2000"/>
              <a:t>・いつも行列ができている</a:t>
            </a:r>
            <a:endParaRPr lang="en-US" altLang="ja-JP" sz="2000" dirty="0"/>
          </a:p>
          <a:p>
            <a:endParaRPr lang="ja-JP" altLang="en-US" sz="2000"/>
          </a:p>
          <a:p>
            <a:r>
              <a:rPr lang="ja-JP" altLang="en-US" sz="2000"/>
              <a:t>・お店が開いていない</a:t>
            </a: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6811B9-03FF-994B-A374-1C662B25AC89}"/>
              </a:ext>
            </a:extLst>
          </p:cNvPr>
          <p:cNvSpPr txBox="1"/>
          <p:nvPr/>
        </p:nvSpPr>
        <p:spPr>
          <a:xfrm>
            <a:off x="5700589" y="1984707"/>
            <a:ext cx="5827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・ラーメンが不味すぎて</a:t>
            </a:r>
            <a:r>
              <a:rPr lang="ja-JP" altLang="en-US" sz="2000">
                <a:solidFill>
                  <a:srgbClr val="FF0000"/>
                </a:solidFill>
              </a:rPr>
              <a:t>逆にネットでバズってる</a:t>
            </a:r>
          </a:p>
          <a:p>
            <a:r>
              <a:rPr lang="ja-JP" altLang="en-US" sz="2000"/>
              <a:t>・店内が汚すぎて</a:t>
            </a:r>
            <a:r>
              <a:rPr lang="ja-JP" altLang="en-US" sz="2000">
                <a:solidFill>
                  <a:srgbClr val="FF0000"/>
                </a:solidFill>
              </a:rPr>
              <a:t>客が掃除している</a:t>
            </a:r>
          </a:p>
          <a:p>
            <a:r>
              <a:rPr lang="ja-JP" altLang="en-US" sz="2000"/>
              <a:t>・料金が高すぎて</a:t>
            </a:r>
            <a:r>
              <a:rPr lang="ja-JP" altLang="en-US" sz="2000">
                <a:solidFill>
                  <a:srgbClr val="FF0000"/>
                </a:solidFill>
              </a:rPr>
              <a:t>セレブ御用達</a:t>
            </a:r>
          </a:p>
          <a:p>
            <a:r>
              <a:rPr lang="ja-JP" altLang="en-US" sz="2000"/>
              <a:t>・いつも行列ができているので行ってみたら</a:t>
            </a:r>
            <a:endParaRPr lang="en-US" altLang="ja-JP" sz="2000" dirty="0"/>
          </a:p>
          <a:p>
            <a:r>
              <a:rPr lang="en-US" altLang="ja-JP" sz="2000" dirty="0"/>
              <a:t>    </a:t>
            </a:r>
            <a:r>
              <a:rPr lang="ja-JP" altLang="en-US" sz="2000">
                <a:solidFill>
                  <a:srgbClr val="FF0000"/>
                </a:solidFill>
              </a:rPr>
              <a:t>北村弁護士が法律相談していた</a:t>
            </a:r>
          </a:p>
          <a:p>
            <a:r>
              <a:rPr lang="ja-JP" altLang="en-US" sz="2000"/>
              <a:t>・</a:t>
            </a:r>
            <a:r>
              <a:rPr lang="ja-JP" altLang="en-US" sz="2000">
                <a:solidFill>
                  <a:srgbClr val="FF0000"/>
                </a:solidFill>
              </a:rPr>
              <a:t>自分が行く時だけ</a:t>
            </a:r>
            <a:r>
              <a:rPr lang="ja-JP" altLang="en-US" sz="2000"/>
              <a:t>お店が開いていない</a:t>
            </a:r>
            <a:endParaRPr lang="en-US" altLang="ja-JP" sz="2000" dirty="0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635FD6C-42E0-9942-8EAA-1659B1A027CB}"/>
              </a:ext>
            </a:extLst>
          </p:cNvPr>
          <p:cNvSpPr/>
          <p:nvPr/>
        </p:nvSpPr>
        <p:spPr>
          <a:xfrm>
            <a:off x="4578890" y="2452743"/>
            <a:ext cx="623943" cy="753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2928D61-0F35-9B45-9DDD-46384D6A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82" y="4379552"/>
            <a:ext cx="2413299" cy="196855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6D18DF-1D39-2642-9DBC-0C30E94FF1B1}"/>
              </a:ext>
            </a:extLst>
          </p:cNvPr>
          <p:cNvSpPr txBox="1"/>
          <p:nvPr/>
        </p:nvSpPr>
        <p:spPr>
          <a:xfrm>
            <a:off x="513782" y="4663258"/>
            <a:ext cx="76226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・与えられたお題に沿った回答の範囲（肌色の丸）内であること</a:t>
            </a:r>
          </a:p>
          <a:p>
            <a:r>
              <a:rPr lang="ja-JP" altLang="en-US" sz="2000"/>
              <a:t>・常識の範囲（緑色の丸）外であること</a:t>
            </a:r>
          </a:p>
          <a:p>
            <a:r>
              <a:rPr lang="ja-JP" altLang="en-US" sz="2000"/>
              <a:t>・相手が理解できる回答（相手の想像力を超えない回答）</a:t>
            </a:r>
            <a:endParaRPr lang="en-US" altLang="ja-JP" sz="2000" dirty="0"/>
          </a:p>
          <a:p>
            <a:r>
              <a:rPr lang="en-US" altLang="ja-JP" sz="2000" dirty="0"/>
              <a:t>    </a:t>
            </a:r>
            <a:r>
              <a:rPr lang="ja-JP" altLang="en-US" sz="2000"/>
              <a:t>の範囲（赤色の丸）内であること</a:t>
            </a:r>
          </a:p>
          <a:p>
            <a:r>
              <a:rPr lang="ja-JP" altLang="en-US" sz="2000"/>
              <a:t>（以下の図でいうと、黒の横線の範囲内であること。）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40473E-4BC6-D446-AC14-A99B77A9AC7A}"/>
              </a:ext>
            </a:extLst>
          </p:cNvPr>
          <p:cNvSpPr txBox="1"/>
          <p:nvPr/>
        </p:nvSpPr>
        <p:spPr>
          <a:xfrm>
            <a:off x="4325082" y="6208558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※</a:t>
            </a:r>
            <a:r>
              <a:rPr lang="ja-JP" altLang="en-US">
                <a:hlinkClick r:id="rId3"/>
              </a:rPr>
              <a:t>引用</a:t>
            </a:r>
            <a:endParaRPr lang="en-US" altLang="ja-JP" dirty="0">
              <a:hlinkClick r:id="rId3"/>
            </a:endParaRPr>
          </a:p>
          <a:p>
            <a:r>
              <a:rPr lang="en-US" altLang="ja-JP" dirty="0">
                <a:hlinkClick r:id="rId3"/>
              </a:rPr>
              <a:t>【</a:t>
            </a:r>
            <a:r>
              <a:rPr lang="ja-JP" altLang="en-US">
                <a:hlinkClick r:id="rId3"/>
              </a:rPr>
              <a:t>初級者向け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>
                <a:hlinkClick r:id="rId3"/>
              </a:rPr>
              <a:t>養成所生が毎日大喜利をして得た大喜利番組を楽しむコツ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76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B20EC3-4BAA-354F-9110-551405B068C2}"/>
              </a:ext>
            </a:extLst>
          </p:cNvPr>
          <p:cNvSpPr txBox="1"/>
          <p:nvPr/>
        </p:nvSpPr>
        <p:spPr>
          <a:xfrm>
            <a:off x="350873" y="563526"/>
            <a:ext cx="11366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■キーワードに関連する用語を組み合わせるパターン（連結型）</a:t>
            </a:r>
            <a:endParaRPr kumimoji="1" lang="en-US" altLang="ja-JP" dirty="0"/>
          </a:p>
          <a:p>
            <a:endParaRPr lang="en-US" altLang="ja-JP" dirty="0"/>
          </a:p>
          <a:p>
            <a:pPr algn="ctr"/>
            <a:r>
              <a:rPr lang="ja-JP" altLang="en-US" sz="2400"/>
              <a:t>例題：「</a:t>
            </a:r>
            <a:r>
              <a:rPr lang="ja-JP" altLang="en-US" sz="2400">
                <a:solidFill>
                  <a:srgbClr val="FF0000"/>
                </a:solidFill>
              </a:rPr>
              <a:t>オカン</a:t>
            </a:r>
            <a:r>
              <a:rPr lang="ja-JP" altLang="en-US" sz="2400"/>
              <a:t>、</a:t>
            </a:r>
            <a:r>
              <a:rPr lang="ja-JP" altLang="en-US" sz="2400">
                <a:solidFill>
                  <a:srgbClr val="FF0000"/>
                </a:solidFill>
              </a:rPr>
              <a:t>マジシャン</a:t>
            </a:r>
            <a:r>
              <a:rPr lang="ja-JP" altLang="en-US" sz="2400"/>
              <a:t>と</a:t>
            </a:r>
            <a:r>
              <a:rPr lang="ja-JP" altLang="en-US" sz="2400">
                <a:solidFill>
                  <a:srgbClr val="FF0000"/>
                </a:solidFill>
              </a:rPr>
              <a:t>不倫</a:t>
            </a:r>
            <a:r>
              <a:rPr lang="ja-JP" altLang="en-US" sz="2400"/>
              <a:t>してるな？」なぜ分かった？ 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702DBB-FFE3-144A-AC02-1FA79CA89028}"/>
              </a:ext>
            </a:extLst>
          </p:cNvPr>
          <p:cNvSpPr txBox="1"/>
          <p:nvPr/>
        </p:nvSpPr>
        <p:spPr>
          <a:xfrm>
            <a:off x="1616149" y="2424223"/>
            <a:ext cx="1338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お買い物</a:t>
            </a:r>
            <a:endParaRPr kumimoji="1" lang="en-US" altLang="ja-JP" dirty="0"/>
          </a:p>
          <a:p>
            <a:pPr algn="ctr"/>
            <a:r>
              <a:rPr kumimoji="1" lang="ja-JP" altLang="en-US"/>
              <a:t>料理</a:t>
            </a:r>
            <a:endParaRPr kumimoji="1" lang="en-US" altLang="ja-JP" dirty="0"/>
          </a:p>
          <a:p>
            <a:pPr algn="ctr"/>
            <a:r>
              <a:rPr lang="ja-JP" altLang="en-US"/>
              <a:t>洗濯</a:t>
            </a:r>
            <a:endParaRPr lang="en-US" altLang="ja-JP" dirty="0"/>
          </a:p>
          <a:p>
            <a:pPr algn="ctr"/>
            <a:r>
              <a:rPr kumimoji="1" lang="ja-JP" altLang="en-US"/>
              <a:t>小言を言う</a:t>
            </a:r>
            <a:endParaRPr kumimoji="1" lang="en-US" altLang="ja-JP" dirty="0"/>
          </a:p>
          <a:p>
            <a:pPr algn="ctr"/>
            <a:r>
              <a:rPr kumimoji="1" lang="ja-JP" altLang="en-US"/>
              <a:t>節約</a:t>
            </a:r>
            <a:endParaRPr kumimoji="1" lang="en-US" altLang="ja-JP" dirty="0"/>
          </a:p>
          <a:p>
            <a:pPr algn="ctr"/>
            <a:r>
              <a:rPr lang="ja-JP" altLang="en-US"/>
              <a:t>パーマ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29B359-E374-2E40-898B-0D80A921C49A}"/>
              </a:ext>
            </a:extLst>
          </p:cNvPr>
          <p:cNvSpPr txBox="1"/>
          <p:nvPr/>
        </p:nvSpPr>
        <p:spPr>
          <a:xfrm>
            <a:off x="3960567" y="2147224"/>
            <a:ext cx="3185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鳩を出す</a:t>
            </a:r>
            <a:endParaRPr lang="en-US" altLang="ja-JP" dirty="0"/>
          </a:p>
          <a:p>
            <a:pPr algn="ctr"/>
            <a:r>
              <a:rPr lang="ja-JP" altLang="en-US"/>
              <a:t>タネも仕掛けもございません</a:t>
            </a:r>
            <a:endParaRPr lang="en-US" altLang="ja-JP" dirty="0"/>
          </a:p>
          <a:p>
            <a:pPr algn="ctr"/>
            <a:r>
              <a:rPr lang="ja-JP" altLang="en-US"/>
              <a:t>万国旗</a:t>
            </a:r>
            <a:endParaRPr lang="en-US" altLang="ja-JP" dirty="0"/>
          </a:p>
          <a:p>
            <a:pPr algn="ctr"/>
            <a:r>
              <a:rPr lang="en-US" altLang="ja-JP" dirty="0"/>
              <a:t>Mr.</a:t>
            </a:r>
            <a:r>
              <a:rPr lang="ja-JP" altLang="en-US"/>
              <a:t>マリック</a:t>
            </a:r>
            <a:endParaRPr lang="en-US" altLang="ja-JP" dirty="0"/>
          </a:p>
          <a:p>
            <a:pPr algn="ctr"/>
            <a:r>
              <a:rPr lang="ja-JP" altLang="en-US"/>
              <a:t>トランプ</a:t>
            </a:r>
            <a:endParaRPr lang="en-US" altLang="ja-JP" dirty="0"/>
          </a:p>
          <a:p>
            <a:pPr algn="ctr"/>
            <a:r>
              <a:rPr lang="ja-JP" altLang="en-US"/>
              <a:t>瞬間移動</a:t>
            </a:r>
            <a:endParaRPr lang="en-US" altLang="ja-JP" dirty="0"/>
          </a:p>
          <a:p>
            <a:pPr algn="ctr"/>
            <a:r>
              <a:rPr lang="ja-JP" altLang="en-US"/>
              <a:t>スプーン曲げ</a:t>
            </a:r>
            <a:endParaRPr lang="en-US" altLang="ja-JP" dirty="0"/>
          </a:p>
          <a:p>
            <a:pPr algn="ctr"/>
            <a:r>
              <a:rPr lang="ja-JP" altLang="en-US"/>
              <a:t>タキシード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14E567-0595-524B-820F-E61BE823CDC4}"/>
              </a:ext>
            </a:extLst>
          </p:cNvPr>
          <p:cNvSpPr txBox="1"/>
          <p:nvPr/>
        </p:nvSpPr>
        <p:spPr>
          <a:xfrm>
            <a:off x="7852028" y="2424223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厚化粧になる</a:t>
            </a:r>
            <a:endParaRPr lang="en-US" altLang="ja-JP" dirty="0"/>
          </a:p>
          <a:p>
            <a:pPr algn="ctr"/>
            <a:r>
              <a:rPr lang="ja-JP" altLang="en-US"/>
              <a:t>朝帰り</a:t>
            </a:r>
            <a:endParaRPr lang="en-US" altLang="ja-JP" dirty="0"/>
          </a:p>
          <a:p>
            <a:pPr algn="ctr"/>
            <a:r>
              <a:rPr lang="ja-JP" altLang="en-US"/>
              <a:t>スマホを離さない</a:t>
            </a:r>
            <a:endParaRPr lang="en-US" altLang="ja-JP" dirty="0"/>
          </a:p>
          <a:p>
            <a:pPr algn="ctr"/>
            <a:r>
              <a:rPr lang="ja-JP" altLang="en-US"/>
              <a:t>派手な下着を身につける</a:t>
            </a:r>
            <a:endParaRPr lang="en-US" altLang="ja-JP" dirty="0"/>
          </a:p>
          <a:p>
            <a:pPr algn="ctr"/>
            <a:r>
              <a:rPr lang="ja-JP" altLang="en-US"/>
              <a:t>ほてってる</a:t>
            </a:r>
            <a:endParaRPr lang="en-US" altLang="ja-JP" dirty="0"/>
          </a:p>
          <a:p>
            <a:pPr algn="ctr"/>
            <a:r>
              <a:rPr lang="ja-JP" altLang="en-US"/>
              <a:t>指輪をしていない</a:t>
            </a:r>
            <a:endParaRPr lang="en-US" altLang="ja-JP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E8CBB69-2B3F-C04F-8B0E-3D15DF79706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85563" y="1579189"/>
            <a:ext cx="989266" cy="8450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543AA0-E04D-564C-B4AE-C0B533A2057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74019" y="1579189"/>
            <a:ext cx="779292" cy="5680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DED23B6-D91F-964A-BDF2-115CC9C3C45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59285" y="1579189"/>
            <a:ext cx="2954655" cy="8450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FE6C29-98DF-3244-B06E-90D163B7969C}"/>
              </a:ext>
            </a:extLst>
          </p:cNvPr>
          <p:cNvSpPr txBox="1"/>
          <p:nvPr/>
        </p:nvSpPr>
        <p:spPr>
          <a:xfrm>
            <a:off x="2229323" y="5583198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洗濯物を畳むとき</a:t>
            </a:r>
            <a:r>
              <a:rPr kumimoji="1" lang="ja-JP" altLang="en-US" sz="2400"/>
              <a:t>、いちいち</a:t>
            </a:r>
            <a:r>
              <a:rPr kumimoji="1" lang="ja-JP" altLang="en-US" sz="2400">
                <a:solidFill>
                  <a:srgbClr val="FF0000"/>
                </a:solidFill>
              </a:rPr>
              <a:t>表裏を見せてくる</a:t>
            </a:r>
          </a:p>
        </p:txBody>
      </p: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806733BE-236C-BA40-993A-B7750A030B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3802" y="3870669"/>
            <a:ext cx="2325844" cy="921516"/>
          </a:xfrm>
          <a:prstGeom prst="bentConnector3">
            <a:avLst>
              <a:gd name="adj1" fmla="val -74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9A59F7CA-CC85-7745-8DC0-CCB30A5C7D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2799" y="3896544"/>
            <a:ext cx="2899496" cy="296114"/>
          </a:xfrm>
          <a:prstGeom prst="bentConnector3">
            <a:avLst>
              <a:gd name="adj1" fmla="val -60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AF0172-9061-9048-9FB7-E9CB711F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025" y="4311502"/>
            <a:ext cx="2723823" cy="23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12EEA3-73BA-9846-814A-C736156476EA}"/>
              </a:ext>
            </a:extLst>
          </p:cNvPr>
          <p:cNvSpPr txBox="1"/>
          <p:nvPr/>
        </p:nvSpPr>
        <p:spPr>
          <a:xfrm>
            <a:off x="450554" y="183441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●キーワードに</a:t>
            </a:r>
            <a:endParaRPr lang="en-US" altLang="ja-JP" dirty="0"/>
          </a:p>
          <a:p>
            <a:pPr algn="ctr"/>
            <a:r>
              <a:rPr lang="ja-JP" altLang="en-US"/>
              <a:t>　関連する用語</a:t>
            </a:r>
            <a:endParaRPr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87E4A99-7A78-EC42-89D8-B820E7A647DA}"/>
              </a:ext>
            </a:extLst>
          </p:cNvPr>
          <p:cNvSpPr txBox="1"/>
          <p:nvPr/>
        </p:nvSpPr>
        <p:spPr>
          <a:xfrm>
            <a:off x="579734" y="502358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●選出した関連用語を</a:t>
            </a:r>
            <a:endParaRPr lang="en-US" altLang="ja-JP" dirty="0"/>
          </a:p>
          <a:p>
            <a:r>
              <a:rPr lang="en-US" altLang="ja-JP" dirty="0"/>
              <a:t>    </a:t>
            </a:r>
            <a:r>
              <a:rPr lang="ja-JP" altLang="en-US"/>
              <a:t>連結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19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BED9DF-FE1E-A845-A647-31B0D73BE2B8}"/>
              </a:ext>
            </a:extLst>
          </p:cNvPr>
          <p:cNvSpPr txBox="1"/>
          <p:nvPr/>
        </p:nvSpPr>
        <p:spPr>
          <a:xfrm>
            <a:off x="350873" y="563526"/>
            <a:ext cx="11366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■</a:t>
            </a:r>
            <a:r>
              <a:rPr lang="ja-JP" altLang="en-US"/>
              <a:t>お題のキーワードとは別ジャンルのワードに触れる（同区分型）</a:t>
            </a:r>
            <a:endParaRPr lang="en-US" altLang="ja-JP" dirty="0"/>
          </a:p>
          <a:p>
            <a:pPr algn="ctr"/>
            <a:r>
              <a:rPr lang="ja-JP" altLang="en-US" sz="2400"/>
              <a:t>例題：こんなラーメン屋は嫌だ。どんなラーメン屋？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A15C55-981A-6948-85C6-DCE305A0477A}"/>
              </a:ext>
            </a:extLst>
          </p:cNvPr>
          <p:cNvSpPr txBox="1"/>
          <p:nvPr/>
        </p:nvSpPr>
        <p:spPr>
          <a:xfrm>
            <a:off x="4372232" y="446995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ラーメン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3D802F-0E72-434D-ABED-EACBCB9D32DE}"/>
              </a:ext>
            </a:extLst>
          </p:cNvPr>
          <p:cNvSpPr txBox="1"/>
          <p:nvPr/>
        </p:nvSpPr>
        <p:spPr>
          <a:xfrm>
            <a:off x="5526516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食べ物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3CE7F5-D927-5B48-A5CC-8B5964A67BCB}"/>
              </a:ext>
            </a:extLst>
          </p:cNvPr>
          <p:cNvSpPr txBox="1"/>
          <p:nvPr/>
        </p:nvSpPr>
        <p:spPr>
          <a:xfrm>
            <a:off x="5965097" y="4469956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ハンバーグ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A9B66D-7A0B-554B-A7B6-220EC910F5D7}"/>
              </a:ext>
            </a:extLst>
          </p:cNvPr>
          <p:cNvSpPr txBox="1"/>
          <p:nvPr/>
        </p:nvSpPr>
        <p:spPr>
          <a:xfrm>
            <a:off x="7788794" y="446995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コーヒー</a:t>
            </a:r>
            <a:endParaRPr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FC3B0BE-C103-F34D-9AD3-CE5C634F0E3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926231" y="3798332"/>
            <a:ext cx="1038867" cy="671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C0EFDCA-2984-9642-B098-A42FBDEB3A1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65098" y="3798332"/>
            <a:ext cx="669414" cy="671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3F2CC49-AF7B-0640-843F-C3E0C5EBA7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65098" y="3798332"/>
            <a:ext cx="2377695" cy="671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6E285DB-BCEB-A549-92FC-DC5A94D3EFF3}"/>
              </a:ext>
            </a:extLst>
          </p:cNvPr>
          <p:cNvSpPr txBox="1"/>
          <p:nvPr/>
        </p:nvSpPr>
        <p:spPr>
          <a:xfrm>
            <a:off x="2594824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上位概念→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C6EB98-1217-6846-A83E-770E19119073}"/>
              </a:ext>
            </a:extLst>
          </p:cNvPr>
          <p:cNvSpPr txBox="1"/>
          <p:nvPr/>
        </p:nvSpPr>
        <p:spPr>
          <a:xfrm>
            <a:off x="2640990" y="44699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下位概念→</a:t>
            </a:r>
            <a:endParaRPr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588EF5-8DA2-8D4E-A2DD-D84278CE6AF1}"/>
              </a:ext>
            </a:extLst>
          </p:cNvPr>
          <p:cNvSpPr txBox="1"/>
          <p:nvPr/>
        </p:nvSpPr>
        <p:spPr>
          <a:xfrm>
            <a:off x="350873" y="164369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●回答例</a:t>
            </a:r>
            <a:endParaRPr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20D5FFE-99A1-D441-BAFA-9ACD304468E7}"/>
              </a:ext>
            </a:extLst>
          </p:cNvPr>
          <p:cNvSpPr txBox="1"/>
          <p:nvPr/>
        </p:nvSpPr>
        <p:spPr>
          <a:xfrm>
            <a:off x="1279077" y="2013023"/>
            <a:ext cx="618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・奥の個室から「</a:t>
            </a:r>
            <a:r>
              <a:rPr lang="ja-JP" altLang="en-US">
                <a:solidFill>
                  <a:srgbClr val="FF0000"/>
                </a:solidFill>
              </a:rPr>
              <a:t>かんぱ</a:t>
            </a:r>
            <a:r>
              <a:rPr lang="en-US" altLang="ja-JP" dirty="0">
                <a:solidFill>
                  <a:srgbClr val="FF0000"/>
                </a:solidFill>
              </a:rPr>
              <a:t>〜</a:t>
            </a:r>
            <a:r>
              <a:rPr lang="ja-JP" altLang="en-US">
                <a:solidFill>
                  <a:srgbClr val="FF0000"/>
                </a:solidFill>
              </a:rPr>
              <a:t>い！</a:t>
            </a:r>
            <a:r>
              <a:rPr lang="ja-JP" altLang="en-US"/>
              <a:t>」という声が聞こえてくる</a:t>
            </a:r>
          </a:p>
          <a:p>
            <a:r>
              <a:rPr lang="ja-JP" altLang="en-US"/>
              <a:t>・本場中国で修行したインド人の</a:t>
            </a:r>
            <a:r>
              <a:rPr lang="ja-JP" altLang="en-US">
                <a:solidFill>
                  <a:srgbClr val="FF0000"/>
                </a:solidFill>
              </a:rPr>
              <a:t>ハンバーグ</a:t>
            </a:r>
            <a:r>
              <a:rPr lang="ja-JP" altLang="en-US"/>
              <a:t>がおすすめ</a:t>
            </a:r>
          </a:p>
          <a:p>
            <a:r>
              <a:rPr lang="ja-JP" altLang="en-US"/>
              <a:t>・食後に</a:t>
            </a:r>
            <a:r>
              <a:rPr lang="ja-JP" altLang="en-US">
                <a:solidFill>
                  <a:srgbClr val="FF0000"/>
                </a:solidFill>
              </a:rPr>
              <a:t>コーヒー</a:t>
            </a:r>
            <a:r>
              <a:rPr lang="ja-JP" altLang="en-US"/>
              <a:t>が出来てくるし、おかわり自由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B3CE4E1-6DCD-C54B-8F61-BFF5D344D4B3}"/>
              </a:ext>
            </a:extLst>
          </p:cNvPr>
          <p:cNvSpPr txBox="1"/>
          <p:nvPr/>
        </p:nvSpPr>
        <p:spPr>
          <a:xfrm>
            <a:off x="9658102" y="4469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餃子</a:t>
            </a:r>
            <a:endParaRPr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7B61DF7-0FF1-4940-A940-F46585CB245F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5965098" y="3798332"/>
            <a:ext cx="4016170" cy="67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十字形 27">
            <a:extLst>
              <a:ext uri="{FF2B5EF4-FFF2-40B4-BE49-F238E27FC236}">
                <a16:creationId xmlns:a16="http://schemas.microsoft.com/office/drawing/2014/main" id="{4E13B371-777B-8F4A-9DC0-DB22D3CDEB7D}"/>
              </a:ext>
            </a:extLst>
          </p:cNvPr>
          <p:cNvSpPr/>
          <p:nvPr/>
        </p:nvSpPr>
        <p:spPr>
          <a:xfrm rot="19000406">
            <a:off x="8572793" y="3940845"/>
            <a:ext cx="677242" cy="659219"/>
          </a:xfrm>
          <a:prstGeom prst="plus">
            <a:avLst>
              <a:gd name="adj" fmla="val 467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5D54B0-E0A9-D54E-9746-70E5F73672E5}"/>
              </a:ext>
            </a:extLst>
          </p:cNvPr>
          <p:cNvSpPr txBox="1"/>
          <p:nvPr/>
        </p:nvSpPr>
        <p:spPr>
          <a:xfrm>
            <a:off x="9357689" y="4839288"/>
            <a:ext cx="2294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お題に関連する</a:t>
            </a:r>
            <a:endParaRPr lang="en-US" altLang="ja-JP" dirty="0"/>
          </a:p>
          <a:p>
            <a:r>
              <a:rPr lang="en-US" altLang="ja-JP" dirty="0"/>
              <a:t>    </a:t>
            </a:r>
            <a:r>
              <a:rPr lang="ja-JP" altLang="en-US"/>
              <a:t>下位概念の用語は</a:t>
            </a:r>
            <a:endParaRPr lang="en-US" altLang="ja-JP" dirty="0"/>
          </a:p>
          <a:p>
            <a:r>
              <a:rPr lang="en-US" altLang="ja-JP" dirty="0"/>
              <a:t>     </a:t>
            </a:r>
            <a:r>
              <a:rPr lang="ja-JP" altLang="en-US"/>
              <a:t>選定しない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574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4386FA-429E-6844-83A3-D652170EB111}"/>
              </a:ext>
            </a:extLst>
          </p:cNvPr>
          <p:cNvSpPr txBox="1"/>
          <p:nvPr/>
        </p:nvSpPr>
        <p:spPr>
          <a:xfrm>
            <a:off x="350873" y="563526"/>
            <a:ext cx="11366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■実装案</a:t>
            </a: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大喜利の回答がどのパターンに当てはまるか判定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パターン毎の加点</a:t>
            </a:r>
            <a:r>
              <a:rPr lang="en-US" altLang="ja-JP" sz="2400" dirty="0"/>
              <a:t>or</a:t>
            </a:r>
            <a:r>
              <a:rPr lang="ja-JP" altLang="en-US" sz="2400"/>
              <a:t>減点基準を満たしているか判定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sz="24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589453-01BC-FB49-88DB-42B8274A944F}"/>
              </a:ext>
            </a:extLst>
          </p:cNvPr>
          <p:cNvSpPr/>
          <p:nvPr/>
        </p:nvSpPr>
        <p:spPr>
          <a:xfrm>
            <a:off x="1180214" y="3625702"/>
            <a:ext cx="1828800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回答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A1EF96-54E1-7747-ADC3-F99B62B5E6CA}"/>
              </a:ext>
            </a:extLst>
          </p:cNvPr>
          <p:cNvSpPr/>
          <p:nvPr/>
        </p:nvSpPr>
        <p:spPr>
          <a:xfrm>
            <a:off x="4469219" y="2644408"/>
            <a:ext cx="1828800" cy="531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連結型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DDE6B4-FD48-654F-BF67-9470A4C32E10}"/>
              </a:ext>
            </a:extLst>
          </p:cNvPr>
          <p:cNvSpPr/>
          <p:nvPr/>
        </p:nvSpPr>
        <p:spPr>
          <a:xfrm>
            <a:off x="4469219" y="3625702"/>
            <a:ext cx="1828800" cy="53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追加型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1D95D42-D2F0-0F41-A2A6-5AE639FE37F4}"/>
              </a:ext>
            </a:extLst>
          </p:cNvPr>
          <p:cNvSpPr/>
          <p:nvPr/>
        </p:nvSpPr>
        <p:spPr>
          <a:xfrm>
            <a:off x="4469219" y="4663259"/>
            <a:ext cx="1828800" cy="531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同区分型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11F637B-6746-D94A-AB89-98B9787C297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009014" y="2910222"/>
            <a:ext cx="1460205" cy="98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1FF5D9D-C7EB-3B49-A75E-8FBB904C1C2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009014" y="3891516"/>
            <a:ext cx="1460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C220B5F-771C-8C4E-A770-ADD7F0BCC3D1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009014" y="3891516"/>
            <a:ext cx="1460205" cy="103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2035F7C-34D9-414E-B9DD-94601A175B4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98019" y="2910222"/>
            <a:ext cx="11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27D0402-8FD0-7A49-B99F-1CA4063157B1}"/>
              </a:ext>
            </a:extLst>
          </p:cNvPr>
          <p:cNvCxnSpPr>
            <a:cxnSpLocks/>
          </p:cNvCxnSpPr>
          <p:nvPr/>
        </p:nvCxnSpPr>
        <p:spPr>
          <a:xfrm>
            <a:off x="6298019" y="3891516"/>
            <a:ext cx="11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FF1081B-FA90-5A40-8E15-51C2B2ACDD5B}"/>
              </a:ext>
            </a:extLst>
          </p:cNvPr>
          <p:cNvCxnSpPr>
            <a:cxnSpLocks/>
          </p:cNvCxnSpPr>
          <p:nvPr/>
        </p:nvCxnSpPr>
        <p:spPr>
          <a:xfrm>
            <a:off x="6298019" y="4932617"/>
            <a:ext cx="11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雲 22">
            <a:extLst>
              <a:ext uri="{FF2B5EF4-FFF2-40B4-BE49-F238E27FC236}">
                <a16:creationId xmlns:a16="http://schemas.microsoft.com/office/drawing/2014/main" id="{BDCA3E4C-C834-024C-A4BC-E453BA39B88A}"/>
              </a:ext>
            </a:extLst>
          </p:cNvPr>
          <p:cNvSpPr/>
          <p:nvPr/>
        </p:nvSpPr>
        <p:spPr>
          <a:xfrm>
            <a:off x="7863443" y="3048885"/>
            <a:ext cx="3606209" cy="16852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それぞれの回答パターン毎に</a:t>
            </a:r>
            <a:r>
              <a:rPr lang="ja-JP" altLang="en-US"/>
              <a:t>採点アルゴリズムが異なる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176866-B78B-E845-A807-4DAB9FE240E0}"/>
              </a:ext>
            </a:extLst>
          </p:cNvPr>
          <p:cNvSpPr txBox="1"/>
          <p:nvPr/>
        </p:nvSpPr>
        <p:spPr>
          <a:xfrm>
            <a:off x="838941" y="558829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メモ</a:t>
            </a:r>
            <a:endParaRPr lang="en-US" altLang="ja-JP" sz="1200" b="1" dirty="0"/>
          </a:p>
          <a:p>
            <a:r>
              <a:rPr kumimoji="1" lang="ja-JP" altLang="en-US" sz="1200" b="1"/>
              <a:t>・全パターンの採点結果の合計点を計算</a:t>
            </a:r>
            <a:r>
              <a:rPr lang="ja-JP" altLang="en-US" sz="1200" b="1"/>
              <a:t>する（連結型</a:t>
            </a:r>
            <a:r>
              <a:rPr lang="en-US" altLang="ja-JP" sz="1200" b="1" dirty="0"/>
              <a:t> + </a:t>
            </a:r>
            <a:r>
              <a:rPr lang="ja-JP" altLang="en-US" sz="1200" b="1"/>
              <a:t>追加型</a:t>
            </a:r>
            <a:r>
              <a:rPr lang="en-US" altLang="ja-JP" sz="1200" b="1" dirty="0"/>
              <a:t> + </a:t>
            </a:r>
            <a:r>
              <a:rPr lang="ja-JP" altLang="en-US" sz="1200" b="1"/>
              <a:t>同区分型</a:t>
            </a:r>
            <a:r>
              <a:rPr lang="en-US" altLang="ja-JP" sz="1200" b="1" dirty="0"/>
              <a:t> = </a:t>
            </a:r>
            <a:r>
              <a:rPr lang="ja-JP" altLang="en-US" sz="1200" b="1"/>
              <a:t>総合点）</a:t>
            </a:r>
            <a:endParaRPr lang="en-US" altLang="ja-JP" sz="1200" b="1" dirty="0"/>
          </a:p>
          <a:p>
            <a:r>
              <a:rPr kumimoji="1" lang="ja-JP" altLang="en-US" sz="1200" b="1"/>
              <a:t>・特定のパターンのみに特化</a:t>
            </a:r>
            <a:r>
              <a:rPr lang="ja-JP" altLang="en-US" sz="1200" b="1"/>
              <a:t>する（例：追加型のみに対応。追加型のお題を出し、追加型のみの採点アルゴリズムを用意する）</a:t>
            </a:r>
            <a:endParaRPr kumimoji="1" lang="ja-JP" altLang="en-US" sz="1200" b="1"/>
          </a:p>
        </p:txBody>
      </p:sp>
    </p:spTree>
    <p:extLst>
      <p:ext uri="{BB962C8B-B14F-4D97-AF65-F5344CB8AC3E}">
        <p14:creationId xmlns:p14="http://schemas.microsoft.com/office/powerpoint/2010/main" val="9597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4AF36-1504-2A48-A002-487596F7E3DD}"/>
              </a:ext>
            </a:extLst>
          </p:cNvPr>
          <p:cNvSpPr txBox="1"/>
          <p:nvPr/>
        </p:nvSpPr>
        <p:spPr>
          <a:xfrm>
            <a:off x="276445" y="457201"/>
            <a:ext cx="11366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■参考になったサイト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>
                <a:hlinkClick r:id="rId2"/>
              </a:rPr>
              <a:t>プロのように大喜利が面白く答えらえれるコツを教えます！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hlinkClick r:id="rId3"/>
              </a:rPr>
              <a:t>【</a:t>
            </a:r>
            <a:r>
              <a:rPr kumimoji="1" lang="ja-JP" altLang="en-US">
                <a:hlinkClick r:id="rId3"/>
              </a:rPr>
              <a:t>大喜利のコツ</a:t>
            </a:r>
            <a:r>
              <a:rPr kumimoji="1" lang="en-US" altLang="ja-JP" dirty="0">
                <a:hlinkClick r:id="rId3"/>
              </a:rPr>
              <a:t>】Twitter</a:t>
            </a:r>
            <a:r>
              <a:rPr kumimoji="1" lang="ja-JP" altLang="en-US">
                <a:hlinkClick r:id="rId3"/>
              </a:rPr>
              <a:t>大喜利の例題を使って徹底解説します！！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hlinkClick r:id="rId4"/>
              </a:rPr>
              <a:t>【</a:t>
            </a:r>
            <a:r>
              <a:rPr kumimoji="1" lang="ja-JP" altLang="en-US">
                <a:hlinkClick r:id="rId4"/>
              </a:rPr>
              <a:t>初級者向け</a:t>
            </a:r>
            <a:r>
              <a:rPr kumimoji="1" lang="en-US" altLang="ja-JP" dirty="0">
                <a:hlinkClick r:id="rId4"/>
              </a:rPr>
              <a:t>】</a:t>
            </a:r>
            <a:r>
              <a:rPr kumimoji="1" lang="ja-JP" altLang="en-US">
                <a:hlinkClick r:id="rId4"/>
              </a:rPr>
              <a:t>養成所生が毎日大喜利をして得た大喜利番組を楽しむコ</a:t>
            </a:r>
            <a:r>
              <a:rPr kumimoji="1" lang="ja-JP" altLang="en-US">
                <a:hlinkClick r:id="rId4"/>
              </a:rPr>
              <a:t>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>
                <a:hlinkClick r:id="rId5"/>
              </a:rPr>
              <a:t> 大喜利のコツまとめ！爆笑がとれる回答例や面白いネタの作り方もレクチャー！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701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554</Words>
  <Application>Microsoft Macintosh PowerPoint</Application>
  <PresentationFormat>ワイド画面</PresentationFormat>
  <Paragraphs>84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14</cp:revision>
  <dcterms:created xsi:type="dcterms:W3CDTF">2021-08-05T13:04:24Z</dcterms:created>
  <dcterms:modified xsi:type="dcterms:W3CDTF">2021-08-06T11:22:52Z</dcterms:modified>
</cp:coreProperties>
</file>