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3"/>
    <p:restoredTop sz="94674"/>
  </p:normalViewPr>
  <p:slideViewPr>
    <p:cSldViewPr snapToGrid="0" snapToObjects="1">
      <p:cViewPr varScale="1">
        <p:scale>
          <a:sx n="136" d="100"/>
          <a:sy n="136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980D95-10E3-654B-86A5-8A4AF6159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C3A988-09E2-3842-9300-371898032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744C39-7C9D-2443-B7A0-AA50A9E5E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B580B6-54AF-3A4B-9B9D-A3C6833F7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16A710-90C5-2247-AB02-0BF901A4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84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96C5FE-7605-DF44-A585-9A87B7FA0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32FD80-641A-1F49-8C81-CBE769B08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94753A-1867-4C4D-8665-ACA78DAB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576BFE-E84B-014D-AE51-E0175258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2FAA55-4C2D-2A4F-B5A1-9322B69B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38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D61F979-E28A-5143-850B-FF4487058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B64684-2DAB-3A4A-8FD3-0C4F2D244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9A1D5E-B044-D548-9570-B0D6587C6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C9F359-FE19-564C-9B39-D5B6B8F7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8AB0A-416D-A441-B3C4-1CC7F927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64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23E984-A79C-9645-A40D-EC85A910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7E1C82-AE9F-444D-8C35-747F236FB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E5C7D7-8100-B644-A280-999E40AF3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A73E8C-A9B2-A24F-9202-9A77392A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707993-5BAE-B34F-86CD-F1823FAA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33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307718-3A88-6C44-8B8E-A30490D6E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12C8B4-A2D8-804D-9225-EA0BF8248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0F9EAC-6AE4-DC45-84C4-5E8B83206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10655A-597E-FF4F-B1BF-1338596A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6814B0-30FA-DE4C-BE09-947CF08F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82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8BD0FE-9850-924C-A110-C0ACF6ED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31800D-A7BB-5045-BFB3-795750AC0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4AA452-4ED8-2546-9FCC-73DA33816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D38F11-C445-D640-8E56-93FDB238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74655E-35F5-C841-9A5D-8EF94682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6EFCE7-2A02-1F4B-A472-D11551BD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54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715E8E-13D9-5F45-8D78-C8E9C5C8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B32ABE-E1E2-7B47-B8D7-7C06BEC12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40CAED-7496-E44D-ABD7-8EEE5ABA4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68F5F46-40B9-134A-A18C-4C47BEE24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DEB2B34-6162-B94D-9BAF-644CA0924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BC42CE-F3F4-2545-8DD2-8119BB89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08F59A-6A80-524B-9995-B4346D4D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B0BB996-637A-044F-B88E-11547B86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68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ADE143-BE39-F442-B4A9-FCA9389C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A52C931-D08F-B740-953D-212DCCA6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B6CD93E-CB90-D249-A57E-55A4D341D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8E56C2-DCEA-EB45-A8E6-DD662BC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73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4781B4E-1FBB-6941-8264-6FB189D4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5F6B312-D8FE-D14E-BD42-6C124F4EC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A18EF0-27B2-7440-A9EF-6E294DE7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02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50B36-CB0D-0C46-B6C2-60D58467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7906F-E2DF-FD49-A8BE-97CCA79FE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B7D60B-2D82-0340-B1A0-FE43256AC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BEA1E8-F2FA-A44D-9810-B6DABF4DA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E15571-691A-BC42-8123-B882BF12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31F189-EA55-904E-9709-237DC2D5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77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5513D-2CC7-B24F-978B-900B4280A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501EBBB-CCA8-F040-8018-B24A37FCD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B098B7-555D-754D-8C56-E965CFE0D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777675-0BAF-CC4E-9279-830AC905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B0428A-58B9-BA48-8235-4DEB866C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92C15F-30B4-E141-9F24-6D8A963F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78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276E0F1-13F5-3849-A491-808E4861C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B18FC8-B032-D64C-8A09-D2E531505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5E7CAB-9BF8-A144-9F18-759CE4713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7E7AA-A21C-7B47-87DD-624D9A8E323F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8F6994-1CB3-734D-B176-4965A3B29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F4222B-ECBC-4D4E-BD82-0A27A46FC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40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A188155-9F62-2843-A278-29675BA683D9}"/>
              </a:ext>
            </a:extLst>
          </p:cNvPr>
          <p:cNvSpPr/>
          <p:nvPr/>
        </p:nvSpPr>
        <p:spPr>
          <a:xfrm>
            <a:off x="333439" y="971812"/>
            <a:ext cx="1945531" cy="1629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D130D75-50D6-1E42-97A5-070D651E0AF9}"/>
              </a:ext>
            </a:extLst>
          </p:cNvPr>
          <p:cNvSpPr/>
          <p:nvPr/>
        </p:nvSpPr>
        <p:spPr>
          <a:xfrm>
            <a:off x="10194671" y="478572"/>
            <a:ext cx="1408546" cy="4156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ログ出力機能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4FEA60B-B83D-6247-BA47-B1CDA90BD4C3}"/>
              </a:ext>
            </a:extLst>
          </p:cNvPr>
          <p:cNvSpPr txBox="1"/>
          <p:nvPr/>
        </p:nvSpPr>
        <p:spPr>
          <a:xfrm>
            <a:off x="9998698" y="12857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開発者向け機能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A7F7541-C2C6-F843-A8D8-2BEFCAAD28CA}"/>
              </a:ext>
            </a:extLst>
          </p:cNvPr>
          <p:cNvSpPr txBox="1"/>
          <p:nvPr/>
        </p:nvSpPr>
        <p:spPr>
          <a:xfrm>
            <a:off x="639862" y="835846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お題を登録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76263E9-8720-0D4F-8B90-6E3F14408B3D}"/>
              </a:ext>
            </a:extLst>
          </p:cNvPr>
          <p:cNvSpPr/>
          <p:nvPr/>
        </p:nvSpPr>
        <p:spPr>
          <a:xfrm>
            <a:off x="593430" y="1176199"/>
            <a:ext cx="1408546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デフォルトで</a:t>
            </a:r>
            <a:endParaRPr kumimoji="1" lang="en-US" altLang="ja-JP" sz="1200" dirty="0"/>
          </a:p>
          <a:p>
            <a:pPr algn="ctr"/>
            <a:r>
              <a:rPr kumimoji="1" lang="ja-JP" altLang="en-US" sz="1200"/>
              <a:t>お題を登録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BAD35A0-F65B-8E4C-9344-49C5CF7736A0}"/>
              </a:ext>
            </a:extLst>
          </p:cNvPr>
          <p:cNvSpPr/>
          <p:nvPr/>
        </p:nvSpPr>
        <p:spPr>
          <a:xfrm>
            <a:off x="591266" y="1643531"/>
            <a:ext cx="1408546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お題を追加</a:t>
            </a:r>
            <a:endParaRPr kumimoji="1" lang="en-US" altLang="ja-JP" sz="12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E4A602D-C03B-7045-963E-423C1BF48449}"/>
              </a:ext>
            </a:extLst>
          </p:cNvPr>
          <p:cNvSpPr/>
          <p:nvPr/>
        </p:nvSpPr>
        <p:spPr>
          <a:xfrm>
            <a:off x="4902951" y="3350558"/>
            <a:ext cx="1734364" cy="1328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C85F129-5797-6B4E-9C24-3FA3FD1C4088}"/>
              </a:ext>
            </a:extLst>
          </p:cNvPr>
          <p:cNvSpPr txBox="1"/>
          <p:nvPr/>
        </p:nvSpPr>
        <p:spPr>
          <a:xfrm>
            <a:off x="5283873" y="3166643"/>
            <a:ext cx="11795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/>
              <a:t>出題機能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BA5D3A6-B6F8-6C4F-AE37-9DA55D33ECCB}"/>
              </a:ext>
            </a:extLst>
          </p:cNvPr>
          <p:cNvSpPr/>
          <p:nvPr/>
        </p:nvSpPr>
        <p:spPr>
          <a:xfrm>
            <a:off x="4994629" y="3621149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音声出力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3EAE7C1E-3FB1-0A43-810B-50E2DA970C23}"/>
              </a:ext>
            </a:extLst>
          </p:cNvPr>
          <p:cNvSpPr/>
          <p:nvPr/>
        </p:nvSpPr>
        <p:spPr>
          <a:xfrm>
            <a:off x="205629" y="539917"/>
            <a:ext cx="4407980" cy="2207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B17867F-E454-D14A-8F11-CBACEC03CF7B}"/>
              </a:ext>
            </a:extLst>
          </p:cNvPr>
          <p:cNvSpPr/>
          <p:nvPr/>
        </p:nvSpPr>
        <p:spPr>
          <a:xfrm>
            <a:off x="2750108" y="1323743"/>
            <a:ext cx="1408546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お題を</a:t>
            </a:r>
            <a:endParaRPr kumimoji="1" lang="en-US" altLang="ja-JP" sz="1200" dirty="0"/>
          </a:p>
          <a:p>
            <a:pPr algn="ctr"/>
            <a:r>
              <a:rPr lang="ja-JP" altLang="en-US" sz="1200"/>
              <a:t>ランダム選定</a:t>
            </a:r>
            <a:endParaRPr kumimoji="1" lang="en-US" altLang="ja-JP" sz="1200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9E5C9D9-7C6D-2447-8530-0C5FF9EC5751}"/>
              </a:ext>
            </a:extLst>
          </p:cNvPr>
          <p:cNvSpPr/>
          <p:nvPr/>
        </p:nvSpPr>
        <p:spPr>
          <a:xfrm>
            <a:off x="2481616" y="971812"/>
            <a:ext cx="1945531" cy="1629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2071E0A-618D-7E4E-AD73-2ABAC703941D}"/>
              </a:ext>
            </a:extLst>
          </p:cNvPr>
          <p:cNvSpPr txBox="1"/>
          <p:nvPr/>
        </p:nvSpPr>
        <p:spPr>
          <a:xfrm>
            <a:off x="2930882" y="836627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お題選定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FD3D7543-7136-834D-999F-16E67515D39D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2278970" y="1786521"/>
            <a:ext cx="202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BBD4115-1F32-BE48-BF22-F01F9D0647DF}"/>
              </a:ext>
            </a:extLst>
          </p:cNvPr>
          <p:cNvSpPr txBox="1"/>
          <p:nvPr/>
        </p:nvSpPr>
        <p:spPr>
          <a:xfrm>
            <a:off x="1674755" y="365199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お題管理機能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C6F1AB4-5BE3-9F4D-BC2D-3CB39EB9F9CD}"/>
              </a:ext>
            </a:extLst>
          </p:cNvPr>
          <p:cNvSpPr/>
          <p:nvPr/>
        </p:nvSpPr>
        <p:spPr>
          <a:xfrm>
            <a:off x="601931" y="2122380"/>
            <a:ext cx="1408546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お題を削除</a:t>
            </a:r>
            <a:endParaRPr kumimoji="1" lang="en-US" altLang="ja-JP" sz="1200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72121381-E221-7343-8F56-A6341C40CE5E}"/>
              </a:ext>
            </a:extLst>
          </p:cNvPr>
          <p:cNvSpPr/>
          <p:nvPr/>
        </p:nvSpPr>
        <p:spPr>
          <a:xfrm>
            <a:off x="2750108" y="1865393"/>
            <a:ext cx="1408546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お題を</a:t>
            </a:r>
            <a:endParaRPr kumimoji="1" lang="en-US" altLang="ja-JP" sz="1200" dirty="0"/>
          </a:p>
          <a:p>
            <a:pPr algn="ctr"/>
            <a:r>
              <a:rPr lang="ja-JP" altLang="en-US" sz="1200"/>
              <a:t>個別指定</a:t>
            </a:r>
            <a:endParaRPr kumimoji="1" lang="en-US" altLang="ja-JP" sz="1200" dirty="0"/>
          </a:p>
        </p:txBody>
      </p:sp>
      <p:sp>
        <p:nvSpPr>
          <p:cNvPr id="44" name="線吹き出し 1 (枠付き) 43">
            <a:extLst>
              <a:ext uri="{FF2B5EF4-FFF2-40B4-BE49-F238E27FC236}">
                <a16:creationId xmlns:a16="http://schemas.microsoft.com/office/drawing/2014/main" id="{D2144253-D16D-A84B-9094-60E279A3D60F}"/>
              </a:ext>
            </a:extLst>
          </p:cNvPr>
          <p:cNvSpPr/>
          <p:nvPr/>
        </p:nvSpPr>
        <p:spPr>
          <a:xfrm>
            <a:off x="4820374" y="-225609"/>
            <a:ext cx="1408546" cy="684636"/>
          </a:xfrm>
          <a:prstGeom prst="borderCallout1">
            <a:avLst>
              <a:gd name="adj1" fmla="val 18750"/>
              <a:gd name="adj2" fmla="val -8333"/>
              <a:gd name="adj3" fmla="val 339272"/>
              <a:gd name="adj4" fmla="val -46917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>
                <a:solidFill>
                  <a:schemeClr val="tx1"/>
                </a:solidFill>
              </a:rPr>
              <a:t>メモ</a:t>
            </a:r>
            <a:endParaRPr kumimoji="1" lang="en-US" altLang="ja-JP" sz="1000" dirty="0">
              <a:solidFill>
                <a:schemeClr val="tx1"/>
              </a:solidFill>
            </a:endParaRPr>
          </a:p>
          <a:p>
            <a:r>
              <a:rPr kumimoji="1" lang="ja-JP" altLang="en-US" sz="1000">
                <a:solidFill>
                  <a:schemeClr val="tx1"/>
                </a:solidFill>
              </a:rPr>
              <a:t>ジャンルから選定</a:t>
            </a:r>
            <a:endParaRPr kumimoji="1"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>
                <a:solidFill>
                  <a:schemeClr val="tx1"/>
                </a:solidFill>
              </a:rPr>
              <a:t>お題を個別指定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3677E13-4D5F-604D-82D9-AE6F0E24BA52}"/>
              </a:ext>
            </a:extLst>
          </p:cNvPr>
          <p:cNvSpPr/>
          <p:nvPr/>
        </p:nvSpPr>
        <p:spPr>
          <a:xfrm>
            <a:off x="4996214" y="4153224"/>
            <a:ext cx="1499507" cy="4156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文字出力</a:t>
            </a:r>
            <a:endParaRPr kumimoji="1" lang="ja-JP" altLang="en-US" sz="120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06AB074-2A99-2A4A-9710-09928646C620}"/>
              </a:ext>
            </a:extLst>
          </p:cNvPr>
          <p:cNvSpPr/>
          <p:nvPr/>
        </p:nvSpPr>
        <p:spPr>
          <a:xfrm>
            <a:off x="10104705" y="1053098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MUST</a:t>
            </a:r>
            <a:r>
              <a:rPr kumimoji="1" lang="ja-JP" altLang="en-US" sz="1200"/>
              <a:t>機能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DAAE7AD-C8F6-304A-AC55-1FAF19CD2321}"/>
              </a:ext>
            </a:extLst>
          </p:cNvPr>
          <p:cNvSpPr/>
          <p:nvPr/>
        </p:nvSpPr>
        <p:spPr>
          <a:xfrm>
            <a:off x="10099063" y="1630850"/>
            <a:ext cx="1499507" cy="4156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追加機能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DF86935-F3B3-D24E-AD65-CD2342A425B8}"/>
              </a:ext>
            </a:extLst>
          </p:cNvPr>
          <p:cNvSpPr/>
          <p:nvPr/>
        </p:nvSpPr>
        <p:spPr>
          <a:xfrm>
            <a:off x="4886333" y="844115"/>
            <a:ext cx="1967562" cy="1402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DF541A3-2094-CF4C-9B30-F626DD24D45C}"/>
              </a:ext>
            </a:extLst>
          </p:cNvPr>
          <p:cNvSpPr txBox="1"/>
          <p:nvPr/>
        </p:nvSpPr>
        <p:spPr>
          <a:xfrm>
            <a:off x="5357630" y="686390"/>
            <a:ext cx="11795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/>
              <a:t>音声取得</a:t>
            </a:r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9E9D73C3-A26E-0F48-8C72-0CE41C69BF30}"/>
              </a:ext>
            </a:extLst>
          </p:cNvPr>
          <p:cNvSpPr/>
          <p:nvPr/>
        </p:nvSpPr>
        <p:spPr>
          <a:xfrm>
            <a:off x="5092393" y="1050050"/>
            <a:ext cx="1499507" cy="4630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音声データ取得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531B09DB-79F8-4A4F-9CF5-E94F636206E0}"/>
              </a:ext>
            </a:extLst>
          </p:cNvPr>
          <p:cNvSpPr/>
          <p:nvPr/>
        </p:nvSpPr>
        <p:spPr>
          <a:xfrm>
            <a:off x="5092393" y="1658598"/>
            <a:ext cx="1499507" cy="4630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音声のテキスト化</a:t>
            </a: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86918A11-39CC-7F4E-B429-6B94B5C5B6CA}"/>
              </a:ext>
            </a:extLst>
          </p:cNvPr>
          <p:cNvCxnSpPr>
            <a:cxnSpLocks/>
            <a:stCxn id="54" idx="2"/>
            <a:endCxn id="57" idx="0"/>
          </p:cNvCxnSpPr>
          <p:nvPr/>
        </p:nvCxnSpPr>
        <p:spPr>
          <a:xfrm>
            <a:off x="5842147" y="1513079"/>
            <a:ext cx="0" cy="145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A7930378-3529-674E-AA8A-760E9B357D64}"/>
              </a:ext>
            </a:extLst>
          </p:cNvPr>
          <p:cNvSpPr/>
          <p:nvPr/>
        </p:nvSpPr>
        <p:spPr>
          <a:xfrm>
            <a:off x="7038646" y="852159"/>
            <a:ext cx="1967562" cy="887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70942DA1-FFA6-EA41-B7A4-F0EC7F49E1A5}"/>
              </a:ext>
            </a:extLst>
          </p:cNvPr>
          <p:cNvSpPr txBox="1"/>
          <p:nvPr/>
        </p:nvSpPr>
        <p:spPr>
          <a:xfrm>
            <a:off x="7115936" y="689570"/>
            <a:ext cx="18129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/>
              <a:t>文字入力取得</a:t>
            </a:r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2D416DEA-C8E6-C049-82E9-F58BB74BB429}"/>
              </a:ext>
            </a:extLst>
          </p:cNvPr>
          <p:cNvSpPr/>
          <p:nvPr/>
        </p:nvSpPr>
        <p:spPr>
          <a:xfrm>
            <a:off x="7272672" y="1167821"/>
            <a:ext cx="1499507" cy="4630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テキストデータ</a:t>
            </a:r>
            <a:endParaRPr kumimoji="1" lang="en-US" altLang="ja-JP" sz="1200" dirty="0"/>
          </a:p>
          <a:p>
            <a:pPr algn="ctr"/>
            <a:r>
              <a:rPr lang="ja-JP" altLang="en-US" sz="1200"/>
              <a:t>取得</a:t>
            </a:r>
            <a:endParaRPr kumimoji="1" lang="ja-JP" altLang="en-US" sz="120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3815428E-2555-9C49-9BBA-BD2E72FBE60E}"/>
              </a:ext>
            </a:extLst>
          </p:cNvPr>
          <p:cNvSpPr/>
          <p:nvPr/>
        </p:nvSpPr>
        <p:spPr>
          <a:xfrm>
            <a:off x="4728600" y="539917"/>
            <a:ext cx="4532518" cy="2207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B86F5EF-EDCF-E349-AC52-35B71A19A127}"/>
              </a:ext>
            </a:extLst>
          </p:cNvPr>
          <p:cNvSpPr txBox="1"/>
          <p:nvPr/>
        </p:nvSpPr>
        <p:spPr>
          <a:xfrm>
            <a:off x="6494136" y="356001"/>
            <a:ext cx="10014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/>
              <a:t>入力部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463EDB82-3E06-2946-9D34-3E998F051ADF}"/>
              </a:ext>
            </a:extLst>
          </p:cNvPr>
          <p:cNvSpPr/>
          <p:nvPr/>
        </p:nvSpPr>
        <p:spPr>
          <a:xfrm>
            <a:off x="4728600" y="2931060"/>
            <a:ext cx="4532518" cy="2876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9EAD3011-1632-524E-9892-EDF44806D33D}"/>
              </a:ext>
            </a:extLst>
          </p:cNvPr>
          <p:cNvSpPr txBox="1"/>
          <p:nvPr/>
        </p:nvSpPr>
        <p:spPr>
          <a:xfrm>
            <a:off x="6554195" y="2810481"/>
            <a:ext cx="10014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/>
              <a:t>出力</a:t>
            </a:r>
            <a:r>
              <a:rPr kumimoji="1" lang="ja-JP" altLang="en-US"/>
              <a:t>部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B21990A-C64B-3647-9899-7907EA18D71D}"/>
              </a:ext>
            </a:extLst>
          </p:cNvPr>
          <p:cNvSpPr/>
          <p:nvPr/>
        </p:nvSpPr>
        <p:spPr>
          <a:xfrm>
            <a:off x="7022629" y="3349775"/>
            <a:ext cx="1941395" cy="2136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55EFF9A-45F9-CB45-BBBB-259651D25A6E}"/>
              </a:ext>
            </a:extLst>
          </p:cNvPr>
          <p:cNvSpPr txBox="1"/>
          <p:nvPr/>
        </p:nvSpPr>
        <p:spPr>
          <a:xfrm>
            <a:off x="7446213" y="3159800"/>
            <a:ext cx="11795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/>
              <a:t>返答</a:t>
            </a:r>
            <a:r>
              <a:rPr kumimoji="1" lang="ja-JP" altLang="en-US"/>
              <a:t>機能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DDA4A4A2-C0DA-4449-BCB1-298B957614A0}"/>
              </a:ext>
            </a:extLst>
          </p:cNvPr>
          <p:cNvSpPr/>
          <p:nvPr/>
        </p:nvSpPr>
        <p:spPr>
          <a:xfrm>
            <a:off x="205629" y="2988075"/>
            <a:ext cx="2073341" cy="1449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AF6A7F8-3B3C-AF41-89BD-720261FC6FD1}"/>
              </a:ext>
            </a:extLst>
          </p:cNvPr>
          <p:cNvSpPr txBox="1"/>
          <p:nvPr/>
        </p:nvSpPr>
        <p:spPr>
          <a:xfrm>
            <a:off x="700980" y="2805617"/>
            <a:ext cx="14233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/>
              <a:t>判定機能</a:t>
            </a:r>
          </a:p>
        </p:txBody>
      </p:sp>
      <p:cxnSp>
        <p:nvCxnSpPr>
          <p:cNvPr id="75" name="カギ線コネクタ 74">
            <a:extLst>
              <a:ext uri="{FF2B5EF4-FFF2-40B4-BE49-F238E27FC236}">
                <a16:creationId xmlns:a16="http://schemas.microsoft.com/office/drawing/2014/main" id="{6E22A025-63A9-894B-9C8A-007081ED571E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3510700" y="2622528"/>
            <a:ext cx="1418508" cy="1365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D4C3DDA-7F75-0D4F-9B40-322069A59B2B}"/>
              </a:ext>
            </a:extLst>
          </p:cNvPr>
          <p:cNvSpPr/>
          <p:nvPr/>
        </p:nvSpPr>
        <p:spPr>
          <a:xfrm>
            <a:off x="7280870" y="4021047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褒め機能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8B0B70CC-ECEF-9140-BFBF-D3B51DD1B682}"/>
              </a:ext>
            </a:extLst>
          </p:cNvPr>
          <p:cNvSpPr/>
          <p:nvPr/>
        </p:nvSpPr>
        <p:spPr>
          <a:xfrm>
            <a:off x="7280242" y="4517888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否定</a:t>
            </a:r>
            <a:r>
              <a:rPr kumimoji="1" lang="ja-JP" altLang="en-US" sz="1200"/>
              <a:t>機能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2E70D3E-2FC1-8E48-9CBF-DE00E23F4B0B}"/>
              </a:ext>
            </a:extLst>
          </p:cNvPr>
          <p:cNvSpPr/>
          <p:nvPr/>
        </p:nvSpPr>
        <p:spPr>
          <a:xfrm>
            <a:off x="7272671" y="3537840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回答催促機能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6A258982-3718-D64F-8C49-D053C5931C3E}"/>
              </a:ext>
            </a:extLst>
          </p:cNvPr>
          <p:cNvSpPr/>
          <p:nvPr/>
        </p:nvSpPr>
        <p:spPr>
          <a:xfrm>
            <a:off x="443156" y="3759292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採点機能</a:t>
            </a:r>
            <a:endParaRPr kumimoji="1" lang="ja-JP" altLang="en-US" sz="1200"/>
          </a:p>
        </p:txBody>
      </p:sp>
      <p:sp>
        <p:nvSpPr>
          <p:cNvPr id="87" name="線吹き出し 1 (枠付き) 86">
            <a:extLst>
              <a:ext uri="{FF2B5EF4-FFF2-40B4-BE49-F238E27FC236}">
                <a16:creationId xmlns:a16="http://schemas.microsoft.com/office/drawing/2014/main" id="{35949278-F6F7-9B4F-B677-31335EB5B8BC}"/>
              </a:ext>
            </a:extLst>
          </p:cNvPr>
          <p:cNvSpPr/>
          <p:nvPr/>
        </p:nvSpPr>
        <p:spPr>
          <a:xfrm>
            <a:off x="2512847" y="4074560"/>
            <a:ext cx="1600426" cy="1093844"/>
          </a:xfrm>
          <a:prstGeom prst="borderCallout1">
            <a:avLst>
              <a:gd name="adj1" fmla="val 18750"/>
              <a:gd name="adj2" fmla="val -8333"/>
              <a:gd name="adj3" fmla="val -29581"/>
              <a:gd name="adj4" fmla="val -14797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>
                <a:solidFill>
                  <a:schemeClr val="tx1"/>
                </a:solidFill>
              </a:rPr>
              <a:t>２つの判定が必要</a:t>
            </a:r>
            <a:endParaRPr kumimoji="1" lang="en-US" altLang="ja-JP" sz="1000" dirty="0">
              <a:solidFill>
                <a:schemeClr val="tx1"/>
              </a:solidFill>
            </a:endParaRPr>
          </a:p>
          <a:p>
            <a:r>
              <a:rPr lang="en-US" altLang="ja-JP" sz="1000" dirty="0">
                <a:solidFill>
                  <a:schemeClr val="tx1"/>
                </a:solidFill>
              </a:rPr>
              <a:t>①</a:t>
            </a:r>
            <a:r>
              <a:rPr lang="ja-JP" altLang="en-US" sz="1000">
                <a:solidFill>
                  <a:schemeClr val="tx1"/>
                </a:solidFill>
              </a:rPr>
              <a:t>回答がそもそも文章として成り立っているかどうかの判定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kumimoji="1" lang="en-US" altLang="ja-JP" sz="1000" dirty="0">
                <a:solidFill>
                  <a:schemeClr val="tx1"/>
                </a:solidFill>
              </a:rPr>
              <a:t>②</a:t>
            </a:r>
            <a:r>
              <a:rPr lang="ja-JP" altLang="en-US" sz="1000">
                <a:solidFill>
                  <a:schemeClr val="tx1"/>
                </a:solidFill>
              </a:rPr>
              <a:t>文として成り立っている上で、点数を判定する機能</a:t>
            </a:r>
            <a:endParaRPr kumimoji="1" lang="en-US" altLang="ja-JP" sz="1000" dirty="0">
              <a:solidFill>
                <a:schemeClr val="tx1"/>
              </a:solidFill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78354B1F-FE7E-A043-A2F2-90B1BE32548C}"/>
              </a:ext>
            </a:extLst>
          </p:cNvPr>
          <p:cNvCxnSpPr>
            <a:cxnSpLocks/>
            <a:stCxn id="25" idx="0"/>
            <a:endCxn id="52" idx="2"/>
          </p:cNvCxnSpPr>
          <p:nvPr/>
        </p:nvCxnSpPr>
        <p:spPr>
          <a:xfrm flipH="1" flipV="1">
            <a:off x="5870114" y="2246332"/>
            <a:ext cx="3533" cy="92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B426E084-9A3C-814D-9A0B-E785A4584EF9}"/>
              </a:ext>
            </a:extLst>
          </p:cNvPr>
          <p:cNvSpPr/>
          <p:nvPr/>
        </p:nvSpPr>
        <p:spPr>
          <a:xfrm>
            <a:off x="443156" y="3196661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構文解析機能</a:t>
            </a:r>
          </a:p>
        </p:txBody>
      </p:sp>
      <p:cxnSp>
        <p:nvCxnSpPr>
          <p:cNvPr id="93" name="カギ線コネクタ 92">
            <a:extLst>
              <a:ext uri="{FF2B5EF4-FFF2-40B4-BE49-F238E27FC236}">
                <a16:creationId xmlns:a16="http://schemas.microsoft.com/office/drawing/2014/main" id="{B5E27562-F314-D247-983B-130E76C92A9D}"/>
              </a:ext>
            </a:extLst>
          </p:cNvPr>
          <p:cNvCxnSpPr>
            <a:cxnSpLocks/>
            <a:stCxn id="20" idx="1"/>
            <a:endCxn id="92" idx="1"/>
          </p:cNvCxnSpPr>
          <p:nvPr/>
        </p:nvCxnSpPr>
        <p:spPr>
          <a:xfrm rot="10800000" flipH="1" flipV="1">
            <a:off x="333438" y="1786521"/>
            <a:ext cx="109717" cy="1617958"/>
          </a:xfrm>
          <a:prstGeom prst="bentConnector3">
            <a:avLst>
              <a:gd name="adj1" fmla="val -2083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カギ線コネクタ 104">
            <a:extLst>
              <a:ext uri="{FF2B5EF4-FFF2-40B4-BE49-F238E27FC236}">
                <a16:creationId xmlns:a16="http://schemas.microsoft.com/office/drawing/2014/main" id="{5D3286ED-42B8-5145-9468-F640D1A15C7B}"/>
              </a:ext>
            </a:extLst>
          </p:cNvPr>
          <p:cNvCxnSpPr>
            <a:cxnSpLocks/>
            <a:stCxn id="54" idx="3"/>
            <a:endCxn id="79" idx="1"/>
          </p:cNvCxnSpPr>
          <p:nvPr/>
        </p:nvCxnSpPr>
        <p:spPr>
          <a:xfrm>
            <a:off x="6591900" y="1281565"/>
            <a:ext cx="680771" cy="24640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9DD2859C-2E58-2944-AB4D-7E102B844624}"/>
              </a:ext>
            </a:extLst>
          </p:cNvPr>
          <p:cNvCxnSpPr>
            <a:cxnSpLocks/>
            <a:stCxn id="52" idx="2"/>
            <a:endCxn id="92" idx="3"/>
          </p:cNvCxnSpPr>
          <p:nvPr/>
        </p:nvCxnSpPr>
        <p:spPr>
          <a:xfrm flipH="1">
            <a:off x="1942663" y="2246332"/>
            <a:ext cx="3927451" cy="115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B4BA75BC-B64A-9247-9483-F5A050612854}"/>
              </a:ext>
            </a:extLst>
          </p:cNvPr>
          <p:cNvCxnSpPr>
            <a:cxnSpLocks/>
            <a:stCxn id="92" idx="2"/>
            <a:endCxn id="80" idx="0"/>
          </p:cNvCxnSpPr>
          <p:nvPr/>
        </p:nvCxnSpPr>
        <p:spPr>
          <a:xfrm>
            <a:off x="1192910" y="3612297"/>
            <a:ext cx="0" cy="14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カギ線コネクタ 111">
            <a:extLst>
              <a:ext uri="{FF2B5EF4-FFF2-40B4-BE49-F238E27FC236}">
                <a16:creationId xmlns:a16="http://schemas.microsoft.com/office/drawing/2014/main" id="{2618D76B-2C6D-DC40-91C4-25529DE744FE}"/>
              </a:ext>
            </a:extLst>
          </p:cNvPr>
          <p:cNvCxnSpPr>
            <a:cxnSpLocks/>
            <a:stCxn id="80" idx="2"/>
          </p:cNvCxnSpPr>
          <p:nvPr/>
        </p:nvCxnSpPr>
        <p:spPr>
          <a:xfrm rot="16200000" flipH="1">
            <a:off x="3480480" y="1887357"/>
            <a:ext cx="919707" cy="54948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カギ線コネクタ 114">
            <a:extLst>
              <a:ext uri="{FF2B5EF4-FFF2-40B4-BE49-F238E27FC236}">
                <a16:creationId xmlns:a16="http://schemas.microsoft.com/office/drawing/2014/main" id="{404501A4-E9E9-684C-B4B4-603EB7323507}"/>
              </a:ext>
            </a:extLst>
          </p:cNvPr>
          <p:cNvCxnSpPr>
            <a:cxnSpLocks/>
            <a:endCxn id="77" idx="1"/>
          </p:cNvCxnSpPr>
          <p:nvPr/>
        </p:nvCxnSpPr>
        <p:spPr>
          <a:xfrm rot="5400000" flipH="1" flipV="1">
            <a:off x="6565929" y="4388472"/>
            <a:ext cx="874547" cy="5553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カギ線コネクタ 117">
            <a:extLst>
              <a:ext uri="{FF2B5EF4-FFF2-40B4-BE49-F238E27FC236}">
                <a16:creationId xmlns:a16="http://schemas.microsoft.com/office/drawing/2014/main" id="{E9B5128F-589E-B446-BC51-F701F58F2F92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6677585" y="4725706"/>
            <a:ext cx="602657" cy="368928"/>
          </a:xfrm>
          <a:prstGeom prst="bentConnector3">
            <a:avLst>
              <a:gd name="adj1" fmla="val 374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線吹き出し 1 (枠付き) 128">
            <a:extLst>
              <a:ext uri="{FF2B5EF4-FFF2-40B4-BE49-F238E27FC236}">
                <a16:creationId xmlns:a16="http://schemas.microsoft.com/office/drawing/2014/main" id="{9D01BACD-E488-454E-9532-D0A7CEE62047}"/>
              </a:ext>
            </a:extLst>
          </p:cNvPr>
          <p:cNvSpPr/>
          <p:nvPr/>
        </p:nvSpPr>
        <p:spPr>
          <a:xfrm>
            <a:off x="3571055" y="2962032"/>
            <a:ext cx="1175198" cy="918615"/>
          </a:xfrm>
          <a:prstGeom prst="borderCallout1">
            <a:avLst>
              <a:gd name="adj1" fmla="val 18750"/>
              <a:gd name="adj2" fmla="val -8333"/>
              <a:gd name="adj3" fmla="val 113060"/>
              <a:gd name="adj4" fmla="val 34936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>
                <a:solidFill>
                  <a:schemeClr val="tx1"/>
                </a:solidFill>
              </a:rPr>
              <a:t>メモ</a:t>
            </a:r>
            <a:endParaRPr kumimoji="1"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>
                <a:solidFill>
                  <a:schemeClr val="tx1"/>
                </a:solidFill>
              </a:rPr>
              <a:t>音声データかテキストデータどちらでデータを渡すか検討</a:t>
            </a:r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0FFD2063-7D83-374E-962A-F8DAC420133D}"/>
              </a:ext>
            </a:extLst>
          </p:cNvPr>
          <p:cNvSpPr/>
          <p:nvPr/>
        </p:nvSpPr>
        <p:spPr>
          <a:xfrm>
            <a:off x="7280242" y="5000854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回答確認機能</a:t>
            </a: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79FB622B-2CD1-E545-98ED-9E6524EB929F}"/>
              </a:ext>
            </a:extLst>
          </p:cNvPr>
          <p:cNvCxnSpPr>
            <a:cxnSpLocks/>
            <a:stCxn id="92" idx="2"/>
            <a:endCxn id="130" idx="1"/>
          </p:cNvCxnSpPr>
          <p:nvPr/>
        </p:nvCxnSpPr>
        <p:spPr>
          <a:xfrm>
            <a:off x="1192910" y="3612297"/>
            <a:ext cx="6087332" cy="159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09AD638F-4922-4E41-A59B-B12BD93907FD}"/>
              </a:ext>
            </a:extLst>
          </p:cNvPr>
          <p:cNvSpPr txBox="1"/>
          <p:nvPr/>
        </p:nvSpPr>
        <p:spPr>
          <a:xfrm>
            <a:off x="2367" y="6129454"/>
            <a:ext cx="5532038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フェーズ通知機能（石橋案）</a:t>
            </a:r>
            <a:endParaRPr kumimoji="1" lang="en-US" altLang="ja-JP" sz="1200" dirty="0"/>
          </a:p>
          <a:p>
            <a:r>
              <a:rPr lang="ja-JP" altLang="en-US" sz="1200"/>
              <a:t>・ランプ（→第三者向けしかならない）</a:t>
            </a:r>
            <a:endParaRPr lang="en-US" altLang="ja-JP" sz="1200" dirty="0"/>
          </a:p>
          <a:p>
            <a:r>
              <a:rPr kumimoji="1" lang="ja-JP" altLang="en-US" sz="1200"/>
              <a:t>・音声（当人、第三者双方。ただし、音声入力の妨げになるかもしれない）</a:t>
            </a:r>
            <a:endParaRPr kumimoji="1" lang="en-US" altLang="ja-JP" sz="1200" dirty="0"/>
          </a:p>
          <a:p>
            <a:r>
              <a:rPr lang="ja-JP" altLang="en-US" sz="1200"/>
              <a:t>・</a:t>
            </a:r>
            <a:r>
              <a:rPr lang="en-US" altLang="ja-JP" sz="1200" dirty="0"/>
              <a:t>PC</a:t>
            </a:r>
            <a:r>
              <a:rPr lang="ja-JP" altLang="en-US" sz="1200"/>
              <a:t>画面出力（安定）</a:t>
            </a:r>
            <a:endParaRPr lang="en-US" altLang="ja-JP" sz="1200" dirty="0"/>
          </a:p>
          <a:p>
            <a:r>
              <a:rPr kumimoji="1" lang="ja-JP" altLang="en-US" sz="1200"/>
              <a:t>・振動</a:t>
            </a: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B15F6636-34B4-C14C-9604-968D0C0BA17B}"/>
              </a:ext>
            </a:extLst>
          </p:cNvPr>
          <p:cNvSpPr/>
          <p:nvPr/>
        </p:nvSpPr>
        <p:spPr>
          <a:xfrm>
            <a:off x="5020379" y="5241628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回答受付通知</a:t>
            </a:r>
            <a:r>
              <a:rPr kumimoji="1" lang="ja-JP" altLang="en-US" sz="1200"/>
              <a:t>機能</a:t>
            </a:r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3C4C698F-44E3-4341-BAA8-2A0EFAC7ABB4}"/>
              </a:ext>
            </a:extLst>
          </p:cNvPr>
          <p:cNvSpPr txBox="1"/>
          <p:nvPr/>
        </p:nvSpPr>
        <p:spPr>
          <a:xfrm>
            <a:off x="4087876" y="5838922"/>
            <a:ext cx="5532038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何を通知するか？</a:t>
            </a:r>
            <a:endParaRPr kumimoji="1" lang="en-US" altLang="ja-JP" sz="1200" dirty="0"/>
          </a:p>
          <a:p>
            <a:r>
              <a:rPr lang="ja-JP" altLang="en-US" sz="1200"/>
              <a:t>・</a:t>
            </a:r>
            <a:endParaRPr lang="en-US" altLang="ja-JP" sz="1200" dirty="0"/>
          </a:p>
          <a:p>
            <a:endParaRPr kumimoji="1" lang="en-US" altLang="ja-JP" sz="1200" dirty="0"/>
          </a:p>
          <a:p>
            <a:r>
              <a:rPr lang="ja-JP" altLang="en-US" sz="1200"/>
              <a:t>そもそもなぜ通知する機能が必要になるのか</a:t>
            </a:r>
            <a:endParaRPr lang="en-US" altLang="ja-JP" sz="1200" dirty="0"/>
          </a:p>
          <a:p>
            <a:r>
              <a:rPr kumimoji="1" lang="en-US" altLang="ja-JP" sz="1200" b="1" dirty="0"/>
              <a:t>①</a:t>
            </a:r>
            <a:r>
              <a:rPr kumimoji="1" lang="ja-JP" altLang="en-US" sz="1200" b="1"/>
              <a:t>故障検知</a:t>
            </a:r>
            <a:r>
              <a:rPr kumimoji="1" lang="en-US" altLang="ja-JP" sz="1200" b="1" dirty="0"/>
              <a:t> ②</a:t>
            </a:r>
            <a:r>
              <a:rPr kumimoji="1" lang="ja-JP" altLang="en-US" sz="1200" b="1"/>
              <a:t>適切なタイミングで音声取得できるようにするため</a:t>
            </a:r>
          </a:p>
        </p:txBody>
      </p:sp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C81ADC10-4430-F14F-B24E-6B1763AED8F5}"/>
              </a:ext>
            </a:extLst>
          </p:cNvPr>
          <p:cNvCxnSpPr>
            <a:cxnSpLocks/>
            <a:stCxn id="24" idx="2"/>
            <a:endCxn id="140" idx="0"/>
          </p:cNvCxnSpPr>
          <p:nvPr/>
        </p:nvCxnSpPr>
        <p:spPr>
          <a:xfrm>
            <a:off x="5770133" y="4678999"/>
            <a:ext cx="0" cy="56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60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1CA2FCC-D0E8-DD4A-AE34-163A9ECBA414}"/>
              </a:ext>
            </a:extLst>
          </p:cNvPr>
          <p:cNvSpPr txBox="1"/>
          <p:nvPr/>
        </p:nvSpPr>
        <p:spPr>
          <a:xfrm>
            <a:off x="445426" y="331970"/>
            <a:ext cx="8934243" cy="32316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（次回）</a:t>
            </a:r>
            <a:endParaRPr kumimoji="1" lang="en-US" altLang="ja-JP" sz="1200" dirty="0"/>
          </a:p>
          <a:p>
            <a:r>
              <a:rPr lang="ja-JP" altLang="en-US" sz="1200"/>
              <a:t>・ハードウェア構成（例：スマホや</a:t>
            </a:r>
            <a:r>
              <a:rPr lang="en-US" altLang="ja-JP" sz="1200" dirty="0"/>
              <a:t>PC</a:t>
            </a:r>
            <a:r>
              <a:rPr lang="ja-JP" altLang="en-US" sz="1200"/>
              <a:t>との連携方法、スピーカーなどの必要な機材等）</a:t>
            </a:r>
            <a:endParaRPr lang="en-US" altLang="ja-JP" sz="1200" dirty="0"/>
          </a:p>
          <a:p>
            <a:r>
              <a:rPr lang="ja-JP" altLang="en-US" sz="1200"/>
              <a:t>・ソフトウェア構成（例：使用する</a:t>
            </a:r>
            <a:r>
              <a:rPr lang="en-US" altLang="ja-JP" sz="1200" dirty="0"/>
              <a:t>API</a:t>
            </a:r>
            <a:r>
              <a:rPr lang="ja-JP" altLang="en-US" sz="1200"/>
              <a:t>などの選定）</a:t>
            </a:r>
            <a:endParaRPr lang="en-US" altLang="ja-JP" sz="1200" dirty="0"/>
          </a:p>
          <a:p>
            <a:r>
              <a:rPr lang="ja-JP" altLang="en-US" sz="1200"/>
              <a:t>・開発予算の上限検討</a:t>
            </a:r>
            <a:endParaRPr lang="en-US" altLang="ja-JP" sz="1200" dirty="0"/>
          </a:p>
          <a:p>
            <a:r>
              <a:rPr kumimoji="1" lang="ja-JP" altLang="en-US" sz="1200"/>
              <a:t>・機能間のデータのやり取り</a:t>
            </a:r>
            <a:endParaRPr kumimoji="1" lang="en-US" altLang="ja-JP" sz="1200" dirty="0"/>
          </a:p>
          <a:p>
            <a:r>
              <a:rPr lang="ja-JP" altLang="en-US" sz="1200"/>
              <a:t>↓</a:t>
            </a:r>
            <a:endParaRPr lang="en-US" altLang="ja-JP" sz="1200" dirty="0"/>
          </a:p>
          <a:p>
            <a:r>
              <a:rPr lang="ja-JP" altLang="en-US" sz="1200"/>
              <a:t>（次</a:t>
            </a:r>
            <a:r>
              <a:rPr lang="en-US" altLang="ja-JP" sz="1200" dirty="0"/>
              <a:t>々</a:t>
            </a:r>
            <a:r>
              <a:rPr lang="ja-JP" altLang="en-US" sz="1200"/>
              <a:t>回）</a:t>
            </a:r>
            <a:endParaRPr lang="en-US" altLang="ja-JP" sz="1200" dirty="0"/>
          </a:p>
          <a:p>
            <a:r>
              <a:rPr lang="ja-JP" altLang="en-US" sz="1200"/>
              <a:t>・環境構築の検討</a:t>
            </a:r>
            <a:endParaRPr lang="en-US" altLang="ja-JP" sz="1200" dirty="0"/>
          </a:p>
          <a:p>
            <a:r>
              <a:rPr kumimoji="1" lang="ja-JP" altLang="en-US" sz="1200"/>
              <a:t>・言語の決定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lang="ja-JP" altLang="en-US" sz="1200"/>
              <a:t>・フェーズとしては基本設計</a:t>
            </a:r>
            <a:endParaRPr lang="en-US" altLang="ja-JP" sz="1200" dirty="0"/>
          </a:p>
          <a:p>
            <a:r>
              <a:rPr kumimoji="1" lang="en-US" altLang="ja-JP" sz="1200" dirty="0"/>
              <a:t>	</a:t>
            </a:r>
            <a:r>
              <a:rPr kumimoji="1" lang="ja-JP" altLang="en-US" sz="1200"/>
              <a:t>・仕事とかを考えると、実装の時間をもう少し多くとりたい</a:t>
            </a:r>
            <a:endParaRPr kumimoji="1" lang="en-US" altLang="ja-JP" sz="1200" dirty="0"/>
          </a:p>
          <a:p>
            <a:r>
              <a:rPr lang="en-US" altLang="ja-JP" sz="1200" dirty="0"/>
              <a:t>	</a:t>
            </a:r>
            <a:r>
              <a:rPr lang="ja-JP" altLang="en-US" sz="1200"/>
              <a:t>・次回打ち合わせ後、</a:t>
            </a:r>
            <a:endParaRPr lang="en-US" altLang="ja-JP" sz="1200" dirty="0"/>
          </a:p>
          <a:p>
            <a:endParaRPr kumimoji="1" lang="en-US" altLang="ja-JP" sz="1200" dirty="0"/>
          </a:p>
          <a:p>
            <a:r>
              <a:rPr lang="ja-JP" altLang="en-US" sz="1200"/>
              <a:t>・</a:t>
            </a:r>
            <a:r>
              <a:rPr lang="en-US" altLang="ja-JP" sz="1200" dirty="0"/>
              <a:t>TODO</a:t>
            </a:r>
          </a:p>
          <a:p>
            <a:r>
              <a:rPr kumimoji="1" lang="en-US" altLang="ja-JP" sz="1200" dirty="0"/>
              <a:t>	</a:t>
            </a:r>
            <a:r>
              <a:rPr kumimoji="1" lang="ja-JP" altLang="en-US" sz="1200"/>
              <a:t>・日程調整（鈴木）</a:t>
            </a:r>
            <a:r>
              <a:rPr lang="en-US" altLang="ja-JP" sz="1200" dirty="0"/>
              <a:t>※</a:t>
            </a:r>
            <a:r>
              <a:rPr lang="ja-JP" altLang="en-US" sz="1200"/>
              <a:t>早めの日程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3331427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315</Words>
  <Application>Microsoft Macintosh PowerPoint</Application>
  <PresentationFormat>ワイド画面</PresentationFormat>
  <Paragraphs>70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貴文 鈴木</dc:creator>
  <cp:lastModifiedBy>貴文 鈴木</cp:lastModifiedBy>
  <cp:revision>14</cp:revision>
  <dcterms:created xsi:type="dcterms:W3CDTF">2021-08-06T10:17:03Z</dcterms:created>
  <dcterms:modified xsi:type="dcterms:W3CDTF">2021-08-06T12:47:12Z</dcterms:modified>
</cp:coreProperties>
</file>