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CD2D08-969F-E44A-85E2-A574F506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E43B9E-0448-AA4C-967B-B103970E1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64B10-A7EF-FC45-BEB6-B83DF05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DFF-C03F-F64F-AC49-E94A4D20EFC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70B49-29EE-1444-B5B7-D3D8EC68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8B7A9D-A3DB-C54C-A0F9-AAFB0ED5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0E00-7F20-9446-96AD-D72A0D850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251E2-84E0-484C-8B64-F1C11038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068481-109B-864C-BBC9-2248823F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211119-6F0D-474B-A043-5B6422C8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DFF-C03F-F64F-AC49-E94A4D20EFC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E60EC-AC23-4249-9CE0-D31738E5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77309-C53E-F742-B309-81BDFF9F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0E00-7F20-9446-96AD-D72A0D850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52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8FAD93-A9DC-4B4E-BE08-44D579D91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7CC954-C737-D849-A58D-5027A5BAC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4FE374-EFBC-E74C-BE36-CA130C36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DFF-C03F-F64F-AC49-E94A4D20EFC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235502-E253-054D-86B2-5E985ABA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6D8F8-B557-A54B-A9EC-5D9D9AED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0E00-7F20-9446-96AD-D72A0D850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26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703F7-0DFA-474E-A65B-06B78FE0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3B0C17-AEB0-BB4A-AFD0-63FEC6BA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3A215-9E5E-7341-AD4A-2A5D710A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DFF-C03F-F64F-AC49-E94A4D20EFC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26153-C7C0-3E40-86FF-0A08B7FF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7E3B12-64E9-BC4E-A069-37FC79EF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0E00-7F20-9446-96AD-D72A0D850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8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6E3F3-B399-A544-A21B-643306B3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3D1968-725B-EA49-93F6-55E554324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A460F9-C1A5-2449-A3E9-BD90252D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DFF-C03F-F64F-AC49-E94A4D20EFC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D6EE3D-FE35-2A46-BCA5-77E177CF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F23EAE-02AB-7049-ABA9-374EC704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0E00-7F20-9446-96AD-D72A0D850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84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D5020-E65E-7A4E-9757-89E9B5D6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F6E721-1D06-8D4C-8B41-54EC716C1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B7C9C6-3AC6-8B4F-BA17-8425FAE41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E9313B-FEE6-D84A-8076-603C9F5F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DFF-C03F-F64F-AC49-E94A4D20EFC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CA65E4-F3E5-5142-AF45-1B3EA2FC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356599-60D6-994B-A330-890FD902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0E00-7F20-9446-96AD-D72A0D850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6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A2DF4-3441-0748-84FA-AF934882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A3465B-A536-D041-A0B3-F79877C3F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47A08B-C56B-0D44-8171-7F91D4393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57EE1C-A566-934D-834E-9D84F384E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7B71E1-F2B3-184E-AC3B-C3F9B3A2A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322C65-B458-FC4E-ADC6-04D01D77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DFF-C03F-F64F-AC49-E94A4D20EFC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246F37-69E8-2046-B504-ABA33B15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F6BD3E-E130-AC43-B72B-0896DEB0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0E00-7F20-9446-96AD-D72A0D850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00D25-AAC8-374B-BF5A-E0F6E05F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E39CB6-CBB2-0C4C-98F2-BCD30A90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DFF-C03F-F64F-AC49-E94A4D20EFC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9389C3-231E-3140-80BC-FC26677D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37CA16-361E-E943-A7C8-27DC5C68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0E00-7F20-9446-96AD-D72A0D850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6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B58167-7033-B64E-A9B5-FE75B17B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DFF-C03F-F64F-AC49-E94A4D20EFC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01EAD7-3B57-2249-8D2B-52A6CA03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BEFC25-F877-BE44-BEC3-CF0534E3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0E00-7F20-9446-96AD-D72A0D850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70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3BD71-D724-A14C-8EFD-A4F220C3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09D2D-935E-7D48-8A2B-CB179226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C8A8F9-F4D0-6F4B-9BC5-F67D976F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702F92-F3FE-E54C-9B95-877E3D61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DFF-C03F-F64F-AC49-E94A4D20EFC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0ABB80-14CF-534C-AC4B-1367AEE4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86A859-CC28-424A-AF11-4B866162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0E00-7F20-9446-96AD-D72A0D850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07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01E2A-9973-3B4A-BB2A-046F7F30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0D513A-3411-2640-A248-D824FBDE8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6AC295-3E71-FE4A-842B-AA2ABDC1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8EF278-FBF3-6E42-BB50-00D1D551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DFF-C03F-F64F-AC49-E94A4D20EFC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02985B-B0B9-5540-8A2B-43F749A6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BE91F5-9214-9E46-BA48-4770CDB2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0E00-7F20-9446-96AD-D72A0D850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27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C87AA7-1BAB-8942-B59F-4F9A8BC9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F98C40-558F-1945-BBD9-D44DB594F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AFCE09-C750-3F47-B72A-C9F3060F6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4DFF-C03F-F64F-AC49-E94A4D20EFC4}" type="datetimeFigureOut">
              <a:rPr kumimoji="1" lang="ja-JP" altLang="en-US" smtClean="0"/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297DE5-60F0-C641-A0E4-15B3F4BDC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D4CE7F-5DBE-8B42-8838-F620E707E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B0E00-7F20-9446-96AD-D72A0D8506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9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台形 6">
            <a:extLst>
              <a:ext uri="{FF2B5EF4-FFF2-40B4-BE49-F238E27FC236}">
                <a16:creationId xmlns:a16="http://schemas.microsoft.com/office/drawing/2014/main" id="{534B62AB-25F9-AA43-82A8-4610D5D296EB}"/>
              </a:ext>
            </a:extLst>
          </p:cNvPr>
          <p:cNvSpPr/>
          <p:nvPr/>
        </p:nvSpPr>
        <p:spPr>
          <a:xfrm>
            <a:off x="6958259" y="1566500"/>
            <a:ext cx="287770" cy="49045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543746-AF4F-8748-AD4C-7EB8228A7971}"/>
              </a:ext>
            </a:extLst>
          </p:cNvPr>
          <p:cNvSpPr txBox="1"/>
          <p:nvPr/>
        </p:nvSpPr>
        <p:spPr>
          <a:xfrm>
            <a:off x="28219" y="0"/>
            <a:ext cx="683664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■機能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>
                <a:solidFill>
                  <a:srgbClr val="FF0000"/>
                </a:solidFill>
              </a:rPr>
              <a:t>帽子の電源</a:t>
            </a:r>
            <a:r>
              <a:rPr kumimoji="1" lang="en-US" altLang="ja-JP" sz="1600" dirty="0">
                <a:solidFill>
                  <a:srgbClr val="FF0000"/>
                </a:solidFill>
              </a:rPr>
              <a:t>ON,OFF</a:t>
            </a:r>
            <a:r>
              <a:rPr kumimoji="1" lang="ja-JP" altLang="en-US" sz="1600">
                <a:solidFill>
                  <a:srgbClr val="FF0000"/>
                </a:solidFill>
              </a:rPr>
              <a:t>をつける機能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>
                <a:solidFill>
                  <a:srgbClr val="FF0000"/>
                </a:solidFill>
              </a:rPr>
              <a:t>大喜利のお題を出す機能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ユーザーの返答を受け付ける機能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大喜利を判定する機能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>
                <a:solidFill>
                  <a:srgbClr val="FF0000"/>
                </a:solidFill>
              </a:rPr>
              <a:t>褒める機能（大喜利が面白かった時）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褒める挙動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ディする機能（つまらなかった時）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600">
                <a:solidFill>
                  <a:srgbClr val="FF0000"/>
                </a:solidFill>
              </a:rPr>
              <a:t>否定する挙動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オーディエンスの反応を検知する機能</a:t>
            </a:r>
            <a:r>
              <a:rPr lang="en-US" altLang="ja-JP" sz="1600" dirty="0"/>
              <a:t> (–</a:t>
            </a:r>
            <a:r>
              <a:rPr lang="ja-JP" altLang="en-US" sz="1600"/>
              <a:t>優先度</a:t>
            </a:r>
            <a:r>
              <a:rPr lang="en-US" altLang="ja-JP" sz="1600" dirty="0"/>
              <a:t>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回答者とオーディエンスを判別する機能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0070C0"/>
                </a:solidFill>
              </a:rPr>
              <a:t>結果を文字や図で見せる機能</a:t>
            </a:r>
            <a:r>
              <a:rPr lang="en-US" altLang="ja-JP" sz="1600" dirty="0">
                <a:solidFill>
                  <a:srgbClr val="0070C0"/>
                </a:solidFill>
              </a:rPr>
              <a:t> (–</a:t>
            </a:r>
            <a:r>
              <a:rPr lang="ja-JP" altLang="en-US" sz="1600">
                <a:solidFill>
                  <a:srgbClr val="0070C0"/>
                </a:solidFill>
              </a:rPr>
              <a:t>優先度</a:t>
            </a:r>
            <a:r>
              <a:rPr lang="en-US" altLang="ja-JP" sz="1600" dirty="0">
                <a:solidFill>
                  <a:srgbClr val="0070C0"/>
                </a:solidFill>
              </a:rPr>
              <a:t>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>
                <a:solidFill>
                  <a:srgbClr val="0070C0"/>
                </a:solidFill>
              </a:rPr>
              <a:t>大喜利力を可視化する機能</a:t>
            </a:r>
            <a:r>
              <a:rPr kumimoji="1" lang="en-US" altLang="ja-JP" sz="1600" dirty="0">
                <a:solidFill>
                  <a:srgbClr val="0070C0"/>
                </a:solidFill>
              </a:rPr>
              <a:t> (–</a:t>
            </a:r>
            <a:r>
              <a:rPr kumimoji="1" lang="ja-JP" altLang="en-US" sz="1600">
                <a:solidFill>
                  <a:srgbClr val="0070C0"/>
                </a:solidFill>
              </a:rPr>
              <a:t>優先度</a:t>
            </a:r>
            <a:r>
              <a:rPr kumimoji="1" lang="en-US" altLang="ja-JP" sz="1600" dirty="0">
                <a:solidFill>
                  <a:srgbClr val="0070C0"/>
                </a:solidFill>
              </a:rPr>
              <a:t>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0070C0"/>
                </a:solidFill>
              </a:rPr>
              <a:t>ランキング、個人単位</a:t>
            </a:r>
            <a:endParaRPr kumimoji="1" lang="en-US" altLang="ja-JP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多言語に対応する機能</a:t>
            </a:r>
            <a:r>
              <a:rPr lang="en-US" altLang="ja-JP" sz="1600" dirty="0"/>
              <a:t> (-</a:t>
            </a:r>
            <a:r>
              <a:rPr lang="ja-JP" altLang="en-US" sz="1600"/>
              <a:t>優先度</a:t>
            </a:r>
            <a:r>
              <a:rPr lang="en-US" altLang="ja-JP" sz="1600" dirty="0"/>
              <a:t>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→国ごとに、倫理的に言ってはいけない言葉とか拾えない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600"/>
              <a:t>■非機能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/>
              <a:t>■その他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帽子のデザイン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レスポンスタイムを動的にする機能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話せないや耳が聞こえない人に対しては、文字入力を受け付ける機能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/>
              <a:t>■提供価値、付加価値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システムがディするので、誰も気がつかない</a:t>
            </a:r>
            <a:endParaRPr lang="en-US" altLang="ja-JP" sz="1600" dirty="0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2B4DC29B-743A-0649-B6B4-B6562450F6AA}"/>
              </a:ext>
            </a:extLst>
          </p:cNvPr>
          <p:cNvSpPr/>
          <p:nvPr/>
        </p:nvSpPr>
        <p:spPr>
          <a:xfrm>
            <a:off x="6898483" y="1263086"/>
            <a:ext cx="407323" cy="39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B66B6B02-BBFF-F245-88AF-723FA1136DF9}"/>
              </a:ext>
            </a:extLst>
          </p:cNvPr>
          <p:cNvSpPr/>
          <p:nvPr/>
        </p:nvSpPr>
        <p:spPr>
          <a:xfrm>
            <a:off x="10640024" y="1135674"/>
            <a:ext cx="673331" cy="7938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B59A25F-8BCE-B44A-AF23-DA5718966B42}"/>
              </a:ext>
            </a:extLst>
          </p:cNvPr>
          <p:cNvCxnSpPr>
            <a:cxnSpLocks/>
          </p:cNvCxnSpPr>
          <p:nvPr/>
        </p:nvCxnSpPr>
        <p:spPr>
          <a:xfrm flipH="1">
            <a:off x="7777048" y="881150"/>
            <a:ext cx="1446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11256A1-6D24-C647-9E35-6CE42E9CD74A}"/>
              </a:ext>
            </a:extLst>
          </p:cNvPr>
          <p:cNvCxnSpPr>
            <a:cxnSpLocks/>
          </p:cNvCxnSpPr>
          <p:nvPr/>
        </p:nvCxnSpPr>
        <p:spPr>
          <a:xfrm>
            <a:off x="7806632" y="1491446"/>
            <a:ext cx="1387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23A81D-B46A-9944-8062-A584914E6445}"/>
              </a:ext>
            </a:extLst>
          </p:cNvPr>
          <p:cNvCxnSpPr>
            <a:cxnSpLocks/>
          </p:cNvCxnSpPr>
          <p:nvPr/>
        </p:nvCxnSpPr>
        <p:spPr>
          <a:xfrm flipH="1">
            <a:off x="7777046" y="2423662"/>
            <a:ext cx="1446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5FA81C-A0A3-0D44-8FF8-0B0E98A027F0}"/>
              </a:ext>
            </a:extLst>
          </p:cNvPr>
          <p:cNvSpPr txBox="1"/>
          <p:nvPr/>
        </p:nvSpPr>
        <p:spPr>
          <a:xfrm>
            <a:off x="8177088" y="511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r>
              <a:rPr kumimoji="1" lang="ja-JP" altLang="en-US"/>
              <a:t>出題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80CF69-BC4B-264C-A2F4-534C184183E7}"/>
              </a:ext>
            </a:extLst>
          </p:cNvPr>
          <p:cNvSpPr txBox="1"/>
          <p:nvPr/>
        </p:nvSpPr>
        <p:spPr>
          <a:xfrm>
            <a:off x="8177087" y="11027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②</a:t>
            </a:r>
            <a:r>
              <a:rPr kumimoji="1" lang="ja-JP" altLang="en-US"/>
              <a:t>回答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FD0B533-EDAD-B44C-8722-B627DE5E5171}"/>
              </a:ext>
            </a:extLst>
          </p:cNvPr>
          <p:cNvSpPr txBox="1"/>
          <p:nvPr/>
        </p:nvSpPr>
        <p:spPr>
          <a:xfrm>
            <a:off x="7612859" y="2082343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⑤</a:t>
            </a:r>
            <a:r>
              <a:rPr lang="ja-JP" altLang="en-US"/>
              <a:t>返答（音声</a:t>
            </a:r>
            <a:r>
              <a:rPr lang="en-US" altLang="ja-JP" dirty="0"/>
              <a:t>or</a:t>
            </a:r>
            <a:r>
              <a:rPr lang="ja-JP" altLang="en-US"/>
              <a:t>文字）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B37F8A8-3546-9144-A154-EDB612E5C91C}"/>
              </a:ext>
            </a:extLst>
          </p:cNvPr>
          <p:cNvSpPr txBox="1"/>
          <p:nvPr/>
        </p:nvSpPr>
        <p:spPr>
          <a:xfrm>
            <a:off x="8065854" y="16615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C8BC74-F241-B94B-9CD0-B2ED5624BEDA}"/>
              </a:ext>
            </a:extLst>
          </p:cNvPr>
          <p:cNvSpPr txBox="1"/>
          <p:nvPr/>
        </p:nvSpPr>
        <p:spPr>
          <a:xfrm>
            <a:off x="9313810" y="15326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③</a:t>
            </a:r>
            <a:r>
              <a:rPr lang="ja-JP" altLang="en-US"/>
              <a:t>受け付け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C1960B-DBF0-0A47-9C35-4FA8D0478F38}"/>
              </a:ext>
            </a:extLst>
          </p:cNvPr>
          <p:cNvSpPr txBox="1"/>
          <p:nvPr/>
        </p:nvSpPr>
        <p:spPr>
          <a:xfrm>
            <a:off x="9313810" y="18002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④</a:t>
            </a:r>
            <a:r>
              <a:rPr lang="ja-JP" altLang="en-US"/>
              <a:t>判定</a:t>
            </a:r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B6C3517C-4FC9-D94A-83F3-7A5E594C85C7}"/>
              </a:ext>
            </a:extLst>
          </p:cNvPr>
          <p:cNvSpPr/>
          <p:nvPr/>
        </p:nvSpPr>
        <p:spPr>
          <a:xfrm>
            <a:off x="8064376" y="3347882"/>
            <a:ext cx="1197033" cy="1845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スマホ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7D5FFE5-A36B-D14F-AF4E-13FF000B2DCA}"/>
              </a:ext>
            </a:extLst>
          </p:cNvPr>
          <p:cNvCxnSpPr>
            <a:cxnSpLocks/>
          </p:cNvCxnSpPr>
          <p:nvPr/>
        </p:nvCxnSpPr>
        <p:spPr>
          <a:xfrm flipH="1">
            <a:off x="9261410" y="2415667"/>
            <a:ext cx="597485" cy="93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283FC06-C7F8-774D-85AF-65E0F105A4C5}"/>
              </a:ext>
            </a:extLst>
          </p:cNvPr>
          <p:cNvSpPr txBox="1"/>
          <p:nvPr/>
        </p:nvSpPr>
        <p:spPr>
          <a:xfrm>
            <a:off x="7442472" y="28492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大喜利力の可視化機能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3C4636C-3D30-C044-B0C8-D190CD2EE82F}"/>
              </a:ext>
            </a:extLst>
          </p:cNvPr>
          <p:cNvCxnSpPr>
            <a:cxnSpLocks/>
          </p:cNvCxnSpPr>
          <p:nvPr/>
        </p:nvCxnSpPr>
        <p:spPr>
          <a:xfrm flipH="1" flipV="1">
            <a:off x="7254736" y="2423662"/>
            <a:ext cx="716246" cy="92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48D9A7F-CC13-D94D-B4F7-8313B055BDCA}"/>
              </a:ext>
            </a:extLst>
          </p:cNvPr>
          <p:cNvSpPr txBox="1"/>
          <p:nvPr/>
        </p:nvSpPr>
        <p:spPr>
          <a:xfrm>
            <a:off x="4919064" y="1061579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MUST</a:t>
            </a:r>
          </a:p>
          <a:p>
            <a:r>
              <a:rPr kumimoji="1" lang="en-US" altLang="ja-JP" dirty="0">
                <a:solidFill>
                  <a:srgbClr val="0070C0"/>
                </a:solidFill>
              </a:rPr>
              <a:t>WANT</a:t>
            </a:r>
          </a:p>
          <a:p>
            <a:r>
              <a:rPr lang="en-US" altLang="ja-JP" dirty="0"/>
              <a:t>NOT NEED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35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9591B5-6BF8-CA4A-9B69-7918BED05C4A}"/>
              </a:ext>
            </a:extLst>
          </p:cNvPr>
          <p:cNvSpPr/>
          <p:nvPr/>
        </p:nvSpPr>
        <p:spPr>
          <a:xfrm>
            <a:off x="240146" y="132002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600"/>
              <a:t>■機能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帽子の電源</a:t>
            </a:r>
            <a:r>
              <a:rPr lang="en-US" altLang="ja-JP" sz="1600" dirty="0">
                <a:solidFill>
                  <a:srgbClr val="FF0000"/>
                </a:solidFill>
              </a:rPr>
              <a:t>ON,OFF</a:t>
            </a:r>
            <a:r>
              <a:rPr lang="ja-JP" altLang="en-US" sz="1600">
                <a:solidFill>
                  <a:srgbClr val="FF0000"/>
                </a:solidFill>
              </a:rPr>
              <a:t>をつける機能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大喜利のお題を出す機能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お題を登録するする機能（</a:t>
            </a:r>
            <a:r>
              <a:rPr lang="en-US" altLang="ja-JP" sz="1600" dirty="0">
                <a:solidFill>
                  <a:srgbClr val="FF0000"/>
                </a:solidFill>
              </a:rPr>
              <a:t>DB</a:t>
            </a:r>
            <a:r>
              <a:rPr lang="ja-JP" altLang="en-US" sz="1600">
                <a:solidFill>
                  <a:srgbClr val="FF0000"/>
                </a:solidFill>
              </a:rPr>
              <a:t>を持つ）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お題をランダム出題する機能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ユーザーの返答を受け付ける機能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大喜利を判定する機能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褒める機能（大喜利が面白かった時）</a:t>
            </a:r>
            <a:r>
              <a:rPr lang="en-US" altLang="ja-JP" sz="1600" dirty="0">
                <a:solidFill>
                  <a:srgbClr val="FF0000"/>
                </a:solidFill>
              </a:rPr>
              <a:t>-①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褒める挙動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ディする機能（つまらなかった時）</a:t>
            </a:r>
            <a:r>
              <a:rPr lang="en-US" altLang="ja-JP" sz="1600" dirty="0">
                <a:solidFill>
                  <a:srgbClr val="FF0000"/>
                </a:solidFill>
              </a:rPr>
              <a:t>-①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否定する挙動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回答を催促する機能（音声を取得できなかった時）</a:t>
            </a:r>
            <a:r>
              <a:rPr lang="en-US" altLang="ja-JP" sz="1600" dirty="0">
                <a:solidFill>
                  <a:srgbClr val="FF0000"/>
                </a:solidFill>
              </a:rPr>
              <a:t>-②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FF0000"/>
                </a:solidFill>
              </a:rPr>
              <a:t>会話のフェーズを可視化する機能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FF0000"/>
                </a:solidFill>
              </a:rPr>
              <a:t>E.g. </a:t>
            </a:r>
            <a:r>
              <a:rPr lang="ja-JP" altLang="en-US" sz="1600">
                <a:solidFill>
                  <a:srgbClr val="FF0000"/>
                </a:solidFill>
              </a:rPr>
              <a:t>ランプ</a:t>
            </a:r>
            <a:r>
              <a:rPr lang="en-US" altLang="ja-JP" sz="1600" dirty="0">
                <a:solidFill>
                  <a:srgbClr val="FF0000"/>
                </a:solidFill>
              </a:rPr>
              <a:t>ON</a:t>
            </a:r>
            <a:r>
              <a:rPr lang="ja-JP" altLang="en-US" sz="1600">
                <a:solidFill>
                  <a:srgbClr val="FF0000"/>
                </a:solidFill>
              </a:rPr>
              <a:t>：回答受付中、</a:t>
            </a:r>
            <a:r>
              <a:rPr lang="en-US" altLang="ja-JP" sz="1600" dirty="0">
                <a:solidFill>
                  <a:srgbClr val="FF0000"/>
                </a:solidFill>
              </a:rPr>
              <a:t>OFF</a:t>
            </a:r>
            <a:r>
              <a:rPr lang="ja-JP" altLang="en-US" sz="1600">
                <a:solidFill>
                  <a:srgbClr val="FF0000"/>
                </a:solidFill>
              </a:rPr>
              <a:t>：判定中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0070C0"/>
                </a:solidFill>
              </a:rPr>
              <a:t>結果を文字や図で見せる機能</a:t>
            </a:r>
            <a:r>
              <a:rPr lang="en-US" altLang="ja-JP" sz="1600" dirty="0">
                <a:solidFill>
                  <a:srgbClr val="0070C0"/>
                </a:solidFill>
              </a:rPr>
              <a:t> (–</a:t>
            </a:r>
            <a:r>
              <a:rPr lang="ja-JP" altLang="en-US" sz="1600">
                <a:solidFill>
                  <a:srgbClr val="0070C0"/>
                </a:solidFill>
              </a:rPr>
              <a:t>優先度</a:t>
            </a:r>
            <a:r>
              <a:rPr lang="en-US" altLang="ja-JP" sz="1600" dirty="0">
                <a:solidFill>
                  <a:srgbClr val="0070C0"/>
                </a:solidFill>
              </a:rPr>
              <a:t>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0070C0"/>
                </a:solidFill>
              </a:rPr>
              <a:t>大喜利力を可視化する機能</a:t>
            </a:r>
            <a:r>
              <a:rPr lang="en-US" altLang="ja-JP" sz="1600" dirty="0">
                <a:solidFill>
                  <a:srgbClr val="0070C0"/>
                </a:solidFill>
              </a:rPr>
              <a:t> (–</a:t>
            </a:r>
            <a:r>
              <a:rPr lang="ja-JP" altLang="en-US" sz="1600">
                <a:solidFill>
                  <a:srgbClr val="0070C0"/>
                </a:solidFill>
              </a:rPr>
              <a:t>優先度</a:t>
            </a:r>
            <a:r>
              <a:rPr lang="en-US" altLang="ja-JP" sz="1600" dirty="0">
                <a:solidFill>
                  <a:srgbClr val="0070C0"/>
                </a:solidFill>
              </a:rPr>
              <a:t>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0070C0"/>
                </a:solidFill>
              </a:rPr>
              <a:t>ランキング、個人単位</a:t>
            </a:r>
            <a:endParaRPr lang="en-US" altLang="ja-JP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0070C0"/>
                </a:solidFill>
              </a:rPr>
              <a:t>スマホでの操作対応</a:t>
            </a:r>
            <a:endParaRPr lang="en-US" altLang="ja-JP" sz="16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600" dirty="0">
              <a:solidFill>
                <a:srgbClr val="0070C0"/>
              </a:solidFill>
            </a:endParaRPr>
          </a:p>
        </p:txBody>
      </p:sp>
      <p:sp>
        <p:nvSpPr>
          <p:cNvPr id="3" name="ひし形 2">
            <a:extLst>
              <a:ext uri="{FF2B5EF4-FFF2-40B4-BE49-F238E27FC236}">
                <a16:creationId xmlns:a16="http://schemas.microsoft.com/office/drawing/2014/main" id="{5155337E-5F18-7C4C-AC80-71F9C710F11F}"/>
              </a:ext>
            </a:extLst>
          </p:cNvPr>
          <p:cNvSpPr/>
          <p:nvPr/>
        </p:nvSpPr>
        <p:spPr>
          <a:xfrm>
            <a:off x="5421745" y="693495"/>
            <a:ext cx="1671782" cy="6650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会話ランプ</a:t>
            </a:r>
            <a:r>
              <a:rPr kumimoji="1" lang="en-US" altLang="ja-JP" sz="1000" dirty="0"/>
              <a:t>ON</a:t>
            </a:r>
            <a:endParaRPr kumimoji="1" lang="ja-JP" altLang="en-US" sz="1000"/>
          </a:p>
        </p:txBody>
      </p:sp>
      <p:sp>
        <p:nvSpPr>
          <p:cNvPr id="4" name="ひし形 3">
            <a:extLst>
              <a:ext uri="{FF2B5EF4-FFF2-40B4-BE49-F238E27FC236}">
                <a16:creationId xmlns:a16="http://schemas.microsoft.com/office/drawing/2014/main" id="{C32643D2-BAEF-474E-B93B-CDF6C6331536}"/>
              </a:ext>
            </a:extLst>
          </p:cNvPr>
          <p:cNvSpPr/>
          <p:nvPr/>
        </p:nvSpPr>
        <p:spPr>
          <a:xfrm>
            <a:off x="5421745" y="1889604"/>
            <a:ext cx="1671782" cy="6650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音声取得</a:t>
            </a:r>
            <a:endParaRPr kumimoji="1" lang="en-US" altLang="ja-JP" sz="1000" dirty="0"/>
          </a:p>
          <a:p>
            <a:pPr algn="ctr"/>
            <a:r>
              <a:rPr kumimoji="1" lang="ja-JP" altLang="en-US" sz="1000"/>
              <a:t>できた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7B8C107-B5C1-1446-BE27-FD5EAD266F6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257636" y="1358513"/>
            <a:ext cx="0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905988A6-3722-0B44-8E26-1EF5F0A267E8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7093527" y="2222113"/>
            <a:ext cx="625764" cy="1491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A4AF04-2213-524E-958D-A7016F67C68D}"/>
              </a:ext>
            </a:extLst>
          </p:cNvPr>
          <p:cNvSpPr/>
          <p:nvPr/>
        </p:nvSpPr>
        <p:spPr>
          <a:xfrm>
            <a:off x="7015018" y="3713787"/>
            <a:ext cx="1408546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②</a:t>
            </a:r>
            <a:r>
              <a:rPr lang="ja-JP" altLang="en-US" sz="1200"/>
              <a:t>回答するよう</a:t>
            </a:r>
            <a:endParaRPr lang="en-US" altLang="ja-JP" sz="1200" dirty="0"/>
          </a:p>
          <a:p>
            <a:pPr algn="ctr"/>
            <a:r>
              <a:rPr kumimoji="1" lang="ja-JP" altLang="en-US" sz="1200"/>
              <a:t>促す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606CB63-FB4C-FA4F-826A-4A6A3E2C6A24}"/>
              </a:ext>
            </a:extLst>
          </p:cNvPr>
          <p:cNvSpPr/>
          <p:nvPr/>
        </p:nvSpPr>
        <p:spPr>
          <a:xfrm>
            <a:off x="5671128" y="3704553"/>
            <a:ext cx="1159163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①</a:t>
            </a:r>
            <a:r>
              <a:rPr lang="ja-JP" altLang="en-US" sz="1200"/>
              <a:t>判定結果を</a:t>
            </a:r>
            <a:endParaRPr lang="en-US" altLang="ja-JP" sz="1200" dirty="0"/>
          </a:p>
          <a:p>
            <a:pPr algn="ctr"/>
            <a:r>
              <a:rPr lang="ja-JP" altLang="en-US" sz="1200"/>
              <a:t>返す</a:t>
            </a:r>
            <a:endParaRPr kumimoji="1" lang="ja-JP" altLang="en-US" sz="12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04ED24C-5070-7D44-9B59-C63430E7CF0C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6250710" y="2554622"/>
            <a:ext cx="6926" cy="114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F460B65-1915-6D40-A413-617833F1560F}"/>
              </a:ext>
            </a:extLst>
          </p:cNvPr>
          <p:cNvSpPr txBox="1"/>
          <p:nvPr/>
        </p:nvSpPr>
        <p:spPr>
          <a:xfrm>
            <a:off x="6382327" y="135851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lang="en-US" altLang="ja-JP" dirty="0"/>
          </a:p>
          <a:p>
            <a:r>
              <a:rPr kumimoji="1" lang="ja-JP" altLang="en-US"/>
              <a:t>→ユーザー発声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74F696A-BF3A-9141-BDAB-A0D5A86ADDF8}"/>
              </a:ext>
            </a:extLst>
          </p:cNvPr>
          <p:cNvSpPr/>
          <p:nvPr/>
        </p:nvSpPr>
        <p:spPr>
          <a:xfrm>
            <a:off x="240146" y="4843885"/>
            <a:ext cx="106125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/>
              <a:t>■メモ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帽子を操作するデバイスはどうするか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ユーザー属性やシチュエーションで考えてみる</a:t>
            </a:r>
            <a:endParaRPr lang="en-US" altLang="ja-JP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600"/>
              <a:t>（宴会などで使用→スマホから操作、帽子はバッテーリー駆動）</a:t>
            </a:r>
            <a:endParaRPr lang="en-US" altLang="ja-JP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ハッカソンのデモ用→</a:t>
            </a:r>
            <a:r>
              <a:rPr lang="en-US" altLang="ja-JP" sz="1600" dirty="0"/>
              <a:t>PC</a:t>
            </a:r>
            <a:r>
              <a:rPr lang="ja-JP" altLang="en-US" sz="1600"/>
              <a:t>でいいのでは</a:t>
            </a:r>
            <a:r>
              <a:rPr lang="en-US" altLang="ja-JP" sz="1600" dirty="0"/>
              <a:t>【</a:t>
            </a:r>
            <a:r>
              <a:rPr lang="ja-JP" altLang="en-US" sz="1600"/>
              <a:t>決定</a:t>
            </a:r>
            <a:r>
              <a:rPr lang="en-US" altLang="ja-JP" sz="1600" dirty="0"/>
              <a:t>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/>
              <a:t>操作デバイスは何にせよ、帽子と操作デバイスの接続は</a:t>
            </a:r>
            <a:r>
              <a:rPr lang="en-US" altLang="ja-JP" sz="1600" dirty="0" err="1"/>
              <a:t>wifi</a:t>
            </a:r>
            <a:r>
              <a:rPr lang="ja-JP" altLang="en-US" sz="1600"/>
              <a:t>や</a:t>
            </a:r>
            <a:r>
              <a:rPr lang="en-US" altLang="ja-JP" sz="1600" dirty="0" err="1"/>
              <a:t>bluetooth</a:t>
            </a:r>
            <a:r>
              <a:rPr lang="ja-JP" altLang="en-US" sz="1600"/>
              <a:t>で行う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帽子のデザインについても議論したい</a:t>
            </a:r>
            <a:endParaRPr lang="en-US" altLang="ja-JP" sz="1600" dirty="0"/>
          </a:p>
        </p:txBody>
      </p:sp>
      <p:sp>
        <p:nvSpPr>
          <p:cNvPr id="34" name="三角形 33">
            <a:extLst>
              <a:ext uri="{FF2B5EF4-FFF2-40B4-BE49-F238E27FC236}">
                <a16:creationId xmlns:a16="http://schemas.microsoft.com/office/drawing/2014/main" id="{AAC818DF-0601-424F-B581-86AA007E401D}"/>
              </a:ext>
            </a:extLst>
          </p:cNvPr>
          <p:cNvSpPr/>
          <p:nvPr/>
        </p:nvSpPr>
        <p:spPr>
          <a:xfrm>
            <a:off x="11325308" y="1649097"/>
            <a:ext cx="673331" cy="7938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台形 34">
            <a:extLst>
              <a:ext uri="{FF2B5EF4-FFF2-40B4-BE49-F238E27FC236}">
                <a16:creationId xmlns:a16="http://schemas.microsoft.com/office/drawing/2014/main" id="{C11FE6E9-8E1E-8B47-B3FA-17257F63820A}"/>
              </a:ext>
            </a:extLst>
          </p:cNvPr>
          <p:cNvSpPr/>
          <p:nvPr/>
        </p:nvSpPr>
        <p:spPr>
          <a:xfrm>
            <a:off x="9075062" y="1926096"/>
            <a:ext cx="287770" cy="49045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8977B6A4-6132-2A48-AE11-ED70F00304EA}"/>
              </a:ext>
            </a:extLst>
          </p:cNvPr>
          <p:cNvSpPr/>
          <p:nvPr/>
        </p:nvSpPr>
        <p:spPr>
          <a:xfrm>
            <a:off x="9015286" y="1622682"/>
            <a:ext cx="407323" cy="399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5385DFCF-7638-3E48-9B2C-FE6DDA9A182A}"/>
              </a:ext>
            </a:extLst>
          </p:cNvPr>
          <p:cNvSpPr/>
          <p:nvPr/>
        </p:nvSpPr>
        <p:spPr>
          <a:xfrm>
            <a:off x="10037608" y="3132167"/>
            <a:ext cx="892232" cy="54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PC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E9ECCCC-C569-2043-AB3D-072DE056CC77}"/>
              </a:ext>
            </a:extLst>
          </p:cNvPr>
          <p:cNvCxnSpPr>
            <a:cxnSpLocks/>
          </p:cNvCxnSpPr>
          <p:nvPr/>
        </p:nvCxnSpPr>
        <p:spPr>
          <a:xfrm flipH="1">
            <a:off x="9735157" y="1908630"/>
            <a:ext cx="131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91DADCA-9134-774C-9CDA-68CF89A17D59}"/>
              </a:ext>
            </a:extLst>
          </p:cNvPr>
          <p:cNvSpPr txBox="1"/>
          <p:nvPr/>
        </p:nvSpPr>
        <p:spPr>
          <a:xfrm>
            <a:off x="10061289" y="16490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②</a:t>
            </a:r>
            <a:r>
              <a:rPr kumimoji="1" lang="ja-JP" altLang="en-US" sz="1200"/>
              <a:t>出題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B006A9B-EF34-F24A-B565-49EE341B61E0}"/>
              </a:ext>
            </a:extLst>
          </p:cNvPr>
          <p:cNvCxnSpPr>
            <a:cxnSpLocks/>
          </p:cNvCxnSpPr>
          <p:nvPr/>
        </p:nvCxnSpPr>
        <p:spPr>
          <a:xfrm>
            <a:off x="9735157" y="2222113"/>
            <a:ext cx="1368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7947506-11C3-1049-8BE4-3FAF68BDEA56}"/>
              </a:ext>
            </a:extLst>
          </p:cNvPr>
          <p:cNvSpPr txBox="1"/>
          <p:nvPr/>
        </p:nvSpPr>
        <p:spPr>
          <a:xfrm>
            <a:off x="10072484" y="19790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③</a:t>
            </a:r>
            <a:r>
              <a:rPr kumimoji="1" lang="ja-JP" altLang="en-US" sz="1200"/>
              <a:t>返答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F182530-793F-FB4A-A182-2677056E224C}"/>
              </a:ext>
            </a:extLst>
          </p:cNvPr>
          <p:cNvSpPr txBox="1"/>
          <p:nvPr/>
        </p:nvSpPr>
        <p:spPr>
          <a:xfrm>
            <a:off x="10101363" y="128285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①ON</a:t>
            </a:r>
            <a:endParaRPr kumimoji="1" lang="ja-JP" altLang="en-US" sz="120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1C0C78E-F7EE-B440-87DF-7CCCCBD9E86C}"/>
              </a:ext>
            </a:extLst>
          </p:cNvPr>
          <p:cNvCxnSpPr>
            <a:cxnSpLocks/>
          </p:cNvCxnSpPr>
          <p:nvPr/>
        </p:nvCxnSpPr>
        <p:spPr>
          <a:xfrm>
            <a:off x="9735157" y="1506295"/>
            <a:ext cx="1368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567E94D3-C0E0-AF41-9660-23884F7D396C}"/>
              </a:ext>
            </a:extLst>
          </p:cNvPr>
          <p:cNvCxnSpPr>
            <a:cxnSpLocks/>
          </p:cNvCxnSpPr>
          <p:nvPr/>
        </p:nvCxnSpPr>
        <p:spPr>
          <a:xfrm flipH="1">
            <a:off x="9728686" y="2581462"/>
            <a:ext cx="131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6924151-13DE-4E4F-9E3F-740781B88A6E}"/>
              </a:ext>
            </a:extLst>
          </p:cNvPr>
          <p:cNvSpPr txBox="1"/>
          <p:nvPr/>
        </p:nvSpPr>
        <p:spPr>
          <a:xfrm>
            <a:off x="10852728" y="19729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④</a:t>
            </a:r>
            <a:r>
              <a:rPr kumimoji="1" lang="ja-JP" altLang="en-US" sz="1200"/>
              <a:t>判定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DAEA244-2444-BF46-804C-E2256F21B23A}"/>
              </a:ext>
            </a:extLst>
          </p:cNvPr>
          <p:cNvSpPr txBox="1"/>
          <p:nvPr/>
        </p:nvSpPr>
        <p:spPr>
          <a:xfrm>
            <a:off x="9781448" y="2320770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⑤</a:t>
            </a:r>
            <a:r>
              <a:rPr lang="ja-JP" altLang="en-US" sz="1200"/>
              <a:t>催促</a:t>
            </a:r>
            <a:r>
              <a:rPr lang="en-US" altLang="ja-JP" sz="1200" dirty="0"/>
              <a:t>or</a:t>
            </a:r>
            <a:r>
              <a:rPr lang="ja-JP" altLang="en-US" sz="1200"/>
              <a:t>結果通知</a:t>
            </a:r>
            <a:endParaRPr kumimoji="1" lang="ja-JP" altLang="en-US" sz="1200"/>
          </a:p>
        </p:txBody>
      </p: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CAF61D90-DA10-C445-BF3B-129689DFAE60}"/>
              </a:ext>
            </a:extLst>
          </p:cNvPr>
          <p:cNvCxnSpPr>
            <a:cxnSpLocks/>
            <a:stCxn id="35" idx="2"/>
            <a:endCxn id="37" idx="1"/>
          </p:cNvCxnSpPr>
          <p:nvPr/>
        </p:nvCxnSpPr>
        <p:spPr>
          <a:xfrm rot="16200000" flipH="1">
            <a:off x="9135275" y="2500218"/>
            <a:ext cx="986004" cy="818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AAFF9E4A-D042-3C4D-BEEA-162FF07992D1}"/>
              </a:ext>
            </a:extLst>
          </p:cNvPr>
          <p:cNvCxnSpPr>
            <a:cxnSpLocks/>
            <a:stCxn id="37" idx="3"/>
            <a:endCxn id="34" idx="3"/>
          </p:cNvCxnSpPr>
          <p:nvPr/>
        </p:nvCxnSpPr>
        <p:spPr>
          <a:xfrm flipV="1">
            <a:off x="10929840" y="2442962"/>
            <a:ext cx="732134" cy="959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D2C43D9-D1C5-B845-9CEB-662F7FA96E18}"/>
              </a:ext>
            </a:extLst>
          </p:cNvPr>
          <p:cNvSpPr txBox="1"/>
          <p:nvPr/>
        </p:nvSpPr>
        <p:spPr>
          <a:xfrm>
            <a:off x="8799405" y="342900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⑥</a:t>
            </a:r>
            <a:r>
              <a:rPr kumimoji="1" lang="ja-JP" altLang="en-US" sz="1200"/>
              <a:t>お題管理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（登録・管理）</a:t>
            </a:r>
            <a:endParaRPr kumimoji="1" lang="ja-JP" altLang="en-US" sz="12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B4E211E-7CFF-FC46-9891-AD6710278255}"/>
              </a:ext>
            </a:extLst>
          </p:cNvPr>
          <p:cNvSpPr txBox="1"/>
          <p:nvPr/>
        </p:nvSpPr>
        <p:spPr>
          <a:xfrm>
            <a:off x="10997409" y="341428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⑦</a:t>
            </a:r>
            <a:r>
              <a:rPr lang="ja-JP" altLang="en-US" sz="1200"/>
              <a:t>ラズパイ</a:t>
            </a:r>
            <a:endParaRPr lang="en-US" altLang="ja-JP" sz="1200" dirty="0"/>
          </a:p>
          <a:p>
            <a:pPr algn="ctr"/>
            <a:r>
              <a:rPr lang="ja-JP" altLang="en-US" sz="1200"/>
              <a:t>操作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25894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445</Words>
  <Application>Microsoft Macintosh PowerPoint</Application>
  <PresentationFormat>ワイド画面</PresentationFormat>
  <Paragraphs>82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12</cp:revision>
  <dcterms:created xsi:type="dcterms:W3CDTF">2021-07-31T10:24:46Z</dcterms:created>
  <dcterms:modified xsi:type="dcterms:W3CDTF">2021-07-31T12:10:12Z</dcterms:modified>
</cp:coreProperties>
</file>