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2" r:id="rId5"/>
    <p:sldId id="264" r:id="rId6"/>
    <p:sldId id="263" r:id="rId7"/>
    <p:sldId id="258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貴文 鈴木" initials="貴文" lastIdx="1" clrIdx="0">
    <p:extLst>
      <p:ext uri="{19B8F6BF-5375-455C-9EA6-DF929625EA0E}">
        <p15:presenceInfo xmlns:p15="http://schemas.microsoft.com/office/powerpoint/2012/main" userId="7a66a47323f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9"/>
    <p:restoredTop sz="94674"/>
  </p:normalViewPr>
  <p:slideViewPr>
    <p:cSldViewPr snapToGrid="0" snapToObjects="1">
      <p:cViewPr varScale="1">
        <p:scale>
          <a:sx n="154" d="100"/>
          <a:sy n="154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10B204-A456-294D-A6B0-5C542167ED50}"/>
              </a:ext>
            </a:extLst>
          </p:cNvPr>
          <p:cNvSpPr txBox="1"/>
          <p:nvPr/>
        </p:nvSpPr>
        <p:spPr>
          <a:xfrm>
            <a:off x="-134006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整理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A9D4D5-6DED-244D-83A0-ABC9F6CBEF00}"/>
              </a:ext>
            </a:extLst>
          </p:cNvPr>
          <p:cNvSpPr txBox="1"/>
          <p:nvPr/>
        </p:nvSpPr>
        <p:spPr>
          <a:xfrm>
            <a:off x="58415" y="298388"/>
            <a:ext cx="8872751" cy="68018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①</a:t>
            </a:r>
            <a:r>
              <a:rPr lang="ja-JP" altLang="en-US" sz="1400" b="1"/>
              <a:t>プロダクトの趣旨</a:t>
            </a:r>
            <a:endParaRPr lang="en-US" altLang="ja-JP" sz="1400" b="1" dirty="0"/>
          </a:p>
          <a:p>
            <a:r>
              <a:rPr lang="ja-JP" altLang="en-US" sz="1400"/>
              <a:t>プロダクトのコンセプトをより詳細に決めたい。具体的に話すべきことは下記か。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ユーザー像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0070C0"/>
                </a:solidFill>
              </a:rPr>
              <a:t>10-20</a:t>
            </a:r>
            <a:r>
              <a:rPr lang="ja-JP" altLang="en-US" sz="1400">
                <a:solidFill>
                  <a:srgbClr val="0070C0"/>
                </a:solidFill>
              </a:rPr>
              <a:t>代くらいの若者。友人同士で遊ぶツールを必要としている。</a:t>
            </a:r>
            <a:endParaRPr lang="en-US" altLang="ja-JP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ユーザーへの提供価値や体験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0070C0"/>
                </a:solidFill>
              </a:rPr>
              <a:t>同じツールを共有して遊ぶことで、</a:t>
            </a:r>
            <a:r>
              <a:rPr lang="ja-JP" altLang="en-US" sz="1400" b="1">
                <a:solidFill>
                  <a:srgbClr val="0070C0"/>
                </a:solidFill>
              </a:rPr>
              <a:t>友人との一体感を感じる。</a:t>
            </a:r>
            <a:endParaRPr lang="en-US" altLang="ja-JP" sz="1400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人でなく機械がディするので、人間関係が壊れない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‘</a:t>
            </a:r>
            <a:r>
              <a:rPr lang="ja-JP" altLang="en-US" sz="1400">
                <a:solidFill>
                  <a:srgbClr val="FF0000"/>
                </a:solidFill>
              </a:rPr>
              <a:t>理不尽</a:t>
            </a:r>
            <a:r>
              <a:rPr lang="en-US" altLang="ja-JP" sz="1400" dirty="0">
                <a:solidFill>
                  <a:srgbClr val="FF0000"/>
                </a:solidFill>
              </a:rPr>
              <a:t>’</a:t>
            </a:r>
            <a:r>
              <a:rPr lang="ja-JP" altLang="en-US" sz="1400">
                <a:solidFill>
                  <a:srgbClr val="FF0000"/>
                </a:solidFill>
              </a:rPr>
              <a:t>を与える、感じさせる手段については検討中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ユースケース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大喜利以外の手段の検討をしているので、再検討が必要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b="1" dirty="0"/>
              <a:t>②”</a:t>
            </a:r>
            <a:r>
              <a:rPr lang="ja-JP" altLang="en-US" sz="1400" b="1"/>
              <a:t>理不尽</a:t>
            </a:r>
            <a:r>
              <a:rPr lang="en-US" altLang="ja-JP" sz="1400" b="1" dirty="0"/>
              <a:t>”</a:t>
            </a:r>
            <a:r>
              <a:rPr lang="ja-JP" altLang="en-US" sz="1400" b="1"/>
              <a:t>の定義</a:t>
            </a:r>
            <a:endParaRPr lang="en-US" altLang="ja-JP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u="sng">
                <a:solidFill>
                  <a:srgbClr val="0070C0"/>
                </a:solidFill>
              </a:rPr>
              <a:t>理にかなっていない</a:t>
            </a:r>
            <a:r>
              <a:rPr lang="ja-JP" altLang="en-US" sz="1400">
                <a:solidFill>
                  <a:srgbClr val="0070C0"/>
                </a:solidFill>
              </a:rPr>
              <a:t>、前提を度外視していることを理不尽と定義する</a:t>
            </a:r>
            <a:endParaRPr lang="en-US" altLang="ja-JP" sz="14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例：別に芸人を目指している訳でもないのに、</a:t>
            </a:r>
            <a:r>
              <a:rPr lang="en-US" altLang="ja-JP" sz="1400" dirty="0"/>
              <a:t>M-1</a:t>
            </a:r>
            <a:r>
              <a:rPr lang="ja-JP" altLang="en-US" sz="1400"/>
              <a:t>に出ることを強要される。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案：音声パターンなどを工夫して、理不尽を演出するのはどうか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u="sng" dirty="0"/>
              <a:t>※</a:t>
            </a:r>
            <a:r>
              <a:rPr lang="ja-JP" altLang="en-US" sz="1400" u="sng"/>
              <a:t>「今から世界一を目指せ！」など、達成が困難なことによる理不尽とは別物である。</a:t>
            </a:r>
            <a:endParaRPr lang="en-US" altLang="ja-JP" sz="1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  <a:p>
            <a:r>
              <a:rPr lang="en-US" altLang="ja-JP" sz="1400" b="1" dirty="0"/>
              <a:t>③”</a:t>
            </a:r>
            <a:r>
              <a:rPr lang="ja-JP" altLang="en-US" sz="1400" b="1"/>
              <a:t>理不尽</a:t>
            </a:r>
            <a:r>
              <a:rPr lang="en-US" altLang="ja-JP" sz="1400" b="1" dirty="0"/>
              <a:t>”</a:t>
            </a:r>
            <a:r>
              <a:rPr lang="ja-JP" altLang="en-US" sz="1400" b="1"/>
              <a:t>体験の提供方法の検討</a:t>
            </a:r>
            <a:endParaRPr lang="en-US" altLang="ja-JP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大喜利以外の手段も検討してみる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案</a:t>
            </a:r>
            <a:r>
              <a:rPr lang="en-US" altLang="ja-JP" sz="1400" dirty="0"/>
              <a:t>1</a:t>
            </a:r>
            <a:r>
              <a:rPr lang="ja-JP" altLang="en-US" sz="1400"/>
              <a:t>：難題クイズ（例：東大入試問題を短時間で解く）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デメリット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“</a:t>
            </a:r>
            <a:r>
              <a:rPr lang="ja-JP" altLang="en-US" sz="1400"/>
              <a:t>理にかなっていない</a:t>
            </a:r>
            <a:r>
              <a:rPr lang="en-US" altLang="ja-JP" sz="1400" dirty="0"/>
              <a:t>”</a:t>
            </a:r>
            <a:r>
              <a:rPr lang="ja-JP" altLang="en-US" sz="1400"/>
              <a:t>タイプの理不尽でないため、プロダクトの趣旨とは異なる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つまらない、途中で飽きるリスク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案</a:t>
            </a:r>
            <a:r>
              <a:rPr lang="en-US" altLang="ja-JP" sz="1400" dirty="0"/>
              <a:t>2</a:t>
            </a:r>
            <a:r>
              <a:rPr lang="ja-JP" altLang="en-US" sz="1400"/>
              <a:t>：ひっかけ問題、意地悪なナゾナゾ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メリット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定義した理不尽の形に合いそう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デメリット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既存のひっかけ問題アプリとの差別化を徹底しないといけない</a:t>
            </a:r>
            <a:endParaRPr lang="en-US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BA209-D9ED-BD4F-82DB-009BEF89C4A7}"/>
              </a:ext>
            </a:extLst>
          </p:cNvPr>
          <p:cNvSpPr txBox="1"/>
          <p:nvPr/>
        </p:nvSpPr>
        <p:spPr>
          <a:xfrm>
            <a:off x="9427779" y="47296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70C0"/>
                </a:solidFill>
              </a:rPr>
              <a:t>青文字：決定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赤文字：検討中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0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4C7922-A1A8-FC45-821D-DE6F4829164B}"/>
              </a:ext>
            </a:extLst>
          </p:cNvPr>
          <p:cNvSpPr txBox="1"/>
          <p:nvPr/>
        </p:nvSpPr>
        <p:spPr>
          <a:xfrm>
            <a:off x="7890147" y="236187"/>
            <a:ext cx="1001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全く合格しないゾーン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45829C-7E36-5741-9CBF-BC9176277768}"/>
              </a:ext>
            </a:extLst>
          </p:cNvPr>
          <p:cNvSpPr txBox="1"/>
          <p:nvPr/>
        </p:nvSpPr>
        <p:spPr>
          <a:xfrm>
            <a:off x="121186" y="236187"/>
            <a:ext cx="5611504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」の定義とはなんなのか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帽子からの回答セリフがきつい（石橋）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全然合格しないことが理不尽というイメージ（鈴木）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ぱっと見で理不尽だとわかるようにした方が良い（石橋）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電源</a:t>
            </a:r>
            <a:r>
              <a:rPr lang="en-US" altLang="ja-JP" sz="1400" dirty="0"/>
              <a:t>ON</a:t>
            </a:r>
            <a:r>
              <a:rPr lang="ja-JP" altLang="en-US" sz="1400"/>
              <a:t>時に回答チャレンジ回数を通知し、体験しながら理不尽さを感じてもらう（鈴木）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回答上限数を設けると、作業げーになるリスク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初回の回答時に、ものすごい低い点数を通知する（奥村）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例：初回回答「お前は</a:t>
            </a:r>
            <a:r>
              <a:rPr lang="en-US" altLang="ja-JP" sz="1400" dirty="0"/>
              <a:t>3</a:t>
            </a:r>
            <a:r>
              <a:rPr lang="ja-JP" altLang="en-US" sz="1400"/>
              <a:t>点だ！」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純粋に理不尽だと、面白くなくなるリスク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返答文に愛があるように工夫する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理不尽の度合いをどうするか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合格点が全然下がらない、理不尽に徹底する案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褒めを混ぜることで、楽しみを入れる案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本当に面白い回答は、しっかりと褒める案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コールドゲーム案（最大施行回数を強制的に</a:t>
            </a:r>
            <a:r>
              <a:rPr lang="en-US" altLang="ja-JP" sz="1400" dirty="0"/>
              <a:t>0</a:t>
            </a:r>
            <a:r>
              <a:rPr lang="ja-JP" altLang="en-US" sz="1400"/>
              <a:t>にする）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A91C7F-6774-FF4F-8396-881505757CA2}"/>
              </a:ext>
            </a:extLst>
          </p:cNvPr>
          <p:cNvCxnSpPr/>
          <p:nvPr/>
        </p:nvCxnSpPr>
        <p:spPr>
          <a:xfrm>
            <a:off x="6869557" y="392408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DB178FC-9211-F641-BA14-D1DDEE9E3AEA}"/>
              </a:ext>
            </a:extLst>
          </p:cNvPr>
          <p:cNvCxnSpPr>
            <a:cxnSpLocks/>
          </p:cNvCxnSpPr>
          <p:nvPr/>
        </p:nvCxnSpPr>
        <p:spPr>
          <a:xfrm>
            <a:off x="6869557" y="1934769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78D83ACD-217D-9D4F-BB69-BECA8DA15BC2}"/>
              </a:ext>
            </a:extLst>
          </p:cNvPr>
          <p:cNvSpPr/>
          <p:nvPr/>
        </p:nvSpPr>
        <p:spPr>
          <a:xfrm>
            <a:off x="5745837" y="59071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4568B3-A9B9-BE42-B5F3-8769A3AEF4AE}"/>
              </a:ext>
            </a:extLst>
          </p:cNvPr>
          <p:cNvSpPr txBox="1"/>
          <p:nvPr/>
        </p:nvSpPr>
        <p:spPr>
          <a:xfrm>
            <a:off x="8891480" y="201023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B879A-C842-3348-83F6-34334C0D2BC9}"/>
              </a:ext>
            </a:extLst>
          </p:cNvPr>
          <p:cNvSpPr txBox="1"/>
          <p:nvPr/>
        </p:nvSpPr>
        <p:spPr>
          <a:xfrm>
            <a:off x="6255749" y="28224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A97388D-D57D-584F-8B96-CFE049FBD5F2}"/>
              </a:ext>
            </a:extLst>
          </p:cNvPr>
          <p:cNvSpPr/>
          <p:nvPr/>
        </p:nvSpPr>
        <p:spPr>
          <a:xfrm>
            <a:off x="7062363" y="515172"/>
            <a:ext cx="1178783" cy="522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60812F2-34DE-434E-B120-D287D28C6631}"/>
              </a:ext>
            </a:extLst>
          </p:cNvPr>
          <p:cNvSpPr/>
          <p:nvPr/>
        </p:nvSpPr>
        <p:spPr>
          <a:xfrm>
            <a:off x="8139230" y="902473"/>
            <a:ext cx="589402" cy="956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28987C-C9A8-BB4F-8013-307A546EF3B2}"/>
              </a:ext>
            </a:extLst>
          </p:cNvPr>
          <p:cNvSpPr txBox="1"/>
          <p:nvPr/>
        </p:nvSpPr>
        <p:spPr>
          <a:xfrm>
            <a:off x="7187834" y="1163004"/>
            <a:ext cx="8341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仕方なく褒めるゾーン</a:t>
            </a:r>
            <a:endParaRPr kumimoji="1" lang="ja-JP" altLang="en-US" sz="1200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1670925-19D8-604D-ADBB-0219A66EDC7E}"/>
              </a:ext>
            </a:extLst>
          </p:cNvPr>
          <p:cNvSpPr/>
          <p:nvPr/>
        </p:nvSpPr>
        <p:spPr>
          <a:xfrm rot="16200000">
            <a:off x="8082964" y="62375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8E7036E-D6EE-7841-B910-670A7D869C63}"/>
              </a:ext>
            </a:extLst>
          </p:cNvPr>
          <p:cNvCxnSpPr>
            <a:cxnSpLocks/>
          </p:cNvCxnSpPr>
          <p:nvPr/>
        </p:nvCxnSpPr>
        <p:spPr>
          <a:xfrm>
            <a:off x="6800680" y="4411728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07CD6A4-4D7C-594D-9357-B00285F12882}"/>
              </a:ext>
            </a:extLst>
          </p:cNvPr>
          <p:cNvCxnSpPr/>
          <p:nvPr/>
        </p:nvCxnSpPr>
        <p:spPr>
          <a:xfrm>
            <a:off x="6800680" y="2869367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C6170F-B3C5-3C40-978E-B9CA2E1E3376}"/>
              </a:ext>
            </a:extLst>
          </p:cNvPr>
          <p:cNvSpPr txBox="1"/>
          <p:nvPr/>
        </p:nvSpPr>
        <p:spPr>
          <a:xfrm>
            <a:off x="6228228" y="2593049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A3E0A-9821-BE48-B5E3-387E6046D8D7}"/>
              </a:ext>
            </a:extLst>
          </p:cNvPr>
          <p:cNvSpPr txBox="1"/>
          <p:nvPr/>
        </p:nvSpPr>
        <p:spPr>
          <a:xfrm>
            <a:off x="9009943" y="4421326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09C5E439-B632-4B41-95DA-E3FCA455F276}"/>
              </a:ext>
            </a:extLst>
          </p:cNvPr>
          <p:cNvSpPr/>
          <p:nvPr/>
        </p:nvSpPr>
        <p:spPr>
          <a:xfrm>
            <a:off x="5709570" y="3153391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84B1AFA7-A862-504D-B1AD-E32C1494EB65}"/>
              </a:ext>
            </a:extLst>
          </p:cNvPr>
          <p:cNvSpPr/>
          <p:nvPr/>
        </p:nvSpPr>
        <p:spPr>
          <a:xfrm rot="20689527">
            <a:off x="5955630" y="3105226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9FD871-D0ED-6141-9CAF-407B936BD589}"/>
              </a:ext>
            </a:extLst>
          </p:cNvPr>
          <p:cNvSpPr txBox="1"/>
          <p:nvPr/>
        </p:nvSpPr>
        <p:spPr>
          <a:xfrm>
            <a:off x="8446510" y="3111735"/>
            <a:ext cx="18621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テキトーに回答する場合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276994-4FA9-1B46-BC67-563AA4A60E21}"/>
              </a:ext>
            </a:extLst>
          </p:cNvPr>
          <p:cNvSpPr txBox="1"/>
          <p:nvPr/>
        </p:nvSpPr>
        <p:spPr>
          <a:xfrm>
            <a:off x="8433930" y="3947227"/>
            <a:ext cx="2455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ある程度真面目に回答する場合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DC4B26-B2F8-A942-AD41-3D7B15DF5513}"/>
              </a:ext>
            </a:extLst>
          </p:cNvPr>
          <p:cNvSpPr txBox="1"/>
          <p:nvPr/>
        </p:nvSpPr>
        <p:spPr>
          <a:xfrm>
            <a:off x="101512" y="4274404"/>
            <a:ext cx="664220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305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EEE249-2F77-604A-A379-5CEB9777C4B0}"/>
              </a:ext>
            </a:extLst>
          </p:cNvPr>
          <p:cNvSpPr txBox="1"/>
          <p:nvPr/>
        </p:nvSpPr>
        <p:spPr>
          <a:xfrm>
            <a:off x="-2" y="0"/>
            <a:ext cx="624254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■</a:t>
            </a:r>
            <a:r>
              <a:rPr kumimoji="1" lang="en-US" altLang="ja-JP" sz="1600" dirty="0"/>
              <a:t>”</a:t>
            </a:r>
            <a:r>
              <a:rPr kumimoji="1" lang="ja-JP" altLang="en-US" sz="1600"/>
              <a:t>理不尽さ</a:t>
            </a:r>
            <a:r>
              <a:rPr kumimoji="1" lang="en-US" altLang="ja-JP" sz="1600" dirty="0"/>
              <a:t>”</a:t>
            </a:r>
            <a:r>
              <a:rPr kumimoji="1" lang="ja-JP" altLang="en-US" sz="1600"/>
              <a:t>の提供方法の検討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「</a:t>
            </a:r>
            <a:r>
              <a:rPr kumimoji="1" lang="ja-JP" altLang="en-US" sz="1600"/>
              <a:t>程よく」ディスる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重たいペナルティを課す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例：「腹筋</a:t>
            </a:r>
            <a:r>
              <a:rPr kumimoji="1" lang="en-US" altLang="ja-JP" sz="1600" dirty="0"/>
              <a:t>1000</a:t>
            </a:r>
            <a:r>
              <a:rPr kumimoji="1" lang="ja-JP" altLang="en-US" sz="1600"/>
              <a:t>回しろ！」「コンビニでジャンプ温めてもらってこい！」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プロダクト名の案：「王様帽子」「魔王の帽子」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/>
              <a:t>課題：ペナルティを実行しない場合→面白くないのでは</a:t>
            </a:r>
            <a:endParaRPr lang="en-US" altLang="ja-JP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理不尽の度合い</a:t>
            </a:r>
            <a:endParaRPr kumimoji="1" lang="en-US" altLang="ja-JP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100%</a:t>
            </a:r>
            <a:r>
              <a:rPr lang="ja-JP" altLang="en-US" sz="1600"/>
              <a:t>出来ない</a:t>
            </a:r>
            <a:endParaRPr lang="en-US" altLang="ja-JP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我慢すればできる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kumimoji="1" lang="ja-JP" altLang="en-US" sz="1200"/>
              <a:t>■ディスり案→考えてみたら結構難しかった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/>
              <a:t>考える観点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「何をしたら（動機）」「どうディスられるか（反応）」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動機案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ひっかけ問題に不正解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大喜利の回答がつまらない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/>
              <a:t>ディスり案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人格を否定する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→実装してるとき辛そう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変なあだ名をつけられる（有吉風）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変なものに例えられる（築地）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200"/>
              <a:t>事前にユーザーの特徴を入力しておき、特徴に沿った例えを返す。オリジナルなアルゴリズムを作る。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格付けされる（例：お前は</a:t>
            </a:r>
            <a:r>
              <a:rPr kumimoji="1" lang="en-US" altLang="ja-JP" sz="1200" dirty="0"/>
              <a:t>3</a:t>
            </a:r>
            <a:r>
              <a:rPr kumimoji="1" lang="ja-JP" altLang="en-US" sz="1200"/>
              <a:t>流エンジニアだ！）</a:t>
            </a:r>
            <a:endParaRPr kumimoji="1"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/>
              <a:t>疑問点</a:t>
            </a:r>
            <a:endParaRPr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いじりとディスりの違いとは。</a:t>
            </a:r>
            <a:endParaRPr kumimoji="1"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200"/>
              <a:t>愛や信頼があること？（鈴木）、話しかけやすいや影響力（石橋）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200"/>
              <a:t>文脈がない、理由がわからない</a:t>
            </a:r>
            <a:r>
              <a:rPr lang="en-US" altLang="ja-JP" sz="1200" dirty="0"/>
              <a:t> = </a:t>
            </a:r>
            <a:r>
              <a:rPr lang="ja-JP" altLang="en-US" sz="1200"/>
              <a:t>理不尽</a:t>
            </a:r>
            <a:endParaRPr lang="en-US" altLang="ja-JP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その他</a:t>
            </a:r>
            <a:endParaRPr kumimoji="1" lang="en-US" altLang="ja-JP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200"/>
              <a:t>チコちゃん</a:t>
            </a:r>
            <a:endParaRPr lang="en-US" altLang="ja-JP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ja-JP" altLang="en-US" sz="1200"/>
              <a:t>あれは叱責に入るのでは・・・？可愛いから許される叱責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48520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478D22-5E07-5643-B16E-CE15662B0C2B}"/>
              </a:ext>
            </a:extLst>
          </p:cNvPr>
          <p:cNvSpPr/>
          <p:nvPr/>
        </p:nvSpPr>
        <p:spPr>
          <a:xfrm>
            <a:off x="1883360" y="298937"/>
            <a:ext cx="6559062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同じツールを共有して遊ぶことで、</a:t>
            </a:r>
            <a:r>
              <a:rPr lang="ja-JP" altLang="en-US" b="1">
                <a:solidFill>
                  <a:schemeClr val="bg1"/>
                </a:solidFill>
              </a:rPr>
              <a:t>友人との一体感を感じる。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99513C-F621-154A-8392-49E9A51DF693}"/>
              </a:ext>
            </a:extLst>
          </p:cNvPr>
          <p:cNvSpPr/>
          <p:nvPr/>
        </p:nvSpPr>
        <p:spPr>
          <a:xfrm>
            <a:off x="2085583" y="1594338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理不尽な感情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49320D-662A-3E41-9438-F6B8ED3D0D7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998518" y="835268"/>
            <a:ext cx="2164373" cy="7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3398D2-A5FD-2843-AC97-FB4BCF1F74FF}"/>
              </a:ext>
            </a:extLst>
          </p:cNvPr>
          <p:cNvSpPr txBox="1"/>
          <p:nvPr/>
        </p:nvSpPr>
        <p:spPr>
          <a:xfrm>
            <a:off x="542777" y="38243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提供価値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23162D-657D-7E49-86CA-E896F3C4E137}"/>
              </a:ext>
            </a:extLst>
          </p:cNvPr>
          <p:cNvSpPr/>
          <p:nvPr/>
        </p:nvSpPr>
        <p:spPr>
          <a:xfrm>
            <a:off x="3327892" y="4047343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大喜利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BBD70-0B73-714B-9146-E01BA859A67B}"/>
              </a:ext>
            </a:extLst>
          </p:cNvPr>
          <p:cNvSpPr/>
          <p:nvPr/>
        </p:nvSpPr>
        <p:spPr>
          <a:xfrm>
            <a:off x="4944985" y="4046193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ひっかけ問題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D96E1-A632-A84C-A9D5-21F40E5D8B1F}"/>
              </a:ext>
            </a:extLst>
          </p:cNvPr>
          <p:cNvSpPr/>
          <p:nvPr/>
        </p:nvSpPr>
        <p:spPr>
          <a:xfrm>
            <a:off x="1595518" y="2788571"/>
            <a:ext cx="1130438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ディスり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27BB1F-ADAC-944B-B891-07FDD33A0C4C}"/>
              </a:ext>
            </a:extLst>
          </p:cNvPr>
          <p:cNvSpPr/>
          <p:nvPr/>
        </p:nvSpPr>
        <p:spPr>
          <a:xfrm>
            <a:off x="2896853" y="2788570"/>
            <a:ext cx="1130438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罰ゲーム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3D514E7-0C62-BB42-B6BA-4542E3D21E68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2160737" y="2130669"/>
            <a:ext cx="837781" cy="65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E05F7FC-7924-104F-84B8-6C7170E9F57E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2998518" y="2130669"/>
            <a:ext cx="463554" cy="65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249718A-51E4-B74E-A2D1-05E2ECAA5BBC}"/>
              </a:ext>
            </a:extLst>
          </p:cNvPr>
          <p:cNvSpPr txBox="1"/>
          <p:nvPr/>
        </p:nvSpPr>
        <p:spPr>
          <a:xfrm>
            <a:off x="0" y="16778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具体的な感情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82A751-E084-7E4C-99FD-EB7C08B65E3E}"/>
              </a:ext>
            </a:extLst>
          </p:cNvPr>
          <p:cNvSpPr txBox="1"/>
          <p:nvPr/>
        </p:nvSpPr>
        <p:spPr>
          <a:xfrm>
            <a:off x="25858" y="27812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提供手段</a:t>
            </a:r>
            <a:endParaRPr kumimoji="1" lang="en-US" altLang="ja-JP" dirty="0"/>
          </a:p>
          <a:p>
            <a:r>
              <a:rPr lang="ja-JP" altLang="en-US"/>
              <a:t>（ペナルティ）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0F07A7C-00BC-9B41-AE12-5AA5407952C4}"/>
              </a:ext>
            </a:extLst>
          </p:cNvPr>
          <p:cNvSpPr/>
          <p:nvPr/>
        </p:nvSpPr>
        <p:spPr>
          <a:xfrm>
            <a:off x="4731601" y="1594333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辱めを受ける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220E49-0637-6540-AE09-C9549AD66FD6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>
            <a:off x="5162891" y="835268"/>
            <a:ext cx="481645" cy="75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3089DE4-BA8B-2C48-91D4-01C82FFA1961}"/>
              </a:ext>
            </a:extLst>
          </p:cNvPr>
          <p:cNvSpPr txBox="1"/>
          <p:nvPr/>
        </p:nvSpPr>
        <p:spPr>
          <a:xfrm>
            <a:off x="31094" y="3857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提供手段</a:t>
            </a:r>
            <a:endParaRPr kumimoji="1" lang="en-US" altLang="ja-JP" dirty="0"/>
          </a:p>
          <a:p>
            <a:r>
              <a:rPr lang="ja-JP" altLang="en-US"/>
              <a:t>（きっかけ）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24B1B58-8960-744A-9323-8CB99251D0A6}"/>
              </a:ext>
            </a:extLst>
          </p:cNvPr>
          <p:cNvSpPr/>
          <p:nvPr/>
        </p:nvSpPr>
        <p:spPr>
          <a:xfrm>
            <a:off x="4246398" y="2788570"/>
            <a:ext cx="1513267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あだ名を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</a:rPr>
              <a:t>つけられる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2D994C-5C96-7A40-AF1A-754808132D59}"/>
              </a:ext>
            </a:extLst>
          </p:cNvPr>
          <p:cNvSpPr/>
          <p:nvPr/>
        </p:nvSpPr>
        <p:spPr>
          <a:xfrm>
            <a:off x="5977746" y="2781260"/>
            <a:ext cx="1492658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何かに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</a:rPr>
              <a:t>例えられる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4890FC7-5C5F-C54D-81BC-775B465A082D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5003032" y="2130664"/>
            <a:ext cx="641504" cy="65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A670D8-2B55-D547-B6B4-CE181DA3B7B3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644536" y="2130664"/>
            <a:ext cx="1079539" cy="65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C1F4-CF49-C243-8C21-B1EFB9ADBB80}"/>
              </a:ext>
            </a:extLst>
          </p:cNvPr>
          <p:cNvSpPr/>
          <p:nvPr/>
        </p:nvSpPr>
        <p:spPr>
          <a:xfrm>
            <a:off x="8265442" y="4050530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個人情報の入力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B5EA8D2-5BB7-D14E-952C-A103C9A4D899}"/>
              </a:ext>
            </a:extLst>
          </p:cNvPr>
          <p:cNvSpPr/>
          <p:nvPr/>
        </p:nvSpPr>
        <p:spPr>
          <a:xfrm>
            <a:off x="6660106" y="4046192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クイズ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82C562-96BB-E646-83D8-BF514CE86F2F}"/>
              </a:ext>
            </a:extLst>
          </p:cNvPr>
          <p:cNvSpPr/>
          <p:nvPr/>
        </p:nvSpPr>
        <p:spPr>
          <a:xfrm>
            <a:off x="9538547" y="1589275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協力する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3262687-5B20-A746-8E03-88F2028CBF51}"/>
              </a:ext>
            </a:extLst>
          </p:cNvPr>
          <p:cNvCxnSpPr>
            <a:cxnSpLocks/>
            <a:stCxn id="2" idx="2"/>
            <a:endCxn id="57" idx="0"/>
          </p:cNvCxnSpPr>
          <p:nvPr/>
        </p:nvCxnSpPr>
        <p:spPr>
          <a:xfrm>
            <a:off x="5162891" y="835268"/>
            <a:ext cx="5288591" cy="7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E52FDF-79EF-A346-BEAC-9BA69777289F}"/>
              </a:ext>
            </a:extLst>
          </p:cNvPr>
          <p:cNvSpPr txBox="1"/>
          <p:nvPr/>
        </p:nvSpPr>
        <p:spPr>
          <a:xfrm>
            <a:off x="0" y="4741873"/>
            <a:ext cx="4339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■一体感</a:t>
            </a:r>
            <a:endParaRPr kumimoji="1" lang="en-US" altLang="ja-JP" sz="1200" dirty="0"/>
          </a:p>
          <a:p>
            <a:r>
              <a:rPr kumimoji="1" lang="ja-JP" altLang="en-US" sz="1200"/>
              <a:t>・優劣をつけない</a:t>
            </a:r>
            <a:endParaRPr kumimoji="1" lang="en-US" altLang="ja-JP" sz="1200" dirty="0"/>
          </a:p>
          <a:p>
            <a:r>
              <a:rPr lang="ja-JP" altLang="en-US" sz="1200" dirty="0"/>
              <a:t>　</a:t>
            </a:r>
            <a:r>
              <a:rPr lang="ja-JP" altLang="en-US" sz="1200"/>
              <a:t>・負の感情を抱くなら、みんなで。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kumimoji="1" lang="ja-JP" altLang="en-US" sz="1200"/>
              <a:t>・ペナルティを受けるなら、みんな同じ確率で。</a:t>
            </a:r>
            <a:endParaRPr kumimoji="1" lang="en-US" altLang="ja-JP" sz="1200" dirty="0"/>
          </a:p>
          <a:p>
            <a:r>
              <a:rPr lang="ja-JP" altLang="en-US" sz="1200"/>
              <a:t>■協力する</a:t>
            </a:r>
            <a:endParaRPr lang="en-US" altLang="ja-JP" sz="1200" dirty="0"/>
          </a:p>
          <a:p>
            <a:r>
              <a:rPr kumimoji="1" lang="ja-JP" altLang="en-US" sz="1200"/>
              <a:t>・運動会、モンハン</a:t>
            </a:r>
            <a:endParaRPr kumimoji="1" lang="en-US" altLang="ja-JP" sz="1200" dirty="0"/>
          </a:p>
          <a:p>
            <a:r>
              <a:rPr lang="ja-JP" altLang="en-US" sz="1200"/>
              <a:t>・一体感とは別に、具体的な報酬の設定を考える必要がある</a:t>
            </a:r>
            <a:endParaRPr lang="en-US" altLang="ja-JP" sz="1200" dirty="0"/>
          </a:p>
          <a:p>
            <a:r>
              <a:rPr lang="ja-JP" altLang="en-US" sz="1200"/>
              <a:t>　例：モンハンの場合→クエスト達成</a:t>
            </a:r>
            <a:endParaRPr lang="en-US" altLang="ja-JP" sz="1200" dirty="0"/>
          </a:p>
          <a:p>
            <a:r>
              <a:rPr kumimoji="1" lang="ja-JP" altLang="en-US" sz="1200"/>
              <a:t>■あだ名つけられる</a:t>
            </a:r>
            <a:endParaRPr kumimoji="1" lang="en-US" altLang="ja-JP" sz="1200" dirty="0"/>
          </a:p>
          <a:p>
            <a:r>
              <a:rPr lang="ja-JP" altLang="en-US" sz="1200"/>
              <a:t>・脳内メーカー的なおもちゃをイメージ</a:t>
            </a:r>
            <a:endParaRPr kumimoji="1" lang="en-US" altLang="ja-JP" sz="12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6B593BE-3023-DC4B-AB8D-CED78446D283}"/>
              </a:ext>
            </a:extLst>
          </p:cNvPr>
          <p:cNvSpPr/>
          <p:nvPr/>
        </p:nvSpPr>
        <p:spPr>
          <a:xfrm>
            <a:off x="8922486" y="2805750"/>
            <a:ext cx="1515834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風船が爆発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CCDB4F9-4294-EE44-A930-66EC163EC691}"/>
              </a:ext>
            </a:extLst>
          </p:cNvPr>
          <p:cNvCxnSpPr>
            <a:cxnSpLocks/>
            <a:stCxn id="57" idx="2"/>
            <a:endCxn id="87" idx="0"/>
          </p:cNvCxnSpPr>
          <p:nvPr/>
        </p:nvCxnSpPr>
        <p:spPr>
          <a:xfrm flipH="1">
            <a:off x="9680403" y="2125606"/>
            <a:ext cx="771079" cy="6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F998E47-9A03-AA4E-A4FA-F98DE69A4CC6}"/>
              </a:ext>
            </a:extLst>
          </p:cNvPr>
          <p:cNvSpPr/>
          <p:nvPr/>
        </p:nvSpPr>
        <p:spPr>
          <a:xfrm>
            <a:off x="10596482" y="2789979"/>
            <a:ext cx="1515834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集団筋トレ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6D578D2-0066-944B-AF4F-8B8FF04BC59B}"/>
              </a:ext>
            </a:extLst>
          </p:cNvPr>
          <p:cNvCxnSpPr>
            <a:cxnSpLocks/>
            <a:stCxn id="57" idx="2"/>
            <a:endCxn id="93" idx="0"/>
          </p:cNvCxnSpPr>
          <p:nvPr/>
        </p:nvCxnSpPr>
        <p:spPr>
          <a:xfrm>
            <a:off x="10451482" y="2125606"/>
            <a:ext cx="902917" cy="6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FB0A289-757D-734C-8115-C7D0B4F5C4F8}"/>
              </a:ext>
            </a:extLst>
          </p:cNvPr>
          <p:cNvSpPr/>
          <p:nvPr/>
        </p:nvSpPr>
        <p:spPr>
          <a:xfrm>
            <a:off x="1740518" y="1221157"/>
            <a:ext cx="7452964" cy="1334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10C65323-BB65-4348-BBCC-38802CA7AAE4}"/>
              </a:ext>
            </a:extLst>
          </p:cNvPr>
          <p:cNvSpPr/>
          <p:nvPr/>
        </p:nvSpPr>
        <p:spPr>
          <a:xfrm>
            <a:off x="1514075" y="1116447"/>
            <a:ext cx="1130438" cy="32477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負の感情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75ABE09-CDAF-2447-B756-DA5B84D8DB44}"/>
              </a:ext>
            </a:extLst>
          </p:cNvPr>
          <p:cNvSpPr/>
          <p:nvPr/>
        </p:nvSpPr>
        <p:spPr>
          <a:xfrm>
            <a:off x="10789180" y="1195654"/>
            <a:ext cx="1130438" cy="32477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正の感情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A5EAB1A-E17E-B54D-BDD2-B98D555C7654}"/>
              </a:ext>
            </a:extLst>
          </p:cNvPr>
          <p:cNvSpPr txBox="1"/>
          <p:nvPr/>
        </p:nvSpPr>
        <p:spPr>
          <a:xfrm>
            <a:off x="8122775" y="462218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脳内メーカーなど</a:t>
            </a:r>
            <a:endParaRPr kumimoji="1" lang="en-US" altLang="ja-JP" sz="12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07A34BD-6A9A-1942-A190-CD4AF2CAF250}"/>
              </a:ext>
            </a:extLst>
          </p:cNvPr>
          <p:cNvSpPr/>
          <p:nvPr/>
        </p:nvSpPr>
        <p:spPr>
          <a:xfrm>
            <a:off x="7141655" y="1593010"/>
            <a:ext cx="1825870" cy="53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敗北感を感じる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0CA6FD4-3FA3-4F4D-8800-3A2C94AF19A5}"/>
              </a:ext>
            </a:extLst>
          </p:cNvPr>
          <p:cNvCxnSpPr>
            <a:cxnSpLocks/>
            <a:stCxn id="2" idx="2"/>
            <a:endCxn id="108" idx="0"/>
          </p:cNvCxnSpPr>
          <p:nvPr/>
        </p:nvCxnSpPr>
        <p:spPr>
          <a:xfrm>
            <a:off x="5162891" y="835268"/>
            <a:ext cx="2891699" cy="7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8FE53689-6141-984D-B70F-87964F305AE3}"/>
              </a:ext>
            </a:extLst>
          </p:cNvPr>
          <p:cNvCxnSpPr>
            <a:cxnSpLocks/>
            <a:stCxn id="108" idx="2"/>
            <a:endCxn id="121" idx="1"/>
          </p:cNvCxnSpPr>
          <p:nvPr/>
        </p:nvCxnSpPr>
        <p:spPr>
          <a:xfrm flipV="1">
            <a:off x="8054590" y="567102"/>
            <a:ext cx="1341290" cy="15622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C3D79EF-34DF-7C40-8E2F-B21F4A4A8C0E}"/>
              </a:ext>
            </a:extLst>
          </p:cNvPr>
          <p:cNvSpPr txBox="1"/>
          <p:nvPr/>
        </p:nvSpPr>
        <p:spPr>
          <a:xfrm>
            <a:off x="9395880" y="33626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黒ひげや</a:t>
            </a:r>
            <a:endParaRPr lang="en-US" altLang="ja-JP" sz="1200" dirty="0"/>
          </a:p>
          <a:p>
            <a:r>
              <a:rPr lang="ja-JP" altLang="en-US" sz="1200"/>
              <a:t>ワニワニパニックが該当</a:t>
            </a:r>
            <a:endParaRPr kumimoji="1" lang="en-US" altLang="ja-JP" sz="12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91E4C18-BB05-804D-9C85-F5BECC210FA7}"/>
              </a:ext>
            </a:extLst>
          </p:cNvPr>
          <p:cNvCxnSpPr>
            <a:cxnSpLocks/>
            <a:stCxn id="11" idx="0"/>
            <a:endCxn id="42" idx="2"/>
          </p:cNvCxnSpPr>
          <p:nvPr/>
        </p:nvCxnSpPr>
        <p:spPr>
          <a:xfrm flipV="1">
            <a:off x="3893111" y="3324901"/>
            <a:ext cx="1109921" cy="7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74703C7-7AA7-5B44-806E-DA18B127E3C3}"/>
              </a:ext>
            </a:extLst>
          </p:cNvPr>
          <p:cNvCxnSpPr>
            <a:cxnSpLocks/>
            <a:stCxn id="11" idx="0"/>
            <a:endCxn id="43" idx="2"/>
          </p:cNvCxnSpPr>
          <p:nvPr/>
        </p:nvCxnSpPr>
        <p:spPr>
          <a:xfrm flipV="1">
            <a:off x="3893111" y="3317591"/>
            <a:ext cx="2830964" cy="72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AA25134F-0B35-3846-B415-CE68B8D18A06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H="1" flipV="1">
            <a:off x="2160737" y="3324902"/>
            <a:ext cx="1732374" cy="72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C43A0F51-A3F3-D743-AB43-8777CEDC46FE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H="1" flipV="1">
            <a:off x="5003032" y="3324901"/>
            <a:ext cx="2222293" cy="72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49FF9E9-3EF0-A842-8601-BE84F479DDE8}"/>
              </a:ext>
            </a:extLst>
          </p:cNvPr>
          <p:cNvSpPr txBox="1"/>
          <p:nvPr/>
        </p:nvSpPr>
        <p:spPr>
          <a:xfrm>
            <a:off x="5603429" y="525260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例：</a:t>
            </a:r>
            <a:endParaRPr kumimoji="1" lang="en-US" altLang="ja-JP" sz="1200" dirty="0"/>
          </a:p>
          <a:p>
            <a:r>
              <a:rPr lang="ja-JP" altLang="en-US" sz="1200"/>
              <a:t>東京の最南端は何県？</a:t>
            </a:r>
            <a:endParaRPr lang="en-US" altLang="ja-JP" sz="1200" dirty="0"/>
          </a:p>
          <a:p>
            <a:r>
              <a:rPr kumimoji="1" lang="ja-JP" altLang="en-US" sz="1200"/>
              <a:t>→</a:t>
            </a:r>
            <a:r>
              <a:rPr kumimoji="1" lang="ja-JP" altLang="en-US" sz="1200">
                <a:highlight>
                  <a:srgbClr val="FF0000"/>
                </a:highlight>
              </a:rPr>
              <a:t>沖縄県？</a:t>
            </a:r>
            <a:endParaRPr kumimoji="1" lang="en-US" altLang="ja-JP" sz="1200" dirty="0">
              <a:highlight>
                <a:srgbClr val="FF0000"/>
              </a:highlight>
            </a:endParaRPr>
          </a:p>
          <a:p>
            <a:r>
              <a:rPr lang="ja-JP" altLang="en-US" sz="1200"/>
              <a:t>→ブー！東京都でした。</a:t>
            </a:r>
            <a:r>
              <a:rPr lang="ja-JP" altLang="en-US" sz="1200">
                <a:solidFill>
                  <a:srgbClr val="FF0000"/>
                </a:solidFill>
              </a:rPr>
              <a:t>このうみんちゅが！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0ED9A1D-5725-D543-A9FA-B81AAC883E05}"/>
              </a:ext>
            </a:extLst>
          </p:cNvPr>
          <p:cNvCxnSpPr>
            <a:cxnSpLocks/>
            <a:stCxn id="139" idx="0"/>
            <a:endCxn id="56" idx="2"/>
          </p:cNvCxnSpPr>
          <p:nvPr/>
        </p:nvCxnSpPr>
        <p:spPr>
          <a:xfrm flipH="1" flipV="1">
            <a:off x="7225325" y="4582523"/>
            <a:ext cx="9320" cy="6700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3DA90DC-38CE-4F42-A1DC-8BC68D49475F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 flipH="1" flipV="1">
            <a:off x="6724075" y="3317591"/>
            <a:ext cx="501250" cy="7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361F84B3-1809-354E-B91E-D34DE8A9A164}"/>
              </a:ext>
            </a:extLst>
          </p:cNvPr>
          <p:cNvCxnSpPr>
            <a:cxnSpLocks/>
            <a:stCxn id="55" idx="0"/>
            <a:endCxn id="43" idx="2"/>
          </p:cNvCxnSpPr>
          <p:nvPr/>
        </p:nvCxnSpPr>
        <p:spPr>
          <a:xfrm flipH="1" flipV="1">
            <a:off x="6724075" y="3317591"/>
            <a:ext cx="2106586" cy="73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403EA7D-6DB3-534C-984F-936FD9E5ED77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5003032" y="3324901"/>
            <a:ext cx="3827629" cy="72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矢印 53">
            <a:extLst>
              <a:ext uri="{FF2B5EF4-FFF2-40B4-BE49-F238E27FC236}">
                <a16:creationId xmlns:a16="http://schemas.microsoft.com/office/drawing/2014/main" id="{1C666332-CEF7-4C42-9208-AC100F84EF41}"/>
              </a:ext>
            </a:extLst>
          </p:cNvPr>
          <p:cNvSpPr/>
          <p:nvPr/>
        </p:nvSpPr>
        <p:spPr>
          <a:xfrm rot="16200000">
            <a:off x="6173521" y="3511421"/>
            <a:ext cx="413238" cy="457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CAFF71E-F766-FB44-B82C-541D03C1648E}"/>
              </a:ext>
            </a:extLst>
          </p:cNvPr>
          <p:cNvSpPr/>
          <p:nvPr/>
        </p:nvSpPr>
        <p:spPr>
          <a:xfrm>
            <a:off x="1738478" y="4046192"/>
            <a:ext cx="1398000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サンタに願いを書く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F2E15268-9CDD-324F-9CA5-602733F47979}"/>
              </a:ext>
            </a:extLst>
          </p:cNvPr>
          <p:cNvCxnSpPr>
            <a:cxnSpLocks/>
            <a:stCxn id="169" idx="0"/>
            <a:endCxn id="42" idx="2"/>
          </p:cNvCxnSpPr>
          <p:nvPr/>
        </p:nvCxnSpPr>
        <p:spPr>
          <a:xfrm flipV="1">
            <a:off x="2437478" y="3324901"/>
            <a:ext cx="2565554" cy="72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F395CA40-3886-734E-B82C-7B4B8941F481}"/>
              </a:ext>
            </a:extLst>
          </p:cNvPr>
          <p:cNvSpPr/>
          <p:nvPr/>
        </p:nvSpPr>
        <p:spPr>
          <a:xfrm>
            <a:off x="9837666" y="4046192"/>
            <a:ext cx="1130438" cy="5363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自分の写真を使う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15F4EAFE-5A2E-F444-8FAF-B86627E48862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6628389" y="3333208"/>
            <a:ext cx="3774496" cy="71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6BEC727-33C7-2A44-A022-C114EC965159}"/>
              </a:ext>
            </a:extLst>
          </p:cNvPr>
          <p:cNvSpPr txBox="1"/>
          <p:nvPr/>
        </p:nvSpPr>
        <p:spPr>
          <a:xfrm>
            <a:off x="5720268" y="292392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FF72D8D-9990-AF4F-8109-38D7A80534CE}"/>
              </a:ext>
            </a:extLst>
          </p:cNvPr>
          <p:cNvSpPr txBox="1"/>
          <p:nvPr/>
        </p:nvSpPr>
        <p:spPr>
          <a:xfrm>
            <a:off x="3230295" y="463780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例：</a:t>
            </a:r>
            <a:endParaRPr lang="en-US" altLang="ja-JP" sz="1200" dirty="0"/>
          </a:p>
          <a:p>
            <a:r>
              <a:rPr lang="ja-JP" altLang="en-US" sz="1200"/>
              <a:t>「スーパーの安売りクーポンが欲しいです」</a:t>
            </a:r>
            <a:endParaRPr lang="en-US" altLang="ja-JP" sz="1200" dirty="0"/>
          </a:p>
          <a:p>
            <a:r>
              <a:rPr lang="ja-JP" altLang="en-US" sz="1200"/>
              <a:t>→お前は主婦か！</a:t>
            </a:r>
            <a:endParaRPr lang="en-US" altLang="ja-JP" sz="1200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D2F75489-AD2D-8644-8473-1A1CA0344F18}"/>
              </a:ext>
            </a:extLst>
          </p:cNvPr>
          <p:cNvCxnSpPr>
            <a:cxnSpLocks/>
            <a:stCxn id="182" idx="1"/>
            <a:endCxn id="169" idx="2"/>
          </p:cNvCxnSpPr>
          <p:nvPr/>
        </p:nvCxnSpPr>
        <p:spPr>
          <a:xfrm flipH="1" flipV="1">
            <a:off x="2437478" y="4582523"/>
            <a:ext cx="792817" cy="3784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D63246-54CD-5846-81E9-CE03C13B88E9}"/>
              </a:ext>
            </a:extLst>
          </p:cNvPr>
          <p:cNvSpPr txBox="1"/>
          <p:nvPr/>
        </p:nvSpPr>
        <p:spPr>
          <a:xfrm>
            <a:off x="82063" y="181664"/>
            <a:ext cx="88727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lang="ja-JP" altLang="en-US" sz="1400"/>
              <a:t>本日詰めたいこと</a:t>
            </a:r>
            <a:endParaRPr lang="en-US" altLang="ja-JP" sz="1400" dirty="0"/>
          </a:p>
          <a:p>
            <a:r>
              <a:rPr lang="ja-JP" altLang="en-US" sz="1400"/>
              <a:t>プロダクトのコンセプトをより詳細に決めたい。具体的に話すべきことは下記か。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ユーザー像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10-20</a:t>
            </a:r>
            <a:r>
              <a:rPr lang="ja-JP" altLang="en-US" sz="1400">
                <a:solidFill>
                  <a:srgbClr val="FF0000"/>
                </a:solidFill>
              </a:rPr>
              <a:t>代くらいの若者。友人同士で遊ぶツールを必要としている。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（開発者である自分たちをイメージすれば良い）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ユーザーへの提供価値や体験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同じツールを共有して遊ぶことで、</a:t>
            </a:r>
            <a:r>
              <a:rPr lang="ja-JP" altLang="en-US" sz="1600" b="1">
                <a:solidFill>
                  <a:srgbClr val="FF0000"/>
                </a:solidFill>
              </a:rPr>
              <a:t>友人との一体感を感じる。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友人同士で帽子を回して遊ぶ。理不尽に責められる友人をみて、周囲は笑う（築地、</a:t>
            </a:r>
            <a:r>
              <a:rPr lang="en-US" altLang="ja-JP" sz="1400" dirty="0"/>
              <a:t>8/10</a:t>
            </a:r>
            <a:r>
              <a:rPr lang="ja-JP" altLang="en-US" sz="1400"/>
              <a:t>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人でなく機械がディするので、人間関係が壊れない（</a:t>
            </a:r>
            <a:r>
              <a:rPr lang="en-US" altLang="ja-JP" sz="1400" dirty="0"/>
              <a:t>8/6</a:t>
            </a:r>
            <a:r>
              <a:rPr lang="ja-JP" altLang="en-US" sz="1400"/>
              <a:t>打ち合わせ）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“</a:t>
            </a:r>
            <a:r>
              <a:rPr lang="ja-JP" altLang="en-US" sz="1400">
                <a:solidFill>
                  <a:srgbClr val="FF0000"/>
                </a:solidFill>
              </a:rPr>
              <a:t>同じツール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>
                <a:solidFill>
                  <a:srgbClr val="FF0000"/>
                </a:solidFill>
              </a:rPr>
              <a:t>として大喜利を楽しむ機会を提供する。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ユースケース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大喜利のお題を登録する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大喜利に回答する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自身の回答の採点結果を得る（</a:t>
            </a:r>
            <a:r>
              <a:rPr lang="ja-JP" altLang="en-US" sz="1400" u="sng"/>
              <a:t>しかも面白おかしく！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54EED-A67A-0742-9310-59486F0E40D3}"/>
              </a:ext>
            </a:extLst>
          </p:cNvPr>
          <p:cNvSpPr txBox="1"/>
          <p:nvPr/>
        </p:nvSpPr>
        <p:spPr>
          <a:xfrm>
            <a:off x="9035660" y="135805"/>
            <a:ext cx="30742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>
                <a:solidFill>
                  <a:srgbClr val="FF0000"/>
                </a:solidFill>
              </a:rPr>
              <a:t>赤字</a:t>
            </a:r>
            <a:r>
              <a:rPr lang="en-US" altLang="ja-JP" sz="1400" dirty="0">
                <a:solidFill>
                  <a:srgbClr val="FF0000"/>
                </a:solidFill>
              </a:rPr>
              <a:t> = </a:t>
            </a:r>
            <a:r>
              <a:rPr lang="ja-JP" altLang="en-US" sz="1400">
                <a:solidFill>
                  <a:srgbClr val="FF0000"/>
                </a:solidFill>
              </a:rPr>
              <a:t>今までの話し合いから、鈴木の認識を言語化した箇所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EFA35-B1F8-A743-940E-60A7845D136B}"/>
              </a:ext>
            </a:extLst>
          </p:cNvPr>
          <p:cNvSpPr txBox="1"/>
          <p:nvPr/>
        </p:nvSpPr>
        <p:spPr>
          <a:xfrm>
            <a:off x="82064" y="3335434"/>
            <a:ext cx="6503794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②”</a:t>
            </a:r>
            <a:r>
              <a:rPr lang="ja-JP" altLang="en-US" sz="1400"/>
              <a:t>理不尽</a:t>
            </a:r>
            <a:r>
              <a:rPr lang="en-US" altLang="ja-JP" sz="1400" dirty="0"/>
              <a:t>”</a:t>
            </a:r>
            <a:r>
              <a:rPr lang="ja-JP" altLang="en-US" sz="1400"/>
              <a:t>の定義をどうするか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辛辣なことを言われ、</a:t>
            </a:r>
            <a:r>
              <a:rPr lang="en-US" altLang="ja-JP" sz="1400" dirty="0"/>
              <a:t>”</a:t>
            </a:r>
            <a:r>
              <a:rPr lang="ja-JP" altLang="en-US" sz="1400"/>
              <a:t>悔しい</a:t>
            </a:r>
            <a:r>
              <a:rPr lang="en-US" altLang="ja-JP" sz="1400" dirty="0"/>
              <a:t>”,”</a:t>
            </a:r>
            <a:r>
              <a:rPr lang="ja-JP" altLang="en-US" sz="1400"/>
              <a:t>ちょっと恥ずかしい</a:t>
            </a:r>
            <a:r>
              <a:rPr lang="en-US" altLang="ja-JP" sz="1400" dirty="0"/>
              <a:t>”</a:t>
            </a:r>
            <a:r>
              <a:rPr lang="ja-JP" altLang="en-US" sz="1400"/>
              <a:t>と感じること（鈴木）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Q. </a:t>
            </a:r>
            <a:r>
              <a:rPr lang="ja-JP" altLang="en-US" sz="1400"/>
              <a:t>辛辣なこととは？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A. </a:t>
            </a:r>
            <a:r>
              <a:rPr lang="ja-JP" altLang="en-US" sz="1400" u="sng"/>
              <a:t>ちょっと</a:t>
            </a:r>
            <a:r>
              <a:rPr lang="ja-JP" altLang="en-US" sz="1400"/>
              <a:t>傷つくくらいをイメージ（鈴木）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これは理不尽でなく、嫌悪感や不快感なのでは？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>
                <a:solidFill>
                  <a:srgbClr val="FF0000"/>
                </a:solidFill>
              </a:rPr>
              <a:t>どう考えても理にかなっていない</a:t>
            </a:r>
            <a:r>
              <a:rPr lang="ja-JP" altLang="en-US" sz="1400"/>
              <a:t>を理不尽と感じる（築地、奥村）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筋が通っていない要求に対して理不尽を感じる（鈴木）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例：何故か</a:t>
            </a:r>
            <a:r>
              <a:rPr lang="en-US" altLang="ja-JP" sz="1400" dirty="0"/>
              <a:t>IPPON</a:t>
            </a:r>
            <a:r>
              <a:rPr lang="ja-JP" altLang="en-US" sz="1400"/>
              <a:t>グランプリレベルを要求される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不公平感による理不尽（奥村）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e.g.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：五輪の開催。国民は自粛しているのに。。。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友人との一体感</a:t>
            </a: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というコンセプトには合わないのでは（奥村）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FA4618-AC46-1045-99F4-AEBD906202A5}"/>
              </a:ext>
            </a:extLst>
          </p:cNvPr>
          <p:cNvSpPr txBox="1"/>
          <p:nvPr/>
        </p:nvSpPr>
        <p:spPr>
          <a:xfrm>
            <a:off x="6585858" y="2244706"/>
            <a:ext cx="539114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③”</a:t>
            </a:r>
            <a:r>
              <a:rPr lang="ja-JP" altLang="en-US" sz="1400"/>
              <a:t>理にかなっていない</a:t>
            </a:r>
            <a:r>
              <a:rPr lang="en-US" altLang="ja-JP" sz="1400" dirty="0"/>
              <a:t>”</a:t>
            </a:r>
            <a:r>
              <a:rPr lang="ja-JP" altLang="en-US" sz="1400"/>
              <a:t>をデバイスでどう実現するか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帽子からの音声フィードバックの内容が理にかなっていない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</a:t>
            </a:r>
            <a:r>
              <a:rPr lang="en-US" altLang="ja-JP" sz="1400" dirty="0"/>
              <a:t>”</a:t>
            </a:r>
            <a:r>
              <a:rPr lang="ja-JP" altLang="en-US" sz="1400"/>
              <a:t>その程度だと</a:t>
            </a:r>
            <a:r>
              <a:rPr lang="en-US" altLang="ja-JP" sz="1400" dirty="0"/>
              <a:t>IPPON</a:t>
            </a:r>
            <a:r>
              <a:rPr lang="ja-JP" altLang="en-US" sz="1400"/>
              <a:t>グランプリ出られないぞ</a:t>
            </a:r>
            <a:r>
              <a:rPr lang="en-US" altLang="ja-JP" sz="14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→これは前提を完全無視した理不尽</a:t>
            </a:r>
            <a:endParaRPr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AC24B0-313B-FC48-9A48-A6F44340A280}"/>
              </a:ext>
            </a:extLst>
          </p:cNvPr>
          <p:cNvSpPr txBox="1"/>
          <p:nvPr/>
        </p:nvSpPr>
        <p:spPr>
          <a:xfrm>
            <a:off x="6520543" y="3335434"/>
            <a:ext cx="539114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■価値提供の手段の検討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大喜利という手段は目的に対して適切なのか（鈴木）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理不尽を受けて、みんなでキャッキャして、一体感を感じることが目的であれば、大喜利という手段に固執する必要はない。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代替案：難題クイズでも良い。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東大入試レベルの問題を、数秒で解け、とか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実現可能性が極めて低いタイプの理不尽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つまらない、途中で諦めてしまうリスク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代替案：ひっかけ問題、意地悪なぞなぞ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これだと</a:t>
            </a:r>
            <a:r>
              <a:rPr lang="en-US" altLang="ja-JP" sz="1400" dirty="0"/>
              <a:t>”</a:t>
            </a:r>
            <a:r>
              <a:rPr lang="ja-JP" altLang="en-US" sz="1400"/>
              <a:t>いたずら</a:t>
            </a:r>
            <a:r>
              <a:rPr lang="en-US" altLang="ja-JP" sz="1400" dirty="0"/>
              <a:t>”</a:t>
            </a:r>
            <a:r>
              <a:rPr lang="ja-JP" altLang="en-US" sz="1400"/>
              <a:t>になるのでは、、、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前提を完全無視するタイプの理不尽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普通だったら</a:t>
            </a:r>
            <a:r>
              <a:rPr lang="en-US" altLang="ja-JP" sz="1400" dirty="0"/>
              <a:t>A</a:t>
            </a:r>
            <a:r>
              <a:rPr lang="ja-JP" altLang="en-US" sz="1400"/>
              <a:t>と回答するが、答えは</a:t>
            </a:r>
            <a:r>
              <a:rPr lang="en-US" altLang="ja-JP" sz="1400" dirty="0"/>
              <a:t>B</a:t>
            </a:r>
            <a:r>
              <a:rPr lang="ja-JP" altLang="en-US" sz="1400"/>
              <a:t>でしたみたいな。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気軽に楽しめる可能性がある。コンセプトに合うかも</a:t>
            </a:r>
            <a:endParaRPr lang="en-US" altLang="ja-JP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A2502E-34E5-DA42-A0BD-30A45EA3C319}"/>
              </a:ext>
            </a:extLst>
          </p:cNvPr>
          <p:cNvSpPr txBox="1"/>
          <p:nvPr/>
        </p:nvSpPr>
        <p:spPr>
          <a:xfrm>
            <a:off x="16328" y="5706137"/>
            <a:ext cx="68988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</a:t>
            </a:r>
            <a:r>
              <a:rPr lang="ja-JP" altLang="en-US" sz="1400">
                <a:solidFill>
                  <a:srgbClr val="FF0000"/>
                </a:solidFill>
              </a:rPr>
              <a:t>理不尽に責められる</a:t>
            </a:r>
            <a:r>
              <a:rPr lang="ja-JP" altLang="en-US" sz="1400"/>
              <a:t>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43167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17F4CD-546F-F843-9179-AA39D470F1CB}"/>
              </a:ext>
            </a:extLst>
          </p:cNvPr>
          <p:cNvSpPr txBox="1"/>
          <p:nvPr/>
        </p:nvSpPr>
        <p:spPr>
          <a:xfrm>
            <a:off x="193222" y="265663"/>
            <a:ext cx="539114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■価値提供の手段の検討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大喜利という手段は目的に対して適切なのか（鈴木）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理不尽を受けて、みんなでキャッキャして、一体感を感じることが目的であれば、大喜利という手段に固執する必要はない。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代替案：難題クイズでも良い。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東大入試レベルの問題を、数秒で解け、とか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実現可能性が極めて低いタイプの理不尽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つまらない、途中で諦めてしまうリスク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代替案：ひっかけ問題、意地悪なぞなぞ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これだと</a:t>
            </a:r>
            <a:r>
              <a:rPr lang="en-US" altLang="ja-JP" sz="1400" dirty="0"/>
              <a:t>”</a:t>
            </a:r>
            <a:r>
              <a:rPr lang="ja-JP" altLang="en-US" sz="1400"/>
              <a:t>いたずら</a:t>
            </a:r>
            <a:r>
              <a:rPr lang="en-US" altLang="ja-JP" sz="1400" dirty="0"/>
              <a:t>”</a:t>
            </a:r>
            <a:r>
              <a:rPr lang="ja-JP" altLang="en-US" sz="1400"/>
              <a:t>になるのでは、、、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前提を完全無視するタイプの理不尽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普通だったら</a:t>
            </a:r>
            <a:r>
              <a:rPr lang="en-US" altLang="ja-JP" sz="1400" dirty="0"/>
              <a:t>A</a:t>
            </a:r>
            <a:r>
              <a:rPr lang="ja-JP" altLang="en-US" sz="1400"/>
              <a:t>と回答するが、答えは</a:t>
            </a:r>
            <a:r>
              <a:rPr lang="en-US" altLang="ja-JP" sz="1400" dirty="0"/>
              <a:t>B</a:t>
            </a:r>
            <a:r>
              <a:rPr lang="ja-JP" altLang="en-US" sz="1400"/>
              <a:t>でしたみたいな。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気軽に楽しめる可能性がある。コンセプトに合うかも</a:t>
            </a:r>
            <a:endParaRPr lang="en-US" altLang="ja-JP" sz="1400" dirty="0"/>
          </a:p>
        </p:txBody>
      </p:sp>
      <p:sp>
        <p:nvSpPr>
          <p:cNvPr id="3" name="フレーム 2">
            <a:extLst>
              <a:ext uri="{FF2B5EF4-FFF2-40B4-BE49-F238E27FC236}">
                <a16:creationId xmlns:a16="http://schemas.microsoft.com/office/drawing/2014/main" id="{E1D70D7D-E1A7-9C44-9093-DDFEA5D2EFF7}"/>
              </a:ext>
            </a:extLst>
          </p:cNvPr>
          <p:cNvSpPr/>
          <p:nvPr/>
        </p:nvSpPr>
        <p:spPr>
          <a:xfrm>
            <a:off x="661308" y="1347107"/>
            <a:ext cx="4923063" cy="2457986"/>
          </a:xfrm>
          <a:prstGeom prst="frame">
            <a:avLst>
              <a:gd name="adj1" fmla="val 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81C63-F06D-F44A-AF43-B21E774BA45F}"/>
              </a:ext>
            </a:extLst>
          </p:cNvPr>
          <p:cNvSpPr txBox="1"/>
          <p:nvPr/>
        </p:nvSpPr>
        <p:spPr>
          <a:xfrm>
            <a:off x="5970814" y="322813"/>
            <a:ext cx="539114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Q. </a:t>
            </a:r>
            <a:r>
              <a:rPr lang="ja-JP" altLang="en-US" sz="1400"/>
              <a:t>クイズアプリとの差別化は？（石橋）</a:t>
            </a:r>
            <a:endParaRPr lang="en-US" altLang="ja-JP" sz="1400" dirty="0"/>
          </a:p>
          <a:p>
            <a:pPr marL="342900" indent="-342900">
              <a:buAutoNum type="alphaUcPeriod"/>
            </a:pPr>
            <a:r>
              <a:rPr lang="ja-JP" altLang="en-US" sz="1400"/>
              <a:t>帽子のレスポンスのキャラの濃さ、多様性で差別化する</a:t>
            </a:r>
            <a:endParaRPr lang="en-US" altLang="ja-JP" sz="1400" dirty="0"/>
          </a:p>
          <a:p>
            <a:pPr marL="342900" indent="-342900">
              <a:buAutoNum type="alphaUcPeriod"/>
            </a:pPr>
            <a:endParaRPr lang="en-US" altLang="ja-JP" sz="1400" dirty="0"/>
          </a:p>
          <a:p>
            <a:r>
              <a:rPr lang="en-US" altLang="ja-JP" sz="1400" dirty="0"/>
              <a:t>Q. </a:t>
            </a:r>
            <a:r>
              <a:rPr lang="ja-JP" altLang="en-US" sz="1400"/>
              <a:t>帽子である必要性は？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スマホで音声流すだけでも代用できる。</a:t>
            </a:r>
            <a:endParaRPr lang="en-US" altLang="ja-JP" sz="1400" dirty="0"/>
          </a:p>
          <a:p>
            <a:endParaRPr lang="en-US" altLang="ja-JP" sz="1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EC0CEFA-1B5F-144F-84E2-2E936692919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84371" y="1015311"/>
            <a:ext cx="386443" cy="156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E244E4CE-0FCC-4C4B-AB10-F5E74730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4322723"/>
            <a:ext cx="1606997" cy="119726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54CE46-3FEC-ED4B-8723-9ECF4CC9A3AE}"/>
              </a:ext>
            </a:extLst>
          </p:cNvPr>
          <p:cNvSpPr txBox="1"/>
          <p:nvPr/>
        </p:nvSpPr>
        <p:spPr>
          <a:xfrm>
            <a:off x="429986" y="3974124"/>
            <a:ext cx="53911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■提供する価値を定義</a:t>
            </a:r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AEF583-8226-164E-9011-E335A2D9B655}"/>
              </a:ext>
            </a:extLst>
          </p:cNvPr>
          <p:cNvSpPr txBox="1"/>
          <p:nvPr/>
        </p:nvSpPr>
        <p:spPr>
          <a:xfrm>
            <a:off x="536122" y="5575305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噛まれる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ペナルティを受ける緊張感を</a:t>
            </a:r>
            <a:endParaRPr lang="en-US" altLang="ja-JP" sz="1400" dirty="0"/>
          </a:p>
          <a:p>
            <a:r>
              <a:rPr lang="ja-JP" altLang="en-US" sz="1400"/>
              <a:t>味わう経験</a:t>
            </a:r>
            <a:endParaRPr lang="en-US" altLang="ja-JP" sz="1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D6A3452-633F-434E-9559-81E4E9FF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57" y="4128012"/>
            <a:ext cx="1409700" cy="14351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6D9ED8-3EDC-2F41-B3B6-55A23BA3DA3A}"/>
              </a:ext>
            </a:extLst>
          </p:cNvPr>
          <p:cNvSpPr txBox="1"/>
          <p:nvPr/>
        </p:nvSpPr>
        <p:spPr>
          <a:xfrm>
            <a:off x="3122839" y="5563112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剣を刺す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ペナルティを受ける緊張感を</a:t>
            </a:r>
            <a:endParaRPr lang="en-US" altLang="ja-JP" sz="1400" dirty="0"/>
          </a:p>
          <a:p>
            <a:r>
              <a:rPr lang="ja-JP" altLang="en-US" sz="1400"/>
              <a:t>味わう経験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D9E08A-35B0-2F4B-AC8B-3A116B70B173}"/>
              </a:ext>
            </a:extLst>
          </p:cNvPr>
          <p:cNvSpPr txBox="1"/>
          <p:nvPr/>
        </p:nvSpPr>
        <p:spPr>
          <a:xfrm>
            <a:off x="9933891" y="2035377"/>
            <a:ext cx="93481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6000"/>
              <a:t>？</a:t>
            </a:r>
            <a:endParaRPr lang="en-US" altLang="ja-JP" sz="6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572791-66F9-B545-9CAE-38EEC86D4B8A}"/>
              </a:ext>
            </a:extLst>
          </p:cNvPr>
          <p:cNvSpPr txBox="1"/>
          <p:nvPr/>
        </p:nvSpPr>
        <p:spPr>
          <a:xfrm>
            <a:off x="8931728" y="3197654"/>
            <a:ext cx="293914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どんな動詞？</a:t>
            </a:r>
            <a:endParaRPr lang="en-US" altLang="ja-JP" sz="1400" dirty="0"/>
          </a:p>
          <a:p>
            <a:r>
              <a:rPr lang="ja-JP" altLang="en-US" sz="1400"/>
              <a:t>・殴る、殴られる（奥村）</a:t>
            </a:r>
            <a:endParaRPr lang="en-US" altLang="ja-JP" sz="1400" dirty="0"/>
          </a:p>
          <a:p>
            <a:r>
              <a:rPr lang="ja-JP" altLang="en-US" sz="1400"/>
              <a:t>・血を抜かれる</a:t>
            </a:r>
            <a:endParaRPr lang="en-US" altLang="ja-JP" sz="1400" dirty="0"/>
          </a:p>
          <a:p>
            <a:r>
              <a:rPr lang="ja-JP" altLang="en-US" sz="1400"/>
              <a:t>・金を取られる（</a:t>
            </a:r>
            <a:r>
              <a:rPr lang="en-US" altLang="ja-JP" sz="1400" dirty="0"/>
              <a:t>or</a:t>
            </a:r>
            <a:r>
              <a:rPr lang="ja-JP" altLang="en-US" sz="1400"/>
              <a:t>仮想マネー）</a:t>
            </a:r>
            <a:endParaRPr lang="en-US" altLang="ja-JP" sz="1400" dirty="0"/>
          </a:p>
          <a:p>
            <a:r>
              <a:rPr lang="ja-JP" altLang="en-US" sz="1400"/>
              <a:t>・</a:t>
            </a:r>
            <a:r>
              <a:rPr lang="ja-JP" altLang="en-US" sz="1400">
                <a:solidFill>
                  <a:srgbClr val="FF0000"/>
                </a:solidFill>
              </a:rPr>
              <a:t>（程よく）ディスられる？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F99B039-103F-AB4A-8CE2-941C26A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4" y="4161089"/>
            <a:ext cx="1485900" cy="13589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074DF0-1C13-E542-8A9D-C3D3452C32E2}"/>
              </a:ext>
            </a:extLst>
          </p:cNvPr>
          <p:cNvSpPr txBox="1"/>
          <p:nvPr/>
        </p:nvSpPr>
        <p:spPr>
          <a:xfrm>
            <a:off x="5584371" y="5605182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隠れる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見つかって殺されるかもしれないという緊張感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9DE70C-3958-A24B-BC6A-791FB478D079}"/>
              </a:ext>
            </a:extLst>
          </p:cNvPr>
          <p:cNvSpPr txBox="1"/>
          <p:nvPr/>
        </p:nvSpPr>
        <p:spPr>
          <a:xfrm>
            <a:off x="8931727" y="2897152"/>
            <a:ext cx="29391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自分たちのプロダクトの場合は？</a:t>
            </a:r>
            <a:endParaRPr lang="en-US" altLang="ja-JP" sz="1400" dirty="0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DFBA90EE-617C-7E41-9B5B-2E32EA764690}"/>
              </a:ext>
            </a:extLst>
          </p:cNvPr>
          <p:cNvSpPr/>
          <p:nvPr/>
        </p:nvSpPr>
        <p:spPr>
          <a:xfrm rot="19623663">
            <a:off x="7188654" y="3812020"/>
            <a:ext cx="1302202" cy="19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84DCB-9ADA-8A4F-A2C6-2DD4C3A8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47" y="2766218"/>
            <a:ext cx="5592745" cy="1325563"/>
          </a:xfrm>
        </p:spPr>
        <p:txBody>
          <a:bodyPr/>
          <a:lstStyle/>
          <a:p>
            <a:r>
              <a:rPr kumimoji="1" lang="en-US" altLang="ja-JP" dirty="0"/>
              <a:t>Appendix</a:t>
            </a:r>
            <a:br>
              <a:rPr kumimoji="1" lang="en-US" altLang="ja-JP" dirty="0"/>
            </a:br>
            <a:r>
              <a:rPr kumimoji="1" lang="ja-JP" altLang="en-US"/>
              <a:t>前回打ち合わせ</a:t>
            </a:r>
            <a:r>
              <a:rPr lang="ja-JP" altLang="en-US"/>
              <a:t>メモ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77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CC1FE-D136-634B-A062-3B2E1CFB4DF3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4D5BF1-48F2-F444-96D7-3E2ACB7C77D2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D547-BA7F-2C40-8475-D99885FCFAE2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79127C-9FE1-D946-B4FB-981B27F97E2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3C1246-435D-394E-BA6B-5F9CF588CEBB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F6EA1-1587-574F-95E4-DDDA76362D4A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EEFCD5-6331-EE4E-87BC-4025637CA002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4ABB8C-514E-0B44-8FCF-874A4BC9E913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3A8410-AC60-9F40-A243-0488028471F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AA5024-B2FE-584F-A139-58ECB85FBEC1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703CA1-E9FE-E24B-8D59-F33F99999C6F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02BA2D-B4DC-D240-B38D-92AEC719510B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3EB5A54-9DC7-0242-ABCE-47ECA2FD9E1D}"/>
              </a:ext>
            </a:extLst>
          </p:cNvPr>
          <p:cNvSpPr/>
          <p:nvPr/>
        </p:nvSpPr>
        <p:spPr>
          <a:xfrm>
            <a:off x="4738177" y="556177"/>
            <a:ext cx="2416126" cy="571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467E89-16EA-5844-9197-DAAD361C71E7}"/>
              </a:ext>
            </a:extLst>
          </p:cNvPr>
          <p:cNvSpPr txBox="1"/>
          <p:nvPr/>
        </p:nvSpPr>
        <p:spPr>
          <a:xfrm>
            <a:off x="5503365" y="365199"/>
            <a:ext cx="892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55F657-65C9-8E41-9190-D69F048CDDE8}"/>
              </a:ext>
            </a:extLst>
          </p:cNvPr>
          <p:cNvSpPr/>
          <p:nvPr/>
        </p:nvSpPr>
        <p:spPr>
          <a:xfrm>
            <a:off x="5079058" y="971812"/>
            <a:ext cx="1734364" cy="14403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5CCB70-53EE-F14D-AA9C-E545ACA10CBE}"/>
              </a:ext>
            </a:extLst>
          </p:cNvPr>
          <p:cNvSpPr txBox="1"/>
          <p:nvPr/>
        </p:nvSpPr>
        <p:spPr>
          <a:xfrm>
            <a:off x="5356466" y="83183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出題機能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1B57ED-5DE7-7C43-BEAD-2F2A4AE87C4F}"/>
              </a:ext>
            </a:extLst>
          </p:cNvPr>
          <p:cNvSpPr/>
          <p:nvPr/>
        </p:nvSpPr>
        <p:spPr>
          <a:xfrm>
            <a:off x="5196487" y="131980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7D387F-8C9E-E34D-9106-F85544A2B5F6}"/>
              </a:ext>
            </a:extLst>
          </p:cNvPr>
          <p:cNvSpPr/>
          <p:nvPr/>
        </p:nvSpPr>
        <p:spPr>
          <a:xfrm>
            <a:off x="5196486" y="185226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4F127E-1D8E-2D42-980D-FC3155ADDF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27147" y="1691968"/>
            <a:ext cx="651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BE6DAD-B7F6-0F4C-912D-EEB3DA01E586}"/>
              </a:ext>
            </a:extLst>
          </p:cNvPr>
          <p:cNvSpPr/>
          <p:nvPr/>
        </p:nvSpPr>
        <p:spPr>
          <a:xfrm>
            <a:off x="7395924" y="538575"/>
            <a:ext cx="2517105" cy="3032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FC6A89-6D03-DF47-96D3-6959249FB774}"/>
              </a:ext>
            </a:extLst>
          </p:cNvPr>
          <p:cNvSpPr txBox="1"/>
          <p:nvPr/>
        </p:nvSpPr>
        <p:spPr>
          <a:xfrm>
            <a:off x="8162594" y="407205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入力部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93BD728-EDFD-C44C-9310-26BB336CF9C2}"/>
              </a:ext>
            </a:extLst>
          </p:cNvPr>
          <p:cNvSpPr/>
          <p:nvPr/>
        </p:nvSpPr>
        <p:spPr>
          <a:xfrm>
            <a:off x="7772592" y="984157"/>
            <a:ext cx="1734364" cy="14279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A77EBE-B68D-DD4D-833D-1297E8D06852}"/>
              </a:ext>
            </a:extLst>
          </p:cNvPr>
          <p:cNvSpPr txBox="1"/>
          <p:nvPr/>
        </p:nvSpPr>
        <p:spPr>
          <a:xfrm>
            <a:off x="8050000" y="83481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43FA001-F0FF-954C-8683-E9AA17CBC099}"/>
              </a:ext>
            </a:extLst>
          </p:cNvPr>
          <p:cNvSpPr/>
          <p:nvPr/>
        </p:nvSpPr>
        <p:spPr>
          <a:xfrm>
            <a:off x="7890020" y="129564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4BC3997-FC20-694B-8546-30DFF90DB52C}"/>
              </a:ext>
            </a:extLst>
          </p:cNvPr>
          <p:cNvSpPr/>
          <p:nvPr/>
        </p:nvSpPr>
        <p:spPr>
          <a:xfrm>
            <a:off x="7890020" y="186933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</a:t>
            </a:r>
            <a:endParaRPr lang="en-US" altLang="ja-JP" sz="1200" dirty="0"/>
          </a:p>
          <a:p>
            <a:pPr algn="ctr"/>
            <a:r>
              <a:rPr lang="ja-JP" altLang="en-US" sz="1200"/>
              <a:t>テキスト化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74B8700-4305-C343-BBD7-1191C75C5DF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639774" y="1711277"/>
            <a:ext cx="0" cy="15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21F6F33-9B23-8543-A8D6-8C6376F1DD1F}"/>
              </a:ext>
            </a:extLst>
          </p:cNvPr>
          <p:cNvSpPr/>
          <p:nvPr/>
        </p:nvSpPr>
        <p:spPr>
          <a:xfrm>
            <a:off x="5079057" y="3428999"/>
            <a:ext cx="1734364" cy="2656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68C45C-A6CB-6348-8D6A-6352A5E9B389}"/>
              </a:ext>
            </a:extLst>
          </p:cNvPr>
          <p:cNvSpPr txBox="1"/>
          <p:nvPr/>
        </p:nvSpPr>
        <p:spPr>
          <a:xfrm>
            <a:off x="5356465" y="3252641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823147F1-7076-5242-9C32-85654D9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8157" y="1627493"/>
            <a:ext cx="1208586" cy="22606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1F4365-1CBC-9A45-A83C-5A6153E556AC}"/>
              </a:ext>
            </a:extLst>
          </p:cNvPr>
          <p:cNvSpPr/>
          <p:nvPr/>
        </p:nvSpPr>
        <p:spPr>
          <a:xfrm>
            <a:off x="5181927" y="369359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0746C9-88D1-8043-BE5B-31D7B38D73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791308" y="1503459"/>
            <a:ext cx="1098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EBD0B11-52F3-6B4A-BE9F-6C19A5C4A274}"/>
              </a:ext>
            </a:extLst>
          </p:cNvPr>
          <p:cNvSpPr/>
          <p:nvPr/>
        </p:nvSpPr>
        <p:spPr>
          <a:xfrm>
            <a:off x="7772592" y="2648863"/>
            <a:ext cx="1734364" cy="8426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5854B-BD41-3B4A-9A1C-CA3C3ABDBC27}"/>
              </a:ext>
            </a:extLst>
          </p:cNvPr>
          <p:cNvSpPr txBox="1"/>
          <p:nvPr/>
        </p:nvSpPr>
        <p:spPr>
          <a:xfrm>
            <a:off x="8067323" y="2468389"/>
            <a:ext cx="1194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文字取得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62ABFE6-8D2A-944E-8F7C-6070FD078101}"/>
              </a:ext>
            </a:extLst>
          </p:cNvPr>
          <p:cNvSpPr/>
          <p:nvPr/>
        </p:nvSpPr>
        <p:spPr>
          <a:xfrm>
            <a:off x="7872781" y="292306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54054E0-F0A2-0F4C-A9B7-FB1C32F1EF5D}"/>
              </a:ext>
            </a:extLst>
          </p:cNvPr>
          <p:cNvSpPr/>
          <p:nvPr/>
        </p:nvSpPr>
        <p:spPr>
          <a:xfrm>
            <a:off x="7395924" y="3963807"/>
            <a:ext cx="2511378" cy="158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60BA63-8D6E-154C-926D-C00B3F5882E2}"/>
              </a:ext>
            </a:extLst>
          </p:cNvPr>
          <p:cNvSpPr txBox="1"/>
          <p:nvPr/>
        </p:nvSpPr>
        <p:spPr>
          <a:xfrm>
            <a:off x="8122361" y="3765712"/>
            <a:ext cx="1138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判定機能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26CD47F-7D9C-CF40-BFCB-05D243AF1A6D}"/>
              </a:ext>
            </a:extLst>
          </p:cNvPr>
          <p:cNvSpPr/>
          <p:nvPr/>
        </p:nvSpPr>
        <p:spPr>
          <a:xfrm>
            <a:off x="7901859" y="422030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6E931C7-491B-9C4B-AC2F-07D931C25D5A}"/>
              </a:ext>
            </a:extLst>
          </p:cNvPr>
          <p:cNvSpPr/>
          <p:nvPr/>
        </p:nvSpPr>
        <p:spPr>
          <a:xfrm>
            <a:off x="7901859" y="492137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5D5E085-A77E-D740-8051-63FA2892542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651613" y="4635943"/>
            <a:ext cx="0" cy="285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11593CC-036F-204A-8683-DD351293E005}"/>
              </a:ext>
            </a:extLst>
          </p:cNvPr>
          <p:cNvSpPr/>
          <p:nvPr/>
        </p:nvSpPr>
        <p:spPr>
          <a:xfrm>
            <a:off x="5182556" y="4566065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6C60444-F042-5049-9D38-2CA7B42A868A}"/>
              </a:ext>
            </a:extLst>
          </p:cNvPr>
          <p:cNvSpPr/>
          <p:nvPr/>
        </p:nvSpPr>
        <p:spPr>
          <a:xfrm>
            <a:off x="5181928" y="506290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90A217-74DD-A944-BEFE-FB9C7335FCC8}"/>
              </a:ext>
            </a:extLst>
          </p:cNvPr>
          <p:cNvSpPr/>
          <p:nvPr/>
        </p:nvSpPr>
        <p:spPr>
          <a:xfrm>
            <a:off x="5181928" y="554587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F0ED76CF-BDC5-1F4E-8FEC-6A295B745342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>
            <a:off x="6682063" y="4773883"/>
            <a:ext cx="1219796" cy="3553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E4DD5152-1E91-A74A-86DE-636C47626EF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rot="10800000" flipV="1">
            <a:off x="6681435" y="5129196"/>
            <a:ext cx="1220424" cy="1415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54C757C2-F22C-4E4D-A3C4-17B71983D7B3}"/>
              </a:ext>
            </a:extLst>
          </p:cNvPr>
          <p:cNvCxnSpPr>
            <a:cxnSpLocks/>
            <a:stCxn id="33" idx="3"/>
            <a:endCxn id="58" idx="3"/>
          </p:cNvCxnSpPr>
          <p:nvPr/>
        </p:nvCxnSpPr>
        <p:spPr>
          <a:xfrm>
            <a:off x="9389527" y="2077157"/>
            <a:ext cx="11839" cy="2350968"/>
          </a:xfrm>
          <a:prstGeom prst="bentConnector3">
            <a:avLst>
              <a:gd name="adj1" fmla="val 61590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C4466EC-9EB7-3640-9AFF-B6D7847727A1}"/>
              </a:ext>
            </a:extLst>
          </p:cNvPr>
          <p:cNvSpPr/>
          <p:nvPr/>
        </p:nvSpPr>
        <p:spPr>
          <a:xfrm>
            <a:off x="5196486" y="265572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5E64A78-13C9-4B41-A1C1-CC055C2D55B4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5946240" y="2412124"/>
            <a:ext cx="0" cy="243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C5072D7-EA8A-604E-9347-C2D30D15651D}"/>
              </a:ext>
            </a:extLst>
          </p:cNvPr>
          <p:cNvSpPr/>
          <p:nvPr/>
        </p:nvSpPr>
        <p:spPr>
          <a:xfrm>
            <a:off x="10486864" y="55617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実装必須機能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DC859B8-CB20-E844-A97D-4A27F13B935A}"/>
              </a:ext>
            </a:extLst>
          </p:cNvPr>
          <p:cNvSpPr/>
          <p:nvPr/>
        </p:nvSpPr>
        <p:spPr>
          <a:xfrm>
            <a:off x="10486863" y="1061125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追加実装機能</a:t>
            </a:r>
          </a:p>
        </p:txBody>
      </p:sp>
      <p:cxnSp>
        <p:nvCxnSpPr>
          <p:cNvPr id="96" name="カギ線コネクタ 95">
            <a:extLst>
              <a:ext uri="{FF2B5EF4-FFF2-40B4-BE49-F238E27FC236}">
                <a16:creationId xmlns:a16="http://schemas.microsoft.com/office/drawing/2014/main" id="{C4ADCB6C-485E-7943-A2E3-F0073602242D}"/>
              </a:ext>
            </a:extLst>
          </p:cNvPr>
          <p:cNvCxnSpPr>
            <a:cxnSpLocks/>
            <a:stCxn id="2" idx="2"/>
            <a:endCxn id="58" idx="1"/>
          </p:cNvCxnSpPr>
          <p:nvPr/>
        </p:nvCxnSpPr>
        <p:spPr>
          <a:xfrm rot="16200000" flipH="1">
            <a:off x="3690585" y="216850"/>
            <a:ext cx="1826895" cy="6595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7D96331-DB34-A041-9100-CCF6FE0C9C95}"/>
              </a:ext>
            </a:extLst>
          </p:cNvPr>
          <p:cNvSpPr txBox="1"/>
          <p:nvPr/>
        </p:nvSpPr>
        <p:spPr>
          <a:xfrm>
            <a:off x="0" y="9372"/>
            <a:ext cx="23920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機能（整理</a:t>
            </a:r>
            <a:r>
              <a:rPr kumimoji="1" lang="en-US" altLang="ja-JP" dirty="0"/>
              <a:t>Ver</a:t>
            </a:r>
            <a:r>
              <a:rPr kumimoji="1" lang="ja-JP" altLang="en-US"/>
              <a:t>）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111" name="線吹き出し 1 (枠付き) 110">
            <a:extLst>
              <a:ext uri="{FF2B5EF4-FFF2-40B4-BE49-F238E27FC236}">
                <a16:creationId xmlns:a16="http://schemas.microsoft.com/office/drawing/2014/main" id="{A42ACD2D-9CB1-7842-A2AF-51EF5279B5BC}"/>
              </a:ext>
            </a:extLst>
          </p:cNvPr>
          <p:cNvSpPr/>
          <p:nvPr/>
        </p:nvSpPr>
        <p:spPr>
          <a:xfrm>
            <a:off x="1627475" y="3950378"/>
            <a:ext cx="1640274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入力されたお題が日本語文として適切か判定</a:t>
            </a:r>
          </a:p>
        </p:txBody>
      </p:sp>
      <p:sp>
        <p:nvSpPr>
          <p:cNvPr id="112" name="線吹き出し 1 (枠付き) 111">
            <a:extLst>
              <a:ext uri="{FF2B5EF4-FFF2-40B4-BE49-F238E27FC236}">
                <a16:creationId xmlns:a16="http://schemas.microsoft.com/office/drawing/2014/main" id="{42CF667B-B508-7C42-97B5-DBA5FAE0FD0D}"/>
              </a:ext>
            </a:extLst>
          </p:cNvPr>
          <p:cNvSpPr/>
          <p:nvPr/>
        </p:nvSpPr>
        <p:spPr>
          <a:xfrm>
            <a:off x="10416478" y="3017147"/>
            <a:ext cx="1775521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テキスト化された内容が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日本語文として適切か判定</a:t>
            </a:r>
          </a:p>
        </p:txBody>
      </p:sp>
      <p:sp>
        <p:nvSpPr>
          <p:cNvPr id="113" name="線吹き出し 1 (枠付き) 112">
            <a:extLst>
              <a:ext uri="{FF2B5EF4-FFF2-40B4-BE49-F238E27FC236}">
                <a16:creationId xmlns:a16="http://schemas.microsoft.com/office/drawing/2014/main" id="{192B77C9-3F57-DA47-B504-0DE1E7E675E5}"/>
              </a:ext>
            </a:extLst>
          </p:cNvPr>
          <p:cNvSpPr/>
          <p:nvPr/>
        </p:nvSpPr>
        <p:spPr>
          <a:xfrm>
            <a:off x="2750108" y="2790336"/>
            <a:ext cx="1923980" cy="975376"/>
          </a:xfrm>
          <a:prstGeom prst="borderCallout1">
            <a:avLst>
              <a:gd name="adj1" fmla="val 115711"/>
              <a:gd name="adj2" fmla="val 126277"/>
              <a:gd name="adj3" fmla="val 54845"/>
              <a:gd name="adj4" fmla="val 10085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>
                <a:solidFill>
                  <a:schemeClr val="tx1"/>
                </a:solidFill>
              </a:rPr>
              <a:t>音声入力を受け付けたことを通知する機能。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故障検知と適切に音声入力をできるようにすることが目的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短い音声、</a:t>
            </a:r>
            <a:r>
              <a:rPr lang="en-US" altLang="ja-JP" sz="1000" dirty="0">
                <a:solidFill>
                  <a:schemeClr val="tx1"/>
                </a:solidFill>
              </a:rPr>
              <a:t>PC</a:t>
            </a:r>
            <a:r>
              <a:rPr lang="ja-JP" altLang="en-US" sz="1000">
                <a:solidFill>
                  <a:schemeClr val="tx1"/>
                </a:solidFill>
              </a:rPr>
              <a:t>画面からの指示、短い振動、ランプなどの案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8C4D0522-F01A-B14A-97C6-1E92C6320238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4427147" y="1786521"/>
            <a:ext cx="3445634" cy="1368055"/>
          </a:xfrm>
          <a:prstGeom prst="bentConnector3">
            <a:avLst>
              <a:gd name="adj1" fmla="val 75165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5B47B881-3E06-3D4B-AC14-845CAB0E8F7D}"/>
              </a:ext>
            </a:extLst>
          </p:cNvPr>
          <p:cNvSpPr/>
          <p:nvPr/>
        </p:nvSpPr>
        <p:spPr>
          <a:xfrm>
            <a:off x="9272382" y="50064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三角形 60">
            <a:extLst>
              <a:ext uri="{FF2B5EF4-FFF2-40B4-BE49-F238E27FC236}">
                <a16:creationId xmlns:a16="http://schemas.microsoft.com/office/drawing/2014/main" id="{242DC0C0-BEFC-1D46-AC87-180AD90C79BF}"/>
              </a:ext>
            </a:extLst>
          </p:cNvPr>
          <p:cNvSpPr/>
          <p:nvPr/>
        </p:nvSpPr>
        <p:spPr>
          <a:xfrm>
            <a:off x="6550831" y="42781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26D10F-DEF2-0948-9002-F8399471C7F1}"/>
              </a:ext>
            </a:extLst>
          </p:cNvPr>
          <p:cNvSpPr txBox="1"/>
          <p:nvPr/>
        </p:nvSpPr>
        <p:spPr>
          <a:xfrm>
            <a:off x="4501174" y="1357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D2213F1-B90E-3E4F-A120-116E9B1060C5}"/>
              </a:ext>
            </a:extLst>
          </p:cNvPr>
          <p:cNvSpPr txBox="1"/>
          <p:nvPr/>
        </p:nvSpPr>
        <p:spPr>
          <a:xfrm>
            <a:off x="205629" y="4705069"/>
            <a:ext cx="3371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【</a:t>
            </a:r>
            <a:r>
              <a:rPr kumimoji="1" lang="ja-JP" altLang="en-US" sz="1200"/>
              <a:t>データの受け渡し</a:t>
            </a:r>
            <a:r>
              <a:rPr kumimoji="1" lang="en-US" altLang="ja-JP" sz="1200" dirty="0"/>
              <a:t>】</a:t>
            </a:r>
          </a:p>
          <a:p>
            <a:r>
              <a:rPr kumimoji="1" lang="en-US" altLang="ja-JP" sz="1200" dirty="0"/>
              <a:t>①-1 </a:t>
            </a:r>
            <a:r>
              <a:rPr kumimoji="1" lang="ja-JP" altLang="en-US" sz="1200"/>
              <a:t>テキストデータでお題を渡す。</a:t>
            </a:r>
            <a:endParaRPr kumimoji="1" lang="en-US" altLang="ja-JP" sz="1200" dirty="0"/>
          </a:p>
          <a:p>
            <a:r>
              <a:rPr lang="ja-JP" altLang="en-US" sz="1200"/>
              <a:t>→帽子内で読み上げる。（</a:t>
            </a:r>
            <a:r>
              <a:rPr lang="en-US" altLang="ja-JP" sz="1200" dirty="0"/>
              <a:t>TTS</a:t>
            </a:r>
            <a:r>
              <a:rPr lang="ja-JP" altLang="en-US" sz="1200"/>
              <a:t>、</a:t>
            </a:r>
            <a:r>
              <a:rPr lang="en-US" altLang="ja-JP" sz="1200" dirty="0" err="1"/>
              <a:t>OpenJTalk</a:t>
            </a:r>
            <a:r>
              <a:rPr lang="ja-JP" altLang="en-US" sz="1200"/>
              <a:t>）</a:t>
            </a:r>
            <a:endParaRPr lang="en-US" altLang="ja-JP" sz="1200" dirty="0"/>
          </a:p>
          <a:p>
            <a:r>
              <a:rPr kumimoji="1" lang="en-US" altLang="ja-JP" sz="1200" dirty="0"/>
              <a:t>①-2 VOCALOID</a:t>
            </a:r>
            <a:r>
              <a:rPr kumimoji="1" lang="ja-JP" altLang="en-US" sz="1200"/>
              <a:t>の使用</a:t>
            </a:r>
            <a:endParaRPr kumimoji="1" lang="en-US" altLang="ja-JP" sz="1200" dirty="0"/>
          </a:p>
          <a:p>
            <a:r>
              <a:rPr lang="ja-JP" altLang="en-US" sz="1200"/>
              <a:t>→有料。</a:t>
            </a:r>
            <a:r>
              <a:rPr lang="en-US" altLang="ja-JP" sz="1200" dirty="0"/>
              <a:t>(3-4</a:t>
            </a:r>
            <a:r>
              <a:rPr lang="ja-JP" altLang="en-US" sz="1200"/>
              <a:t>万）</a:t>
            </a:r>
            <a:endParaRPr kumimoji="1" lang="ja-JP" altLang="en-US" sz="12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D479584-4987-804A-9FF9-6FAEF262C3E9}"/>
              </a:ext>
            </a:extLst>
          </p:cNvPr>
          <p:cNvSpPr/>
          <p:nvPr/>
        </p:nvSpPr>
        <p:spPr>
          <a:xfrm>
            <a:off x="10792736" y="5820192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779C7008-3903-CA46-82AB-97956CB7E57B}"/>
              </a:ext>
            </a:extLst>
          </p:cNvPr>
          <p:cNvSpPr/>
          <p:nvPr/>
        </p:nvSpPr>
        <p:spPr>
          <a:xfrm>
            <a:off x="11019716" y="5552479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8BCB9B8-25AA-0147-BA00-E40B4F28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48" y="422766"/>
            <a:ext cx="392784" cy="39278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5007D75-AC29-804C-B769-0CF488D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34" y="425580"/>
            <a:ext cx="392784" cy="39278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30E46D4-2A28-7B4B-B8E0-6EAE52E1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7" y="3017765"/>
            <a:ext cx="472228" cy="472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355135C-8EBD-D24C-982F-C92B32E8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85" y="3016753"/>
            <a:ext cx="478104" cy="478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1A3ED9A8-54C1-2541-9F90-3BA00D07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3" y="375079"/>
            <a:ext cx="392784" cy="392784"/>
          </a:xfrm>
          <a:prstGeom prst="rect">
            <a:avLst/>
          </a:prstGeom>
        </p:spPr>
      </p:pic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63961E5B-5E6F-4A4C-ADE8-1F90E0BEBF09}"/>
              </a:ext>
            </a:extLst>
          </p:cNvPr>
          <p:cNvCxnSpPr>
            <a:cxnSpLocks/>
            <a:stCxn id="59" idx="1"/>
            <a:endCxn id="66" idx="3"/>
          </p:cNvCxnSpPr>
          <p:nvPr/>
        </p:nvCxnSpPr>
        <p:spPr>
          <a:xfrm rot="10800000" flipV="1">
            <a:off x="6681435" y="5129196"/>
            <a:ext cx="1220424" cy="624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74F7BB1-A17D-EE4D-8D03-03F396D2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75" y="4157662"/>
            <a:ext cx="868435" cy="868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E8A142A-F4B5-2849-B130-494F3E78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9" y="4157663"/>
            <a:ext cx="868436" cy="8684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BF2683-CB0F-E341-B52E-6E04D5E185CE}"/>
              </a:ext>
            </a:extLst>
          </p:cNvPr>
          <p:cNvSpPr/>
          <p:nvPr/>
        </p:nvSpPr>
        <p:spPr>
          <a:xfrm>
            <a:off x="1246176" y="3777170"/>
            <a:ext cx="2554300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DCFBC2-646E-4343-AB2A-FB7A48CA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5" y="455338"/>
            <a:ext cx="736900" cy="736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8505D4-5768-444A-9A89-30F77D2AE54E}"/>
              </a:ext>
            </a:extLst>
          </p:cNvPr>
          <p:cNvSpPr txBox="1"/>
          <p:nvPr/>
        </p:nvSpPr>
        <p:spPr>
          <a:xfrm>
            <a:off x="1738496" y="359250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操作デバイス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D2E7DD-28C1-C44A-A92B-FCCF8C467078}"/>
              </a:ext>
            </a:extLst>
          </p:cNvPr>
          <p:cNvCxnSpPr>
            <a:cxnSpLocks/>
          </p:cNvCxnSpPr>
          <p:nvPr/>
        </p:nvCxnSpPr>
        <p:spPr>
          <a:xfrm flipV="1">
            <a:off x="2475362" y="1842560"/>
            <a:ext cx="1710876" cy="1749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82C036-A44F-ED4F-A297-9E8A1E03177C}"/>
              </a:ext>
            </a:extLst>
          </p:cNvPr>
          <p:cNvSpPr txBox="1"/>
          <p:nvPr/>
        </p:nvSpPr>
        <p:spPr>
          <a:xfrm>
            <a:off x="1815716" y="2017263"/>
            <a:ext cx="156966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お題追加指示</a:t>
            </a:r>
            <a:endParaRPr lang="en-US" altLang="ja-JP" dirty="0"/>
          </a:p>
          <a:p>
            <a:r>
              <a:rPr kumimoji="1" lang="ja-JP" altLang="en-US"/>
              <a:t>お題削除指示</a:t>
            </a:r>
            <a:endParaRPr kumimoji="1" lang="en-US" altLang="ja-JP" dirty="0"/>
          </a:p>
          <a:p>
            <a:r>
              <a:rPr lang="ja-JP" altLang="en-US"/>
              <a:t>お題選定指示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5DDE56-A73F-4644-90A1-A3B85BBE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395" y="1401235"/>
            <a:ext cx="882650" cy="8826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F406FA-CF08-AC41-BCB6-F7147EB543CC}"/>
              </a:ext>
            </a:extLst>
          </p:cNvPr>
          <p:cNvSpPr/>
          <p:nvPr/>
        </p:nvSpPr>
        <p:spPr>
          <a:xfrm>
            <a:off x="4186237" y="859473"/>
            <a:ext cx="6508082" cy="19265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AA3D5A8-19A7-324C-90D1-BA2316DFA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459" y="1454506"/>
            <a:ext cx="829379" cy="8293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06FB0CC-2C6D-AF4D-976E-C7673DA4E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225" y="4295251"/>
            <a:ext cx="805532" cy="80553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4DA9BB-B39E-1D43-8726-3738B3D6EBB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653991" y="2181721"/>
            <a:ext cx="402766" cy="211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7F78EAC4-2C6D-0344-A5C8-4BDA105B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276" y="1438752"/>
            <a:ext cx="665003" cy="6650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05CE78-C187-5B4A-82EE-705A50A37503}"/>
              </a:ext>
            </a:extLst>
          </p:cNvPr>
          <p:cNvSpPr txBox="1"/>
          <p:nvPr/>
        </p:nvSpPr>
        <p:spPr>
          <a:xfrm>
            <a:off x="8893826" y="3387956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判定指示</a:t>
            </a:r>
            <a:endParaRPr kumimoji="1" lang="en-US" altLang="ja-JP" dirty="0"/>
          </a:p>
          <a:p>
            <a:r>
              <a:rPr kumimoji="1" lang="ja-JP" altLang="en-US"/>
              <a:t>（テキスト文）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D728DD8-8561-B245-848F-C45E263B4EBC}"/>
              </a:ext>
            </a:extLst>
          </p:cNvPr>
          <p:cNvCxnSpPr>
            <a:cxnSpLocks/>
          </p:cNvCxnSpPr>
          <p:nvPr/>
        </p:nvCxnSpPr>
        <p:spPr>
          <a:xfrm flipV="1">
            <a:off x="8438183" y="2103755"/>
            <a:ext cx="411017" cy="219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F3DEA9-04B0-024C-9957-31101C10978D}"/>
              </a:ext>
            </a:extLst>
          </p:cNvPr>
          <p:cNvSpPr txBox="1"/>
          <p:nvPr/>
        </p:nvSpPr>
        <p:spPr>
          <a:xfrm>
            <a:off x="7330872" y="345011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採点結果</a:t>
            </a:r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135A3385-5C9C-C441-9C3A-9DC61CB6E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574" y="4157662"/>
            <a:ext cx="782849" cy="78284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398446-5F55-5F47-A9ED-84E42546B6C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54720" y="2283885"/>
            <a:ext cx="268218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9C24AA4-26F0-4947-87D2-D9DB7915015F}"/>
              </a:ext>
            </a:extLst>
          </p:cNvPr>
          <p:cNvSpPr txBox="1"/>
          <p:nvPr/>
        </p:nvSpPr>
        <p:spPr>
          <a:xfrm>
            <a:off x="3510660" y="3073707"/>
            <a:ext cx="171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お題音声</a:t>
            </a:r>
            <a:endParaRPr lang="en-US" altLang="ja-JP" dirty="0"/>
          </a:p>
          <a:p>
            <a:r>
              <a:rPr kumimoji="1" lang="ja-JP" altLang="en-US"/>
              <a:t>判定（音声）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76A1B9-B657-6A4F-8406-AC85A6087BF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90998" y="2283885"/>
            <a:ext cx="1964151" cy="1677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BB7B19-FC6C-C142-9997-E80612A7E8EE}"/>
              </a:ext>
            </a:extLst>
          </p:cNvPr>
          <p:cNvSpPr txBox="1"/>
          <p:nvPr/>
        </p:nvSpPr>
        <p:spPr>
          <a:xfrm>
            <a:off x="5851974" y="3349779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音声</a:t>
            </a:r>
            <a:endParaRPr kumimoji="1" lang="en-US" altLang="ja-JP" dirty="0"/>
          </a:p>
          <a:p>
            <a:r>
              <a:rPr kumimoji="1" lang="ja-JP" altLang="en-US"/>
              <a:t>データ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0DB76A3-3E90-3443-AB75-82B7179C2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347" y="1478352"/>
            <a:ext cx="805533" cy="805533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0362EB-C0A4-8341-9360-6893A170AD7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067564" y="2283885"/>
            <a:ext cx="604550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7E1BF3-5728-214F-A428-C0F5934606C6}"/>
              </a:ext>
            </a:extLst>
          </p:cNvPr>
          <p:cNvSpPr txBox="1"/>
          <p:nvPr/>
        </p:nvSpPr>
        <p:spPr>
          <a:xfrm>
            <a:off x="5113476" y="2678796"/>
            <a:ext cx="6447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回答</a:t>
            </a:r>
            <a:endParaRPr lang="en-US" altLang="ja-JP" dirty="0"/>
          </a:p>
          <a:p>
            <a:r>
              <a:rPr kumimoji="1" lang="ja-JP" altLang="en-US"/>
              <a:t>許可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EBACC78-C2CC-EA41-8822-77C06DB2FC77}"/>
              </a:ext>
            </a:extLst>
          </p:cNvPr>
          <p:cNvCxnSpPr>
            <a:cxnSpLocks/>
          </p:cNvCxnSpPr>
          <p:nvPr/>
        </p:nvCxnSpPr>
        <p:spPr>
          <a:xfrm>
            <a:off x="7440278" y="2029805"/>
            <a:ext cx="1094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1EE78B4-6ECA-7349-9581-8010C8536FC7}"/>
              </a:ext>
            </a:extLst>
          </p:cNvPr>
          <p:cNvSpPr txBox="1"/>
          <p:nvPr/>
        </p:nvSpPr>
        <p:spPr>
          <a:xfrm>
            <a:off x="7371021" y="1597611"/>
            <a:ext cx="1294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テキスト</a:t>
            </a:r>
            <a:endParaRPr kumimoji="1" lang="ja-JP" altLang="en-US"/>
          </a:p>
        </p:txBody>
      </p:sp>
      <p:sp>
        <p:nvSpPr>
          <p:cNvPr id="50" name="U ターン矢印 49">
            <a:extLst>
              <a:ext uri="{FF2B5EF4-FFF2-40B4-BE49-F238E27FC236}">
                <a16:creationId xmlns:a16="http://schemas.microsoft.com/office/drawing/2014/main" id="{68F1A637-5C3B-FC43-AD64-2D1F6744225F}"/>
              </a:ext>
            </a:extLst>
          </p:cNvPr>
          <p:cNvSpPr/>
          <p:nvPr/>
        </p:nvSpPr>
        <p:spPr>
          <a:xfrm flipH="1">
            <a:off x="4754719" y="1024361"/>
            <a:ext cx="4305251" cy="402766"/>
          </a:xfrm>
          <a:prstGeom prst="uturnArrow">
            <a:avLst>
              <a:gd name="adj1" fmla="val 25000"/>
              <a:gd name="adj2" fmla="val 17905"/>
              <a:gd name="adj3" fmla="val 1790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A3E39B9-BD6C-2F47-8DCE-F3550E2FD694}"/>
              </a:ext>
            </a:extLst>
          </p:cNvPr>
          <p:cNvSpPr txBox="1"/>
          <p:nvPr/>
        </p:nvSpPr>
        <p:spPr>
          <a:xfrm>
            <a:off x="6407671" y="535842"/>
            <a:ext cx="146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5C3A6C-4010-0442-A43A-A43815F41EC8}"/>
              </a:ext>
            </a:extLst>
          </p:cNvPr>
          <p:cNvSpPr txBox="1"/>
          <p:nvPr/>
        </p:nvSpPr>
        <p:spPr>
          <a:xfrm>
            <a:off x="96005" y="210772"/>
            <a:ext cx="9334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考え方</a:t>
            </a:r>
            <a:r>
              <a:rPr kumimoji="1"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帽子内の</a:t>
            </a:r>
            <a:r>
              <a:rPr lang="ja-JP" altLang="en-US"/>
              <a:t>ラズパイを主軸に、</a:t>
            </a:r>
            <a:r>
              <a:rPr lang="en-US" altLang="ja-JP" dirty="0"/>
              <a:t>PC</a:t>
            </a:r>
            <a:r>
              <a:rPr lang="ja-JP" altLang="en-US"/>
              <a:t>やスマホで不足分を補うように、構成を考える。</a:t>
            </a:r>
            <a:endParaRPr lang="en-US" altLang="ja-JP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/>
              <a:t>懸念点</a:t>
            </a:r>
            <a:endParaRPr lang="en-US" altLang="ja-JP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/>
              <a:t>判定機能のような重い処理は、ラズパイで実現できない可能性がある</a:t>
            </a:r>
            <a:endParaRPr lang="en-US" altLang="ja-JP" dirty="0"/>
          </a:p>
          <a:p>
            <a:pPr marL="285750" indent="-285750">
              <a:buFont typeface="Wingdings" pitchFamily="2" charset="2"/>
              <a:buChar char="Ø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採点結果のフィードバック方法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クラウド（？）からラズパイに何をフィードバック返すか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どんなフィードバックを返したいか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帽子の返答パターンに幅をもたせたい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ja-JP" altLang="en-US">
                <a:solidFill>
                  <a:srgbClr val="FF0000"/>
                </a:solidFill>
              </a:rPr>
              <a:t>種類の多様な固定パターン</a:t>
            </a:r>
            <a:endParaRPr lang="en-US" altLang="ja-JP" dirty="0">
              <a:solidFill>
                <a:srgbClr val="FF00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/>
              <a:t>AI</a:t>
            </a:r>
            <a:r>
              <a:rPr lang="ja-JP" altLang="en-US"/>
              <a:t>で返答文全てを生成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案：お前は</a:t>
            </a:r>
            <a:r>
              <a:rPr lang="en-US" altLang="ja-JP" dirty="0"/>
              <a:t>XX</a:t>
            </a:r>
            <a:r>
              <a:rPr lang="ja-JP" altLang="en-US"/>
              <a:t>か！→</a:t>
            </a:r>
            <a:r>
              <a:rPr lang="en-US" altLang="ja-JP" dirty="0"/>
              <a:t>XX</a:t>
            </a:r>
            <a:r>
              <a:rPr lang="ja-JP" altLang="en-US"/>
              <a:t>をランダムで埋める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案：回答の属性を選択できる（オプション）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なお姉さんにディスられたいなど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案：回答内容の属性に応じた返答をする</a:t>
            </a:r>
            <a:endParaRPr lang="en-US" altLang="ja-JP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ja-JP" altLang="en-US"/>
              <a:t>例：回答「次郎ラーメンに行きたい」→帽子「お前は</a:t>
            </a:r>
            <a:r>
              <a:rPr lang="en-US" altLang="ja-JP" u="sng" dirty="0"/>
              <a:t>{</a:t>
            </a:r>
            <a:r>
              <a:rPr lang="ja-JP" altLang="en-US" u="sng"/>
              <a:t>デブ</a:t>
            </a:r>
            <a:r>
              <a:rPr lang="en-US" altLang="ja-JP" u="sng" dirty="0"/>
              <a:t>}</a:t>
            </a:r>
            <a:r>
              <a:rPr lang="ja-JP" altLang="en-US"/>
              <a:t>か！」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カギ線コネクタ 3">
            <a:extLst>
              <a:ext uri="{FF2B5EF4-FFF2-40B4-BE49-F238E27FC236}">
                <a16:creationId xmlns:a16="http://schemas.microsoft.com/office/drawing/2014/main" id="{788301DF-65D1-254B-A3DB-9F5C0A3C0A46}"/>
              </a:ext>
            </a:extLst>
          </p:cNvPr>
          <p:cNvCxnSpPr>
            <a:cxnSpLocks/>
          </p:cNvCxnSpPr>
          <p:nvPr/>
        </p:nvCxnSpPr>
        <p:spPr>
          <a:xfrm>
            <a:off x="4858439" y="3117776"/>
            <a:ext cx="4197426" cy="1388123"/>
          </a:xfrm>
          <a:prstGeom prst="bentConnector3">
            <a:avLst>
              <a:gd name="adj1" fmla="val 1056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0EBAE-7FFA-0146-AF3C-00C67360960A}"/>
              </a:ext>
            </a:extLst>
          </p:cNvPr>
          <p:cNvSpPr txBox="1"/>
          <p:nvPr/>
        </p:nvSpPr>
        <p:spPr>
          <a:xfrm>
            <a:off x="9334434" y="3676747"/>
            <a:ext cx="27615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（文の生成のレベルの違い）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C4C5E8-C77B-AC42-8765-14459329A1D5}"/>
              </a:ext>
            </a:extLst>
          </p:cNvPr>
          <p:cNvSpPr txBox="1"/>
          <p:nvPr/>
        </p:nvSpPr>
        <p:spPr>
          <a:xfrm>
            <a:off x="7022861" y="4658844"/>
            <a:ext cx="500716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↑案：「お前は</a:t>
            </a:r>
            <a:r>
              <a:rPr lang="en-US" altLang="ja-JP" sz="1400" dirty="0"/>
              <a:t>{}</a:t>
            </a:r>
            <a:r>
              <a:rPr lang="ja-JP" altLang="en-US" sz="1400"/>
              <a:t>か！」はテンプレで固定。</a:t>
            </a:r>
            <a:endParaRPr lang="en-US" altLang="ja-JP" sz="1400" dirty="0"/>
          </a:p>
          <a:p>
            <a:r>
              <a:rPr kumimoji="1" lang="en-US" altLang="ja-JP" sz="1400" dirty="0"/>
              <a:t>{}</a:t>
            </a:r>
            <a:r>
              <a:rPr kumimoji="1" lang="ja-JP" altLang="en-US" sz="1400"/>
              <a:t>内をランダムで埋めて返す。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派生案：テンプレ文にも</a:t>
            </a:r>
            <a:r>
              <a:rPr lang="en-US" altLang="ja-JP" sz="1400" dirty="0"/>
              <a:t>2-3</a:t>
            </a:r>
            <a:r>
              <a:rPr lang="ja-JP" altLang="en-US" sz="1400"/>
              <a:t>パターン用意する</a:t>
            </a:r>
            <a:endParaRPr lang="en-US" altLang="ja-JP" sz="1400" dirty="0"/>
          </a:p>
          <a:p>
            <a:r>
              <a:rPr lang="ja-JP" altLang="en-US" sz="1400"/>
              <a:t>→違う方向からのツッコミが欲しい場合も踏まえて。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46971C-7227-954C-8CFC-279C22A07560}"/>
              </a:ext>
            </a:extLst>
          </p:cNvPr>
          <p:cNvSpPr txBox="1"/>
          <p:nvPr/>
        </p:nvSpPr>
        <p:spPr>
          <a:xfrm>
            <a:off x="0" y="4874288"/>
            <a:ext cx="690023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」路線で行くのか</a:t>
            </a:r>
            <a:endParaRPr lang="en-US" altLang="ja-JP" sz="1400" dirty="0"/>
          </a:p>
          <a:p>
            <a:r>
              <a:rPr kumimoji="1" lang="ja-JP" altLang="en-US" sz="1400"/>
              <a:t>・「理不尽」にこだわらなくても良い</a:t>
            </a:r>
            <a:endParaRPr kumimoji="1" lang="en-US" altLang="ja-JP" sz="1400" dirty="0"/>
          </a:p>
          <a:p>
            <a:r>
              <a:rPr lang="ja-JP" altLang="en-US" sz="1400"/>
              <a:t>・「理不尽」にこだわる場合は理不尽を追求する必要がある。</a:t>
            </a:r>
            <a:endParaRPr lang="en-US" altLang="ja-JP" sz="1400" dirty="0"/>
          </a:p>
          <a:p>
            <a:r>
              <a:rPr lang="ja-JP" altLang="en-US" sz="1400"/>
              <a:t>・基本理不尽で、</a:t>
            </a:r>
            <a:r>
              <a:rPr lang="ja-JP" altLang="en-US" sz="1400">
                <a:solidFill>
                  <a:srgbClr val="FF0000"/>
                </a:solidFill>
              </a:rPr>
              <a:t>たまに褒められると嬉しい</a:t>
            </a:r>
            <a:r>
              <a:rPr lang="ja-JP" altLang="en-US" sz="1400"/>
              <a:t>、という</a:t>
            </a:r>
            <a:r>
              <a:rPr lang="en-US" altLang="ja-JP" sz="1400" dirty="0"/>
              <a:t>M</a:t>
            </a:r>
            <a:r>
              <a:rPr lang="ja-JP" altLang="en-US" sz="1400"/>
              <a:t>な感覚を提供価値とする案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107426-00D2-544A-A63A-6CEF34C1C743}"/>
              </a:ext>
            </a:extLst>
          </p:cNvPr>
          <p:cNvSpPr txBox="1"/>
          <p:nvPr/>
        </p:nvSpPr>
        <p:spPr>
          <a:xfrm>
            <a:off x="1378024" y="5753714"/>
            <a:ext cx="54414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↑</a:t>
            </a:r>
            <a:r>
              <a:rPr kumimoji="1" lang="en-US" altLang="ja-JP" sz="1400" dirty="0"/>
              <a:t>Q. </a:t>
            </a:r>
            <a:r>
              <a:rPr lang="ja-JP" altLang="en-US" sz="1400"/>
              <a:t>褒められなかった場合はどうするのか？</a:t>
            </a:r>
            <a:endParaRPr lang="en-US" altLang="ja-JP" sz="1400" dirty="0"/>
          </a:p>
          <a:p>
            <a:r>
              <a:rPr lang="ja-JP" altLang="en-US" sz="1400"/>
              <a:t>（褒められることが提供価値ならば、これをどう担保するのか）</a:t>
            </a:r>
            <a:endParaRPr lang="en-US" altLang="ja-JP" sz="1400" dirty="0"/>
          </a:p>
          <a:p>
            <a:r>
              <a:rPr lang="ja-JP" altLang="en-US" sz="1400"/>
              <a:t>対策案：褒められる基準点を段階的に下げていく</a:t>
            </a:r>
            <a:endParaRPr lang="en-US" altLang="ja-JP" sz="1400" dirty="0"/>
          </a:p>
          <a:p>
            <a:r>
              <a:rPr lang="ja-JP" altLang="en-US" sz="1400"/>
              <a:t>　　</a:t>
            </a:r>
            <a:r>
              <a:rPr lang="en-US" altLang="ja-JP" sz="1400" dirty="0"/>
              <a:t>       </a:t>
            </a:r>
            <a:r>
              <a:rPr lang="ja-JP" altLang="en-US" sz="1400"/>
              <a:t>回答初期は高い合格点を設定する。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5996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2375</Words>
  <Application>Microsoft Macintosh PowerPoint</Application>
  <PresentationFormat>ワイド画面</PresentationFormat>
  <Paragraphs>310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Appendix 前回打ち合わせメモ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62</cp:revision>
  <dcterms:created xsi:type="dcterms:W3CDTF">2021-08-06T10:17:03Z</dcterms:created>
  <dcterms:modified xsi:type="dcterms:W3CDTF">2021-08-19T13:08:40Z</dcterms:modified>
</cp:coreProperties>
</file>