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1" r:id="rId7"/>
    <p:sldId id="292" r:id="rId8"/>
    <p:sldId id="293" r:id="rId9"/>
    <p:sldId id="29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9906000" cy="6858000"/>
  <p:notesSz cx="6797675" cy="9925685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03" userDrawn="1">
          <p15:clr>
            <a:srgbClr val="A4A3A4"/>
          </p15:clr>
        </p15:guide>
        <p15:guide id="3" pos="6023" userDrawn="1">
          <p15:clr>
            <a:srgbClr val="A4A3A4"/>
          </p15:clr>
        </p15:guide>
        <p15:guide id="4" pos="618" userDrawn="1">
          <p15:clr>
            <a:srgbClr val="A4A3A4"/>
          </p15:clr>
        </p15:guide>
        <p15:guide id="5" pos="1260" userDrawn="1">
          <p15:clr>
            <a:srgbClr val="A4A3A4"/>
          </p15:clr>
        </p15:guide>
        <p15:guide id="6" orient="horz" pos="738" userDrawn="1">
          <p15:clr>
            <a:srgbClr val="A4A3A4"/>
          </p15:clr>
        </p15:guide>
        <p15:guide id="7" orient="horz" pos="81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3959" userDrawn="1">
          <p15:clr>
            <a:srgbClr val="A4A3A4"/>
          </p15:clr>
        </p15:guide>
        <p15:guide id="10" pos="35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001"/>
        <p:guide pos="303"/>
        <p:guide pos="6023"/>
        <p:guide pos="618"/>
        <p:guide pos="1260"/>
        <p:guide orient="horz" pos="738"/>
        <p:guide orient="horz" pos="814"/>
        <p:guide orient="horz" pos="3974"/>
        <p:guide pos="3959"/>
        <p:guide pos="359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1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:notes"/>
          <p:cNvSpPr/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2:notes"/>
          <p:cNvSpPr/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996940eb_0_1:notes"/>
          <p:cNvSpPr txBox="1"/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f1996940eb_0_1:notes"/>
          <p:cNvSpPr/>
          <p:nvPr>
            <p:ph type="sldImg" idx="2"/>
          </p:nvPr>
        </p:nvSpPr>
        <p:spPr>
          <a:xfrm>
            <a:off x="981075" y="1241425"/>
            <a:ext cx="4835400" cy="334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表紙A(白ロゴ)">
  <p:cSld name="表紙A(白ロゴ)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99119"/>
            <a:ext cx="9905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2"/>
          <p:cNvSpPr/>
          <p:nvPr/>
        </p:nvSpPr>
        <p:spPr>
          <a:xfrm>
            <a:off x="0" y="4691865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18;p32"/>
          <p:cNvSpPr txBox="1"/>
          <p:nvPr>
            <p:ph type="body" idx="1"/>
          </p:nvPr>
        </p:nvSpPr>
        <p:spPr>
          <a:xfrm>
            <a:off x="0" y="6021288"/>
            <a:ext cx="9849680" cy="82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  <a:sym typeface="MS PGothic" panose="020B0600070205080204" charset="-128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  <a:sym typeface="MS PGothic" panose="020B0600070205080204" charset="-128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09090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09090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375"/>
              </a:spcBef>
              <a:spcAft>
                <a:spcPts val="0"/>
              </a:spcAft>
              <a:buClr>
                <a:srgbClr val="909090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375"/>
              </a:spcBef>
              <a:spcAft>
                <a:spcPts val="0"/>
              </a:spcAft>
              <a:buClr>
                <a:srgbClr val="909090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375"/>
              </a:spcBef>
              <a:spcAft>
                <a:spcPts val="0"/>
              </a:spcAft>
              <a:buClr>
                <a:srgbClr val="909090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375"/>
              </a:spcBef>
              <a:spcAft>
                <a:spcPts val="0"/>
              </a:spcAft>
              <a:buClr>
                <a:srgbClr val="909090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90909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type="title"/>
          </p:nvPr>
        </p:nvSpPr>
        <p:spPr>
          <a:xfrm>
            <a:off x="0" y="4801130"/>
            <a:ext cx="9849680" cy="119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32"/>
          <p:cNvSpPr txBox="1"/>
          <p:nvPr/>
        </p:nvSpPr>
        <p:spPr>
          <a:xfrm>
            <a:off x="8240964" y="6724937"/>
            <a:ext cx="160871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 panose="020B0604020202020204"/>
              <a:buNone/>
            </a:pPr>
            <a:r>
              <a:rPr lang="zh-CN" sz="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2023 We Tech Co., LTD</a:t>
            </a:r>
            <a:endParaRPr sz="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" b="0" i="0" u="none" strike="noStrike" cap="none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定义版式">
  <p:cSld name="1_自定义版式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" b="0" i="0" u="none" strike="noStrike" cap="none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次">
  <p:cSld name="目次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body" idx="1"/>
          </p:nvPr>
        </p:nvSpPr>
        <p:spPr>
          <a:xfrm>
            <a:off x="2144713" y="908049"/>
            <a:ext cx="7272000" cy="55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AutoNum type="arabicPeriod"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23" name="Google Shape;23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157192"/>
            <a:ext cx="944893" cy="170080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3"/>
          <p:cNvSpPr txBox="1"/>
          <p:nvPr>
            <p:ph type="title"/>
          </p:nvPr>
        </p:nvSpPr>
        <p:spPr>
          <a:xfrm>
            <a:off x="172186" y="1747"/>
            <a:ext cx="9578639" cy="73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タイトルとコンテンツB">
  <p:cSld name="1_タイトルとコンテンツB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4000" tIns="42000" rIns="84000" bIns="420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2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7;p34"/>
          <p:cNvSpPr txBox="1"/>
          <p:nvPr>
            <p:ph type="body" idx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–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–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»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type="body" idx="2"/>
          </p:nvPr>
        </p:nvSpPr>
        <p:spPr>
          <a:xfrm>
            <a:off x="480926" y="908720"/>
            <a:ext cx="8944148" cy="525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425"/>
              </a:spcBef>
              <a:spcAft>
                <a:spcPts val="0"/>
              </a:spcAft>
              <a:buClr>
                <a:schemeClr val="dk2"/>
              </a:buClr>
              <a:buSzPts val="2120"/>
              <a:buFont typeface="Arial" panose="020B0604020202020204"/>
              <a:buNone/>
              <a:defRPr sz="21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425"/>
              </a:spcBef>
              <a:spcAft>
                <a:spcPts val="0"/>
              </a:spcAft>
              <a:buClr>
                <a:schemeClr val="dk2"/>
              </a:buClr>
              <a:buSzPts val="2120"/>
              <a:buFont typeface="Arial" panose="020B0604020202020204"/>
              <a:buNone/>
              <a:defRPr sz="212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中扉">
  <p:cSld name="中扉">
    <p:bg>
      <p:bgPr>
        <a:solidFill>
          <a:schemeClr val="lt1"/>
        </a:soli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中扉">
  <p:cSld name="1_中扉">
    <p:bg>
      <p:bgPr>
        <a:solidFill>
          <a:schemeClr val="accent2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" name="Google Shape;33;p36"/>
          <p:cNvSpPr txBox="1"/>
          <p:nvPr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A">
  <p:cSld name="タイトルとコンテンツ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type="title"/>
          </p:nvPr>
        </p:nvSpPr>
        <p:spPr>
          <a:xfrm>
            <a:off x="172186" y="2902"/>
            <a:ext cx="9578639" cy="73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" name="Google Shape;36;p37"/>
          <p:cNvSpPr txBox="1"/>
          <p:nvPr>
            <p:ph type="body" idx="1"/>
          </p:nvPr>
        </p:nvSpPr>
        <p:spPr>
          <a:xfrm>
            <a:off x="473075" y="908048"/>
            <a:ext cx="8946000" cy="1011600"/>
          </a:xfrm>
          <a:prstGeom prst="rect">
            <a:avLst/>
          </a:prstGeom>
          <a:noFill/>
          <a:ln w="12700" cap="flat" cmpd="sng">
            <a:solidFill>
              <a:srgbClr val="A3B5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–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–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»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A(責任者=三浦B)">
  <p:cSld name="タイトルとコンテンツA(責任者=三浦B)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172186" y="2902"/>
            <a:ext cx="9578639" cy="73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type="body" idx="1"/>
          </p:nvPr>
        </p:nvSpPr>
        <p:spPr>
          <a:xfrm>
            <a:off x="473075" y="908048"/>
            <a:ext cx="8946000" cy="1011600"/>
          </a:xfrm>
          <a:prstGeom prst="rect">
            <a:avLst/>
          </a:prstGeom>
          <a:noFill/>
          <a:ln w="12700" cap="flat" cmpd="sng">
            <a:solidFill>
              <a:srgbClr val="A3B5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–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–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»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B">
  <p:cSld name="タイトルとコンテンツB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body" idx="1"/>
          </p:nvPr>
        </p:nvSpPr>
        <p:spPr>
          <a:xfrm>
            <a:off x="473075" y="908049"/>
            <a:ext cx="8946000" cy="1011600"/>
          </a:xfrm>
          <a:prstGeom prst="rect">
            <a:avLst/>
          </a:prstGeom>
          <a:noFill/>
          <a:ln w="12700" cap="flat" cmpd="sng">
            <a:solidFill>
              <a:srgbClr val="A3B5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–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–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»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" name="Google Shape;42;p39"/>
          <p:cNvSpPr/>
          <p:nvPr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4000" tIns="42000" rIns="84000" bIns="420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2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39"/>
          <p:cNvSpPr txBox="1"/>
          <p:nvPr>
            <p:ph type="title"/>
          </p:nvPr>
        </p:nvSpPr>
        <p:spPr>
          <a:xfrm>
            <a:off x="172186" y="2902"/>
            <a:ext cx="9578639" cy="73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B(責任者=三浦B)">
  <p:cSld name="タイトルとコンテンツB(責任者=三浦B)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body" idx="1"/>
          </p:nvPr>
        </p:nvSpPr>
        <p:spPr>
          <a:xfrm>
            <a:off x="473075" y="908049"/>
            <a:ext cx="8946000" cy="1011600"/>
          </a:xfrm>
          <a:prstGeom prst="rect">
            <a:avLst/>
          </a:prstGeom>
          <a:noFill/>
          <a:ln w="12700" cap="flat" cmpd="sng">
            <a:solidFill>
              <a:srgbClr val="A3B5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6322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120"/>
              <a:buFont typeface="Arial" panose="020B0604020202020204"/>
              <a:buChar char="•"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" name="Google Shape;46;p40"/>
          <p:cNvSpPr/>
          <p:nvPr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4000" tIns="42000" rIns="84000" bIns="420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2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47;p40"/>
          <p:cNvSpPr txBox="1"/>
          <p:nvPr>
            <p:ph type="title"/>
          </p:nvPr>
        </p:nvSpPr>
        <p:spPr>
          <a:xfrm>
            <a:off x="172186" y="2902"/>
            <a:ext cx="9578639" cy="73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2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1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 panose="020B0604020202020204"/>
              <a:buNone/>
            </a:pPr>
            <a:r>
              <a:rPr lang="zh-CN" sz="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2023 We Tech Co., LTD</a:t>
            </a:r>
            <a:endParaRPr sz="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31"/>
          <p:cNvSpPr txBox="1"/>
          <p:nvPr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8340155" y="5885744"/>
            <a:ext cx="1700808" cy="17008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tags" Target="../tags/tag12.xml"/><Relationship Id="rId2" Type="http://schemas.openxmlformats.org/officeDocument/2006/relationships/image" Target="../media/image15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tags" Target="../tags/tag14.xml"/><Relationship Id="rId2" Type="http://schemas.openxmlformats.org/officeDocument/2006/relationships/image" Target="../media/image17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tags" Target="../tags/tag16.xml"/><Relationship Id="rId2" Type="http://schemas.openxmlformats.org/officeDocument/2006/relationships/image" Target="../media/image19.png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body" idx="1"/>
          </p:nvPr>
        </p:nvSpPr>
        <p:spPr>
          <a:xfrm>
            <a:off x="0" y="6021288"/>
            <a:ext cx="9849680" cy="82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/>
              <a:buNone/>
            </a:pPr>
            <a:r>
              <a:rPr lang="zh-CN"/>
              <a:t>2023年</a:t>
            </a:r>
            <a:r>
              <a:rPr lang="en-US" altLang="zh-CN"/>
              <a:t>5</a:t>
            </a:r>
            <a:r>
              <a:rPr lang="zh-CN"/>
              <a:t>月</a:t>
            </a:r>
            <a:r>
              <a:rPr lang="en-US" altLang="zh-CN"/>
              <a:t>8</a:t>
            </a:r>
            <a:r>
              <a:rPr lang="zh-CN"/>
              <a:t>日</a:t>
            </a:r>
            <a:endParaRPr lang="zh-C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20204"/>
              <a:buNone/>
            </a:pPr>
            <a:r>
              <a:rPr lang="zh-CN"/>
              <a:t>WeTech株式会社</a:t>
            </a:r>
            <a:endParaRPr lang="zh-CN"/>
          </a:p>
        </p:txBody>
      </p:sp>
      <p:sp>
        <p:nvSpPr>
          <p:cNvPr id="57" name="Google Shape;57;p1"/>
          <p:cNvSpPr txBox="1"/>
          <p:nvPr>
            <p:ph type="title"/>
          </p:nvPr>
        </p:nvSpPr>
        <p:spPr>
          <a:xfrm>
            <a:off x="0" y="4801130"/>
            <a:ext cx="9849680" cy="119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/>
              <a:t>Git</a:t>
            </a:r>
            <a:r>
              <a:rPr lang="ja-JP" altLang="en-US" sz="3600"/>
              <a:t>知識</a:t>
            </a:r>
            <a:r>
              <a:rPr lang="zh-CN"/>
              <a:t>　</a:t>
            </a:r>
            <a:br>
              <a:rPr lang="zh-CN"/>
            </a:br>
            <a:r>
              <a:rPr lang="zh-CN"/>
              <a:t>　　　　　　　　　　　　　　　　　　　　　　　　　　　　　　　　　　　　　　　　　Liu Ying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altLang="zh-CN">
                <a:sym typeface="+mn-ea"/>
              </a:rPr>
              <a:t>Gitee</a:t>
            </a:r>
            <a:r>
              <a:rPr lang="zh-CN" altLang="en-US">
                <a:sym typeface="+mn-ea"/>
              </a:rPr>
              <a:t>集合</a:t>
            </a:r>
            <a:r>
              <a:rPr lang="en-US" altLang="zh-CN">
                <a:sym typeface="+mn-ea"/>
              </a:rPr>
              <a:t>IDEA</a:t>
            </a:r>
            <a:r>
              <a:rPr lang="zh-CN" altLang="en-US">
                <a:sym typeface="+mn-ea"/>
              </a:rPr>
              <a:t>上传</a:t>
            </a:r>
            <a:endParaRPr lang="zh-CN" altLang="en-US">
              <a:sym typeface="+mn-ea"/>
            </a:endParaRPr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899477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zh-CN" sz="1800" b="1"/>
              <a:t>输入用户名和邮箱，即可创建仓库并将代码copy到仓库</a:t>
            </a:r>
            <a:endParaRPr 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7159625" y="4033520"/>
            <a:ext cx="2475230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" name="图片 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085" y="722630"/>
            <a:ext cx="7831455" cy="4935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altLang="zh-CN">
                <a:sym typeface="+mn-ea"/>
              </a:rPr>
              <a:t>Gitee</a:t>
            </a:r>
            <a:r>
              <a:rPr lang="zh-CN" altLang="en-US">
                <a:sym typeface="+mn-ea"/>
              </a:rPr>
              <a:t>集合</a:t>
            </a:r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上传</a:t>
            </a:r>
            <a:endParaRPr lang="zh-CN" altLang="en-US">
              <a:sym typeface="+mn-ea"/>
            </a:endParaRPr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899477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zh-CN" sz="1800" b="1"/>
              <a:t>首先需要在gitee上创建一个仓库：</a:t>
            </a: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7159625" y="4033520"/>
            <a:ext cx="2475230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610" y="1247140"/>
            <a:ext cx="7007225" cy="4950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altLang="zh-CN">
                <a:sym typeface="+mn-ea"/>
              </a:rPr>
              <a:t>Gitee</a:t>
            </a:r>
            <a:r>
              <a:rPr lang="zh-CN" altLang="en-US">
                <a:sym typeface="+mn-ea"/>
              </a:rPr>
              <a:t>集合</a:t>
            </a:r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上传</a:t>
            </a:r>
            <a:endParaRPr lang="zh-CN" altLang="en-US">
              <a:sym typeface="+mn-ea"/>
            </a:endParaRPr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899477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7159625" y="4033520"/>
            <a:ext cx="2475230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" name="图片 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610" y="1009015"/>
            <a:ext cx="5628005" cy="4839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altLang="zh-CN">
                <a:sym typeface="+mn-ea"/>
              </a:rPr>
              <a:t>Gitee</a:t>
            </a:r>
            <a:r>
              <a:rPr lang="zh-CN" altLang="en-US">
                <a:sym typeface="+mn-ea"/>
              </a:rPr>
              <a:t>集合</a:t>
            </a:r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上传</a:t>
            </a:r>
            <a:endParaRPr lang="zh-CN" altLang="en-US">
              <a:sym typeface="+mn-ea"/>
            </a:endParaRPr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413194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7159625" y="4033520"/>
            <a:ext cx="2475230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085" y="908685"/>
            <a:ext cx="3763645" cy="5272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22850" y="1035685"/>
            <a:ext cx="4512310" cy="5145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2、 点击初始化存储库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69230" y="1431290"/>
            <a:ext cx="1771015" cy="4641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altLang="zh-CN">
                <a:sym typeface="+mn-ea"/>
              </a:rPr>
              <a:t>Gitee</a:t>
            </a:r>
            <a:r>
              <a:rPr lang="zh-CN" altLang="en-US">
                <a:sym typeface="+mn-ea"/>
              </a:rPr>
              <a:t>集合</a:t>
            </a:r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上传</a:t>
            </a:r>
            <a:endParaRPr lang="zh-CN" altLang="en-US">
              <a:sym typeface="+mn-ea"/>
            </a:endParaRPr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355282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7159625" y="4033520"/>
            <a:ext cx="2475230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11980" y="1035685"/>
            <a:ext cx="4512310" cy="5145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" name="图片 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610" y="908685"/>
            <a:ext cx="3552825" cy="436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81780" y="1035685"/>
            <a:ext cx="5172710" cy="44310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altLang="zh-CN">
                <a:sym typeface="+mn-ea"/>
              </a:rPr>
              <a:t>Gitee</a:t>
            </a:r>
            <a:r>
              <a:rPr lang="zh-CN" altLang="en-US">
                <a:sym typeface="+mn-ea"/>
              </a:rPr>
              <a:t>集合</a:t>
            </a:r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上传</a:t>
            </a:r>
            <a:endParaRPr lang="zh-CN" altLang="en-US">
              <a:sym typeface="+mn-ea"/>
            </a:endParaRPr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902525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 b="1"/>
          </a:p>
        </p:txBody>
      </p:sp>
      <p:sp>
        <p:nvSpPr>
          <p:cNvPr id="2" name="文本框 1"/>
          <p:cNvSpPr txBox="1"/>
          <p:nvPr/>
        </p:nvSpPr>
        <p:spPr>
          <a:xfrm>
            <a:off x="7159625" y="4033520"/>
            <a:ext cx="2475230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11980" y="1035685"/>
            <a:ext cx="4512310" cy="5145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610" y="908685"/>
            <a:ext cx="6467475" cy="453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66055" y="4936490"/>
            <a:ext cx="3734435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body" idx="1"/>
          </p:nvPr>
        </p:nvSpPr>
        <p:spPr>
          <a:xfrm>
            <a:off x="172085" y="401320"/>
            <a:ext cx="9244965" cy="605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sz="3000">
                <a:highlight>
                  <a:srgbClr val="FFFFFF"/>
                </a:highlight>
                <a:sym typeface="+mn-ea"/>
              </a:rPr>
              <a:t>1.Git</a:t>
            </a:r>
            <a:r>
              <a:rPr lang="zh-CN" altLang="en-US" sz="3000">
                <a:highlight>
                  <a:srgbClr val="FFFFFF"/>
                </a:highlight>
                <a:sym typeface="+mn-ea"/>
              </a:rPr>
              <a:t>介绍</a:t>
            </a:r>
            <a:r>
              <a:rPr lang="en-US" altLang="zh-CN" sz="3000">
                <a:highlight>
                  <a:srgbClr val="FFFFFF"/>
                </a:highlight>
                <a:sym typeface="+mn-ea"/>
              </a:rPr>
              <a:t> </a:t>
            </a:r>
            <a:r>
              <a:rPr lang="zh-CN" altLang="en-US" sz="3000">
                <a:highlight>
                  <a:srgbClr val="FFFFFF"/>
                </a:highlight>
                <a:ea typeface="宋体" panose="02010600030101010101" pitchFamily="2" charset="-122"/>
                <a:sym typeface="+mn-ea"/>
              </a:rPr>
              <a:t>集中式</a:t>
            </a:r>
            <a:r>
              <a:rPr lang="en-US" altLang="zh-CN" sz="3000">
                <a:highlight>
                  <a:srgbClr val="FFFFFF"/>
                </a:highlight>
                <a:ea typeface="宋体" panose="02010600030101010101" pitchFamily="2" charset="-122"/>
                <a:sym typeface="+mn-ea"/>
              </a:rPr>
              <a:t>vs</a:t>
            </a:r>
            <a:r>
              <a:rPr lang="zh-CN" altLang="en-US" sz="3000">
                <a:highlight>
                  <a:srgbClr val="FFFFFF"/>
                </a:highlight>
                <a:ea typeface="宋体" panose="02010600030101010101" pitchFamily="2" charset="-122"/>
                <a:sym typeface="+mn-ea"/>
              </a:rPr>
              <a:t>分布式：</a:t>
            </a:r>
            <a:endParaRPr lang="zh-CN" altLang="en-US" sz="3000">
              <a:highlight>
                <a:srgbClr val="FFFFFF"/>
              </a:highlight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sz="3000">
                <a:highlight>
                  <a:srgbClr val="FFFFFF"/>
                </a:highlight>
                <a:sym typeface="+mn-ea"/>
              </a:rPr>
              <a:t>2.Git</a:t>
            </a:r>
            <a:r>
              <a:rPr lang="zh-CN" altLang="en-US" sz="3000">
                <a:highlight>
                  <a:srgbClr val="FFFFFF"/>
                </a:highlight>
                <a:sym typeface="+mn-ea"/>
              </a:rPr>
              <a:t>安装</a:t>
            </a:r>
            <a:r>
              <a:rPr lang="zh-CN" altLang="en-US" sz="3000">
                <a:highlight>
                  <a:srgbClr val="FFFFFF"/>
                </a:highlight>
                <a:sym typeface="+mn-ea"/>
              </a:rPr>
              <a:t>及配置</a:t>
            </a:r>
            <a:endParaRPr lang="zh-CN" altLang="en-US" sz="3000">
              <a:highlight>
                <a:srgbClr val="FFFFFF"/>
              </a:highlight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sz="3000">
                <a:highlight>
                  <a:srgbClr val="FFFFFF"/>
                </a:highlight>
                <a:sym typeface="+mn-ea"/>
              </a:rPr>
              <a:t>3.Git</a:t>
            </a:r>
            <a:r>
              <a:rPr lang="zh-CN" altLang="en-US" sz="3000">
                <a:highlight>
                  <a:srgbClr val="FFFFFF"/>
                </a:highlight>
                <a:sym typeface="+mn-ea"/>
              </a:rPr>
              <a:t>常用命令</a:t>
            </a:r>
            <a:endParaRPr lang="zh-CN" altLang="en-US" sz="3000">
              <a:highlight>
                <a:srgbClr val="FFFFFF"/>
              </a:highlight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sz="3000">
                <a:highlight>
                  <a:srgbClr val="FFFFFF"/>
                </a:highlight>
                <a:sym typeface="+mn-ea"/>
              </a:rPr>
              <a:t>4.Gitee</a:t>
            </a:r>
            <a:r>
              <a:rPr lang="zh-CN" altLang="en-US" sz="3000">
                <a:highlight>
                  <a:srgbClr val="FFFFFF"/>
                </a:highlight>
                <a:sym typeface="+mn-ea"/>
              </a:rPr>
              <a:t>创建</a:t>
            </a:r>
            <a:r>
              <a:rPr lang="zh-CN" altLang="en-US" sz="3000">
                <a:highlight>
                  <a:srgbClr val="FFFFFF"/>
                </a:highlight>
                <a:sym typeface="+mn-ea"/>
              </a:rPr>
              <a:t>仓库</a:t>
            </a:r>
            <a:endParaRPr lang="zh-CN" altLang="en-US" sz="3000">
              <a:highlight>
                <a:srgbClr val="FFFFFF"/>
              </a:highlight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sz="3000">
                <a:highlight>
                  <a:srgbClr val="FFFFFF"/>
                </a:highlight>
                <a:sym typeface="+mn-ea"/>
              </a:rPr>
              <a:t>5.Idea</a:t>
            </a:r>
            <a:r>
              <a:rPr lang="zh-CN" altLang="en-US" sz="3000">
                <a:highlight>
                  <a:srgbClr val="FFFFFF"/>
                </a:highlight>
                <a:sym typeface="+mn-ea"/>
              </a:rPr>
              <a:t>集成</a:t>
            </a:r>
            <a:r>
              <a:rPr lang="en-US" altLang="zh-CN" sz="3000">
                <a:highlight>
                  <a:srgbClr val="FFFFFF"/>
                </a:highlight>
                <a:sym typeface="+mn-ea"/>
              </a:rPr>
              <a:t>Gitee</a:t>
            </a:r>
            <a:endParaRPr lang="en-US" altLang="zh-CN" sz="3000">
              <a:highlight>
                <a:srgbClr val="FFFFFF"/>
              </a:highlight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sz="3000">
                <a:highlight>
                  <a:srgbClr val="FFFFFF"/>
                </a:highlight>
                <a:sym typeface="+mn-ea"/>
              </a:rPr>
              <a:t>6.Vscode</a:t>
            </a:r>
            <a:r>
              <a:rPr lang="zh-CN" altLang="en-US" sz="3000">
                <a:highlight>
                  <a:srgbClr val="FFFFFF"/>
                </a:highlight>
                <a:sym typeface="+mn-ea"/>
              </a:rPr>
              <a:t>集成</a:t>
            </a:r>
            <a:r>
              <a:rPr lang="en-US" altLang="zh-CN" sz="3000">
                <a:highlight>
                  <a:srgbClr val="FFFFFF"/>
                </a:highlight>
                <a:sym typeface="+mn-ea"/>
              </a:rPr>
              <a:t>Gitee</a:t>
            </a:r>
            <a:endParaRPr lang="en-US" altLang="zh-CN" sz="3000">
              <a:highlight>
                <a:srgbClr val="FFFFFF"/>
              </a:highlight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zh-CN" sz="300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华文仿宋" panose="02010600040101010101" charset="-122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172085" y="1905"/>
            <a:ext cx="9578340" cy="3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掌握内容：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/>
              <a:t>1.git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9058910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Git：是一个开源的分布式版本控制系统，用于敏捷高效地处理任何或大或小的项目。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集中式</a:t>
            </a:r>
            <a:r>
              <a:rPr lang="en-US" altLang="zh-CN" b="1">
                <a:ea typeface="宋体" panose="02010600030101010101" pitchFamily="2" charset="-122"/>
              </a:rPr>
              <a:t>vs</a:t>
            </a:r>
            <a:r>
              <a:rPr lang="zh-CN" altLang="en-US" b="1">
                <a:ea typeface="宋体" panose="02010600030101010101" pitchFamily="2" charset="-122"/>
              </a:rPr>
              <a:t>分布式：</a:t>
            </a:r>
            <a:endParaRPr lang="zh-CN" altLang="en-US" b="1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集中式：</a:t>
            </a:r>
            <a:endParaRPr lang="zh-CN" altLang="en-US" b="1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ea typeface="宋体" panose="02010600030101010101" pitchFamily="2" charset="-122"/>
              </a:rPr>
              <a:t>最常见的集中式版本控制系统是SVN，版本库集中放在中央处理器中，干活时用自己电脑，首先要从中央服务器那里得到最新的版本，然后开始干活，干完活后，需要把自己做完的活推送到中央服务器。集中式版本控制系统是必须联网才能工作的，一旦断网，所有人都干不成活了，故油局限性。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ea typeface="宋体" panose="02010600030101010101" pitchFamily="2" charset="-122"/>
              </a:rPr>
              <a:t>分布式：</a:t>
            </a:r>
            <a:endParaRPr lang="zh-CN" altLang="en-US" b="1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ea typeface="宋体" panose="02010600030101010101" pitchFamily="2" charset="-122"/>
              </a:rPr>
              <a:t>Git是目前世界上最流行的分布式版本控制系统，它没有中央处理器，每个人的电脑就是一个完整的版本库，这样，工作的时不需要联网了，因为版本都是在自己的电脑上，随时都可以将自己在工作区间做的修改提交到本地仓库，最后将自己的本地版本仓库推动到远程版本仓库进行合并，效率高。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000" y="4098290"/>
            <a:ext cx="4448175" cy="2210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>
                <a:sym typeface="+mn-ea"/>
              </a:rPr>
              <a:t>2.git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172085" y="908685"/>
            <a:ext cx="919543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Git 目前支持 Linux/Unix、Solaris、Mac和 Windows 平台上运行。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Git 各平台安装包官网下载地址为：http://git-scm.com/downloads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下载好，按默认安装即可（推荐安转在D盘中）。安装完成后，在开始菜单里找到“Git”-&gt;“Git Bash”，双击蹦出一个类似命令行窗口的东西，输入git --version显示版本（也可以在cmdDOS窗口中测试），就说明Git安装成功！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/>
          </a:p>
        </p:txBody>
      </p:sp>
      <p:sp>
        <p:nvSpPr>
          <p:cNvPr id="2" name="文本框 1"/>
          <p:cNvSpPr txBox="1"/>
          <p:nvPr/>
        </p:nvSpPr>
        <p:spPr>
          <a:xfrm>
            <a:off x="361315" y="1304290"/>
            <a:ext cx="2854325" cy="4237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" y="2634615"/>
            <a:ext cx="3538855" cy="2187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88130" y="2634615"/>
            <a:ext cx="471487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>
                <a:sym typeface="+mn-ea"/>
              </a:rPr>
              <a:t>2.git</a:t>
            </a:r>
            <a:r>
              <a:rPr lang="zh-CN" altLang="en-US">
                <a:sym typeface="+mn-ea"/>
              </a:rPr>
              <a:t>安装</a:t>
            </a:r>
            <a:endParaRPr lang="zh-CN"/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9058910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Git配置：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在命令行输入：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$ git config --global user.name "Your Name"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$ git config --global user.email "email@example.com"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因为Git是分布式版本控制系统，所以每个分支都要有自己的名字和邮箱，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git config命令的--global参数，用了这个参数，表示你这个分支上所有的Git仓库都会使用这个配置，当然也可以对某个仓库指定不同的用户名和Email地址。</a:t>
            </a: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要检查已有的配置信息，可以使用 git config --list 命令。</a:t>
            </a:r>
            <a:endParaRPr 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/>
              <a:t>3.git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9058910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6575" y="908685"/>
            <a:ext cx="8134985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>
                <a:sym typeface="+mn-ea"/>
              </a:rPr>
              <a:t>3.git</a:t>
            </a:r>
            <a:r>
              <a:rPr lang="zh-CN" altLang="en-US">
                <a:sym typeface="+mn-ea"/>
              </a:rPr>
              <a:t>常用命令</a:t>
            </a:r>
            <a:endParaRPr lang="en-US"/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4886325" y="908685"/>
            <a:ext cx="448119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/>
          </a:p>
        </p:txBody>
      </p:sp>
      <p:sp>
        <p:nvSpPr>
          <p:cNvPr id="2" name="文本框 1"/>
          <p:cNvSpPr txBox="1"/>
          <p:nvPr/>
        </p:nvSpPr>
        <p:spPr>
          <a:xfrm>
            <a:off x="471170" y="828040"/>
            <a:ext cx="8814435" cy="5391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>
              <a:solidFill>
                <a:schemeClr val="dk1"/>
              </a:solidFill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9745" y="908685"/>
            <a:ext cx="8905875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altLang="zh-CN">
                <a:sym typeface="+mn-ea"/>
              </a:rPr>
              <a:t>Gitee</a:t>
            </a:r>
            <a:r>
              <a:rPr lang="zh-CN" altLang="en-US">
                <a:sym typeface="+mn-ea"/>
              </a:rPr>
              <a:t>创建仓库</a:t>
            </a:r>
            <a:endParaRPr lang="zh-CN" altLang="en-US">
              <a:sym typeface="+mn-ea"/>
            </a:endParaRPr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899477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/>
          </a:p>
        </p:txBody>
      </p:sp>
      <p:sp>
        <p:nvSpPr>
          <p:cNvPr id="2" name="文本框 1"/>
          <p:cNvSpPr txBox="1"/>
          <p:nvPr/>
        </p:nvSpPr>
        <p:spPr>
          <a:xfrm>
            <a:off x="7159625" y="4033520"/>
            <a:ext cx="2475230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4970" y="908685"/>
            <a:ext cx="687514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996940eb_0_1"/>
          <p:cNvSpPr txBox="1"/>
          <p:nvPr>
            <p:ph type="body" idx="1"/>
          </p:nvPr>
        </p:nvSpPr>
        <p:spPr>
          <a:xfrm>
            <a:off x="172187" y="2902"/>
            <a:ext cx="95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altLang="zh-CN">
                <a:sym typeface="+mn-ea"/>
              </a:rPr>
              <a:t>Gitee</a:t>
            </a:r>
            <a:r>
              <a:rPr lang="zh-CN" altLang="en-US">
                <a:sym typeface="+mn-ea"/>
              </a:rPr>
              <a:t>创建</a:t>
            </a:r>
            <a:r>
              <a:rPr lang="zh-CN" altLang="en-US">
                <a:sym typeface="+mn-ea"/>
              </a:rPr>
              <a:t>仓库</a:t>
            </a:r>
            <a:endParaRPr lang="zh-CN" altLang="en-US">
              <a:sym typeface="+mn-ea"/>
            </a:endParaRPr>
          </a:p>
        </p:txBody>
      </p:sp>
      <p:sp>
        <p:nvSpPr>
          <p:cNvPr id="69" name="Google Shape;69;g1f1996940eb_0_1"/>
          <p:cNvSpPr txBox="1"/>
          <p:nvPr>
            <p:ph type="body" idx="2"/>
          </p:nvPr>
        </p:nvSpPr>
        <p:spPr>
          <a:xfrm>
            <a:off x="308610" y="908685"/>
            <a:ext cx="8994775" cy="54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zh-CN" sz="1800"/>
          </a:p>
        </p:txBody>
      </p:sp>
      <p:sp>
        <p:nvSpPr>
          <p:cNvPr id="2" name="文本框 1"/>
          <p:cNvSpPr txBox="1"/>
          <p:nvPr/>
        </p:nvSpPr>
        <p:spPr>
          <a:xfrm>
            <a:off x="7159625" y="4033520"/>
            <a:ext cx="2475230" cy="203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060" y="908685"/>
            <a:ext cx="8045450" cy="5391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PP_MARK_KEY" val="e0abe425-e351-4890-8a49-099f0951b997"/>
  <p:tag name="COMMONDATA" val="eyJoZGlkIjoiZDgzODkzY2FkMzg3NjE5ZGVmMjRmZDkzZTExNmE1ZT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5_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演示</Application>
  <PresentationFormat/>
  <Paragraphs>136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Arial</vt:lpstr>
      <vt:lpstr>MS PGothic</vt:lpstr>
      <vt:lpstr>华文仿宋</vt:lpstr>
      <vt:lpstr>微软雅黑</vt:lpstr>
      <vt:lpstr>Arial Unicode MS</vt:lpstr>
      <vt:lpstr>5_プレゼンテーションテンプレート2017</vt:lpstr>
      <vt:lpstr>Vue知識　 　　　　　　　　　　　　　　　　　　　　　　　　　　　　　　　　　　　　　　　　　Liu Ying</vt:lpstr>
      <vt:lpstr>掌握内容：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タスク勉強の質問　 　　　　　　　　　　　　　　　　　　　　　　　　　　　　　　　　　　　　　　　　　Liu Ying</dc:title>
  <dc:creator>TUS 村井 良行/Murai, Yoshiyuki (NTT DATA)</dc:creator>
  <cp:lastModifiedBy>会飞的云豆</cp:lastModifiedBy>
  <cp:revision>84</cp:revision>
  <dcterms:created xsi:type="dcterms:W3CDTF">2023-02-15T03:44:00Z</dcterms:created>
  <dcterms:modified xsi:type="dcterms:W3CDTF">2023-05-08T07:22:59Z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0x0101001BE8A2AF17ED2B479F46D9403D18FB45</vt:lpwstr>
  </property>
  <property fmtid="{D5CDD505-2E9C-101B-9397-08002B2CF9AE}" pid="3" name="MediaServiceImageTags">
    <vt:lpwstr/>
  </property>
  <property fmtid="{D5CDD505-2E9C-101B-9397-08002B2CF9AE}" pid="4" name="ICV">
    <vt:lpwstr>B9B585B1A0684A94A2742BDC980AEBC8</vt:lpwstr>
  </property>
  <property fmtid="{D5CDD505-2E9C-101B-9397-08002B2CF9AE}" pid="5" name="KSOProductBuildVer">
    <vt:lpwstr>2052-11.1.0.14036</vt:lpwstr>
  </property>
</Properties>
</file>