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752" r:id="rId2"/>
    <p:sldMasterId id="2147483770" r:id="rId3"/>
    <p:sldMasterId id="2147483785" r:id="rId4"/>
  </p:sldMasterIdLst>
  <p:notesMasterIdLst>
    <p:notesMasterId r:id="rId48"/>
  </p:notesMasterIdLst>
  <p:handoutMasterIdLst>
    <p:handoutMasterId r:id="rId49"/>
  </p:handoutMasterIdLst>
  <p:sldIdLst>
    <p:sldId id="589" r:id="rId5"/>
    <p:sldId id="591" r:id="rId6"/>
    <p:sldId id="559" r:id="rId7"/>
    <p:sldId id="600" r:id="rId8"/>
    <p:sldId id="545" r:id="rId9"/>
    <p:sldId id="598" r:id="rId10"/>
    <p:sldId id="537" r:id="rId11"/>
    <p:sldId id="516" r:id="rId12"/>
    <p:sldId id="518" r:id="rId13"/>
    <p:sldId id="546" r:id="rId14"/>
    <p:sldId id="520" r:id="rId15"/>
    <p:sldId id="547" r:id="rId16"/>
    <p:sldId id="522" r:id="rId17"/>
    <p:sldId id="525" r:id="rId18"/>
    <p:sldId id="526" r:id="rId19"/>
    <p:sldId id="527" r:id="rId20"/>
    <p:sldId id="528" r:id="rId21"/>
    <p:sldId id="529" r:id="rId22"/>
    <p:sldId id="549" r:id="rId23"/>
    <p:sldId id="531" r:id="rId24"/>
    <p:sldId id="597" r:id="rId25"/>
    <p:sldId id="538" r:id="rId26"/>
    <p:sldId id="524" r:id="rId27"/>
    <p:sldId id="539" r:id="rId28"/>
    <p:sldId id="541" r:id="rId29"/>
    <p:sldId id="542" r:id="rId30"/>
    <p:sldId id="592" r:id="rId31"/>
    <p:sldId id="593" r:id="rId32"/>
    <p:sldId id="595" r:id="rId33"/>
    <p:sldId id="562" r:id="rId34"/>
    <p:sldId id="563" r:id="rId35"/>
    <p:sldId id="564" r:id="rId36"/>
    <p:sldId id="566" r:id="rId37"/>
    <p:sldId id="568" r:id="rId38"/>
    <p:sldId id="570" r:id="rId39"/>
    <p:sldId id="571" r:id="rId40"/>
    <p:sldId id="572" r:id="rId41"/>
    <p:sldId id="573" r:id="rId42"/>
    <p:sldId id="574" r:id="rId43"/>
    <p:sldId id="575" r:id="rId44"/>
    <p:sldId id="576" r:id="rId45"/>
    <p:sldId id="533" r:id="rId46"/>
    <p:sldId id="484" r:id="rId47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6B6"/>
    <a:srgbClr val="355469"/>
    <a:srgbClr val="FF1414"/>
    <a:srgbClr val="8BAAC3"/>
    <a:srgbClr val="FF0000"/>
    <a:srgbClr val="DC0000"/>
    <a:srgbClr val="820000"/>
    <a:srgbClr val="C90000"/>
    <a:srgbClr val="DC1414"/>
    <a:srgbClr val="B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1" autoAdjust="0"/>
    <p:restoredTop sz="98482" autoAdjust="0"/>
  </p:normalViewPr>
  <p:slideViewPr>
    <p:cSldViewPr snapToGrid="0">
      <p:cViewPr varScale="1">
        <p:scale>
          <a:sx n="146" d="100"/>
          <a:sy n="146" d="100"/>
        </p:scale>
        <p:origin x="-528" y="-104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21/11/2013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21/11/2013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6657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fashion: imagine the libraries you want, then build the language features to suit</a:t>
            </a:r>
          </a:p>
          <a:p>
            <a:r>
              <a:rPr lang="en-US" dirty="0" smtClean="0"/>
              <a:t>But, are we explicit enough that this is what we're doing?  </a:t>
            </a:r>
          </a:p>
          <a:p>
            <a:r>
              <a:rPr lang="en-US" dirty="0" smtClean="0"/>
              <a:t>This is hard because lead times on language work are longer than on libraries</a:t>
            </a:r>
          </a:p>
          <a:p>
            <a:r>
              <a:rPr lang="en-US" dirty="0" smtClean="0"/>
              <a:t>So temptation is to front-load language work and let libraries slide</a:t>
            </a:r>
          </a:p>
          <a:p>
            <a:endParaRPr lang="en-US" dirty="0" smtClean="0"/>
          </a:p>
          <a:p>
            <a:r>
              <a:rPr lang="en-US" dirty="0" smtClean="0"/>
              <a:t>We should always be prepared to answer: why *these* language features?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E9F032-8619-43F6-8783-30092932392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6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say “default none” to </a:t>
            </a:r>
            <a:r>
              <a:rPr lang="en-US" dirty="0" err="1" smtClean="0"/>
              <a:t>reabstract</a:t>
            </a:r>
            <a:r>
              <a:rPr lang="en-US" baseline="0" dirty="0" smtClean="0"/>
              <a:t> the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E9F032-8619-43F6-8783-30092932392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9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talking about how this is a VM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E9F032-8619-43F6-8783-30092932392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6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A1FDD2-6D64-694F-A683-6416089B1A21}" type="slidenum">
              <a:rPr lang="en-US" sz="1200">
                <a:solidFill>
                  <a:prstClr val="black"/>
                </a:solidFill>
                <a:cs typeface="Arial" charset="0"/>
              </a:rPr>
              <a:pPr eaLnBrk="1" hangingPunct="1"/>
              <a:t>2</a:t>
            </a:fld>
            <a:endParaRPr lang="en-US" sz="1200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Alonso Church</a:t>
            </a:r>
            <a:r>
              <a:rPr lang="en-US" baseline="0" dirty="0"/>
              <a:t> – Lambda Calculus – variable binding and substitution</a:t>
            </a:r>
          </a:p>
          <a:p>
            <a:r>
              <a:rPr lang="en-US" baseline="0" dirty="0"/>
              <a:t>Alan Turing – Supervised by Church</a:t>
            </a:r>
          </a:p>
          <a:p>
            <a:r>
              <a:rPr lang="en-US" baseline="0" dirty="0"/>
              <a:t>Haskell Curry – Combinatory Logic – Functional Programming</a:t>
            </a:r>
          </a:p>
          <a:p>
            <a:r>
              <a:rPr lang="en-US" baseline="0" dirty="0"/>
              <a:t>John McCarthy – Invented Lisp, timesharing, MIT 1961, Cloud</a:t>
            </a:r>
          </a:p>
          <a:p>
            <a:r>
              <a:rPr lang="en-US" baseline="0" dirty="0"/>
              <a:t>Gerald Sussman – Scheme Language like Lisp</a:t>
            </a:r>
          </a:p>
          <a:p>
            <a:r>
              <a:rPr lang="en-US" baseline="0" dirty="0"/>
              <a:t>Guy Steele – Java, Scheme, Fortress, Parallel algorithms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E9F032-8619-43F6-8783-3009293239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2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411A44-95C7-E241-85D6-04ED49E75193}" type="slidenum">
              <a:rPr lang="en-US"/>
              <a:pPr/>
              <a:t>8</a:t>
            </a:fld>
            <a:endParaRPr lang="en-US"/>
          </a:p>
        </p:txBody>
      </p:sp>
      <p:sp>
        <p:nvSpPr>
          <p:cNvPr id="1116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6000" y="520700"/>
            <a:ext cx="4572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5148" y="3256901"/>
            <a:ext cx="7315574" cy="3085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E9F032-8619-43F6-8783-3009293239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7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Fluent API</a:t>
            </a:r>
          </a:p>
          <a:p>
            <a:r>
              <a:rPr lang="en-US"/>
              <a:t>Monad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how are we going to get there</a:t>
            </a:r>
            <a:r>
              <a:rPr lang="en-US" baseline="0" dirty="0" smtClean="0"/>
              <a:t> with real collections?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E9F032-8619-43F6-8783-30092932392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1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Erased</a:t>
            </a:r>
            <a:r>
              <a:rPr lang="en-US" baseline="0" dirty="0" smtClean="0"/>
              <a:t> </a:t>
            </a:r>
            <a:r>
              <a:rPr lang="en-US" dirty="0" smtClean="0"/>
              <a:t>function types are the worst of both worlds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E9F032-8619-43F6-8783-30092932392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E9F032-8619-43F6-8783-3009293239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8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11.jp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11.jp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229600" cy="306260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95085" y="1159938"/>
            <a:ext cx="6148915" cy="2971799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07971"/>
            <a:ext cx="4000500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39989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034367" y="1156648"/>
            <a:ext cx="5109632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06397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199" y="480486"/>
            <a:ext cx="8348134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0852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5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52455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082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Java_clr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27" y="681179"/>
            <a:ext cx="5802373" cy="30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 &amp; Guidelines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71557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839"/>
            <a:ext cx="8229600" cy="292988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514"/>
            <a:ext cx="8229600" cy="292988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4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9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00150"/>
            <a:ext cx="7534275" cy="342900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/>
            </a:lvl1pPr>
            <a:lvl2pPr marL="800100" indent="-342900">
              <a:buFont typeface="Arial" pitchFamily="34" charset="0"/>
              <a:buChar char="•"/>
              <a:defRPr/>
            </a:lvl2pPr>
            <a:lvl3pPr marL="1257300" indent="-342900">
              <a:buFont typeface="Arial" pitchFamily="34" charset="0"/>
              <a:buChar char="•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20" descr="Oracle 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669632"/>
            <a:ext cx="947738" cy="8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76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00150"/>
            <a:ext cx="3690938" cy="32551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9" y="1200150"/>
            <a:ext cx="3690937" cy="32551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956931"/>
            <a:ext cx="7910512" cy="3504472"/>
          </a:xfrm>
        </p:spPr>
        <p:txBody>
          <a:bodyPr/>
          <a:lstStyle>
            <a:lvl1pPr marL="228600" indent="-2286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10151" y="4767264"/>
            <a:ext cx="1221317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41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50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943598" y="0"/>
            <a:ext cx="3200402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9" name="Picture 8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5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4964"/>
            <a:ext cx="9144000" cy="5168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943598" y="-24964"/>
            <a:ext cx="3200402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13" name="Picture 12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2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474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65364" y="4646084"/>
            <a:ext cx="2038432" cy="457200"/>
            <a:chOff x="6765364" y="4646084"/>
            <a:chExt cx="2038432" cy="457200"/>
          </a:xfrm>
        </p:grpSpPr>
        <p:pic>
          <p:nvPicPr>
            <p:cNvPr id="14" name="Picture 13" descr="O_signature_wht_rgb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19820"/>
              <a:ext cx="919344" cy="283464"/>
            </a:xfrm>
            <a:prstGeom prst="rect">
              <a:avLst/>
            </a:prstGeom>
          </p:spPr>
        </p:pic>
        <p:pic>
          <p:nvPicPr>
            <p:cNvPr id="15" name="Picture 14" descr="Java_clr_hori.bmp"/>
            <p:cNvPicPr>
              <a:picLocks noChangeAspect="1"/>
            </p:cNvPicPr>
            <p:nvPr userDrawn="1"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/>
          </p:blipFill>
          <p:spPr>
            <a:xfrm>
              <a:off x="6765364" y="4646084"/>
              <a:ext cx="948422" cy="43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8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00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3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20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1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76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88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10150" y="4767263"/>
            <a:ext cx="1221317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71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0375" y="4902200"/>
            <a:ext cx="174625" cy="165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E2EA2A-49F1-0644-BE9A-1387F269AE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957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43598" y="0"/>
            <a:ext cx="3200402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1485" y="2053590"/>
            <a:ext cx="4636982" cy="76033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50" y="2914276"/>
            <a:ext cx="4636982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O_signatur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5" y="332179"/>
            <a:ext cx="1338765" cy="4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1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01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6F0-A608-4049-8797-4A9E3B031DC6}" type="datetimeFigureOut">
              <a:rPr lang="pl-PL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21/11/2013</a:t>
            </a:fld>
            <a:endParaRPr lang="pl-P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BC1A-080F-43F0-BDD8-297922AF9985}" type="slidenum">
              <a:rPr lang="pl-PL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99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80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823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7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19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08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06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484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4964"/>
            <a:ext cx="9144000" cy="5168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43598" y="-24964"/>
            <a:ext cx="3200402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1485" y="2053590"/>
            <a:ext cx="4636982" cy="76033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50" y="2914276"/>
            <a:ext cx="4636982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10" name="Picture 9" descr="O_signatur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5" y="332179"/>
            <a:ext cx="1338765" cy="4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uiExpand="1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5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Java_clr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27" y="681179"/>
            <a:ext cx="5802373" cy="30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8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406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1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20000">
                <a:srgbClr val="355469"/>
              </a:gs>
              <a:gs pos="100000">
                <a:srgbClr val="5382A1"/>
              </a:gs>
            </a:gsLst>
            <a:lin ang="16200000"/>
          </a:gradFill>
          <a:ln>
            <a:noFill/>
          </a:ln>
          <a:effectLst>
            <a:outerShdw blurRad="63500" dist="635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5943600" y="0"/>
            <a:ext cx="3200400" cy="5143500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20000">
                <a:srgbClr val="355469"/>
              </a:gs>
              <a:gs pos="100000">
                <a:srgbClr val="5382A1"/>
              </a:gs>
            </a:gsLst>
            <a:lin ang="16200000"/>
          </a:gradFill>
          <a:ln>
            <a:noFill/>
          </a:ln>
          <a:effectLst>
            <a:outerShdw blurRad="63500" algn="tl" rotWithShape="0">
              <a:srgbClr val="000000">
                <a:alpha val="5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 bwMode="white">
          <a:xfrm>
            <a:off x="451484" y="1583267"/>
            <a:ext cx="5026449" cy="1230657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0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5400"/>
            <a:ext cx="9144000" cy="516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-25400"/>
            <a:ext cx="9144000" cy="4157663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20000">
                <a:srgbClr val="355469"/>
              </a:gs>
              <a:gs pos="100000">
                <a:srgbClr val="5382A1"/>
              </a:gs>
            </a:gsLst>
            <a:lin ang="16200000"/>
          </a:gradFill>
          <a:ln>
            <a:noFill/>
          </a:ln>
          <a:effectLst>
            <a:outerShdw blurRad="63500" dist="635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943600" y="-25400"/>
            <a:ext cx="3200400" cy="4157663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20000">
                <a:srgbClr val="355469"/>
              </a:gs>
              <a:gs pos="100000">
                <a:srgbClr val="5382A1"/>
              </a:gs>
            </a:gsLst>
            <a:lin ang="16200000"/>
          </a:gradFill>
          <a:ln>
            <a:noFill/>
          </a:ln>
          <a:effectLst>
            <a:outerShdw blurRad="63500" algn="tl" rotWithShape="0">
              <a:srgbClr val="000000">
                <a:alpha val="5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0"/>
            <a:ext cx="233203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 bwMode="white">
          <a:xfrm>
            <a:off x="451485" y="1583267"/>
            <a:ext cx="5026448" cy="1230657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11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160463"/>
            <a:ext cx="9144000" cy="2979737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7799993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04981" y="245538"/>
            <a:ext cx="7771752" cy="76199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8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5715000" y="0"/>
            <a:ext cx="3429000" cy="5143500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/>
          </a:gradFill>
          <a:ln>
            <a:noFill/>
          </a:ln>
          <a:effectLst>
            <a:outerShdw blurRad="63500" dist="63500" dir="10500019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6765925" y="4646613"/>
            <a:ext cx="2038350" cy="457200"/>
            <a:chOff x="6765364" y="4646084"/>
            <a:chExt cx="2038432" cy="457200"/>
          </a:xfrm>
        </p:grpSpPr>
        <p:pic>
          <p:nvPicPr>
            <p:cNvPr id="6" name="Picture 17" descr="O_signature_wht_rgb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452" y="4819820"/>
              <a:ext cx="919344" cy="283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8" descr="Java_clr_hori.bmp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765364" y="4646084"/>
              <a:ext cx="948422" cy="436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1" y="1571843"/>
            <a:ext cx="4709053" cy="1100723"/>
          </a:xfrm>
        </p:spPr>
        <p:txBody>
          <a:bodyPr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5715000" y="0"/>
            <a:ext cx="3429000" cy="4630738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11700004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1" y="1571843"/>
            <a:ext cx="4709040" cy="1100723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4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1160463"/>
            <a:ext cx="9144000" cy="2971800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7799993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5" name="Picture 16" descr="Java_blk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2025650"/>
            <a:ext cx="3573462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04347" y="1459241"/>
            <a:ext cx="5029186" cy="2410019"/>
          </a:xfrm>
        </p:spPr>
        <p:txBody>
          <a:bodyPr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27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558801" y="4887247"/>
            <a:ext cx="4868332" cy="25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361054" y="0"/>
            <a:ext cx="6782945" cy="5143500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681095" y="-2117"/>
            <a:ext cx="6462904" cy="514561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835" y="1171557"/>
            <a:ext cx="1724448" cy="760334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3175011" y="1122129"/>
            <a:ext cx="5544524" cy="3116236"/>
          </a:xfrm>
        </p:spPr>
        <p:txBody>
          <a:bodyPr lIns="0" tIns="0"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97807" y="4913790"/>
            <a:ext cx="4584912" cy="219168"/>
            <a:chOff x="597807" y="4913790"/>
            <a:chExt cx="4584912" cy="21916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424545"/>
                  </a:solidFill>
                </a:rPr>
                <a:t>Copyright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</a:t>
              </a:r>
              <a:r>
                <a:rPr lang="en-US" sz="600" dirty="0" smtClean="0">
                  <a:solidFill>
                    <a:srgbClr val="424545"/>
                  </a:solidFill>
                </a:rPr>
                <a:t>©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2012, Oracle and/or its affiliates. All rights reserved.</a:t>
              </a:r>
              <a:endParaRPr lang="en-US" sz="600" dirty="0" smtClean="0">
                <a:solidFill>
                  <a:srgbClr val="424545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rgbClr val="42454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 Box 14"/>
            <p:cNvSpPr txBox="1">
              <a:spLocks noChangeArrowheads="1"/>
            </p:cNvSpPr>
            <p:nvPr userDrawn="1"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chemeClr val="tx2"/>
                  </a:solidFill>
                </a:rPr>
                <a:t>Insert Information Protection Policy Classification from Slide 16</a:t>
              </a:r>
              <a:endParaRPr lang="en-US" sz="8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 flipH="1">
              <a:off x="2893332" y="4935973"/>
              <a:ext cx="1092" cy="96623"/>
            </a:xfrm>
            <a:prstGeom prst="line">
              <a:avLst/>
            </a:prstGeom>
            <a:ln w="635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6765364" y="4646084"/>
            <a:ext cx="2038432" cy="457200"/>
            <a:chOff x="6765364" y="4646084"/>
            <a:chExt cx="2038432" cy="457200"/>
          </a:xfrm>
        </p:grpSpPr>
        <p:pic>
          <p:nvPicPr>
            <p:cNvPr id="22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Java_clr_hori.bmp"/>
            <p:cNvPicPr>
              <a:picLocks noChangeAspect="1"/>
            </p:cNvPicPr>
            <p:nvPr userDrawn="1"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/>
          </p:blipFill>
          <p:spPr>
            <a:xfrm>
              <a:off x="6765364" y="4646084"/>
              <a:ext cx="948422" cy="43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02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990850" y="1160463"/>
            <a:ext cx="6153150" cy="2971800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360001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0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716088"/>
            <a:ext cx="4284663" cy="2420937"/>
          </a:xfrm>
          <a:prstGeom prst="rect">
            <a:avLst/>
          </a:prstGeom>
          <a:gradFill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/>
          </a:gradFill>
          <a:ln>
            <a:noFill/>
          </a:ln>
          <a:effectLst>
            <a:outerShdw blurRad="63500" dist="63500" dir="7799993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88" y="1157288"/>
            <a:ext cx="4291012" cy="5508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8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1160463"/>
            <a:ext cx="9144000" cy="2971800"/>
          </a:xfrm>
          <a:prstGeom prst="rect">
            <a:avLst/>
          </a:prstGeom>
          <a:gradFill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/>
          </a:gradFill>
          <a:ln>
            <a:noFill/>
          </a:ln>
          <a:effectLst>
            <a:outerShdw blurRad="63500" dist="635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 userDrawn="1"/>
        </p:nvSpPr>
        <p:spPr bwMode="auto">
          <a:xfrm flipH="1">
            <a:off x="3171825" y="1117600"/>
            <a:ext cx="26988" cy="31559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517907"/>
            <a:ext cx="2607406" cy="2488686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3482976" y="1123950"/>
            <a:ext cx="5236560" cy="3284538"/>
          </a:xfrm>
        </p:spPr>
        <p:txBody>
          <a:bodyPr rtlCol="0" anchor="ctr" anchorCtr="1">
            <a:noAutofit/>
          </a:bodyPr>
          <a:lstStyle>
            <a:lvl1pPr marL="60325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8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863600"/>
            <a:ext cx="6846887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8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4554538"/>
            <a:ext cx="25320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2760" y="1571843"/>
            <a:ext cx="5030787" cy="1100723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4554538"/>
            <a:ext cx="25320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4554538"/>
            <a:ext cx="25320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1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5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73894"/>
            <a:ext cx="5030787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943599" y="0"/>
            <a:ext cx="3200400" cy="5143500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63639" y="0"/>
            <a:ext cx="2880361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765364" y="4646084"/>
            <a:ext cx="2038432" cy="457200"/>
            <a:chOff x="6765364" y="4646084"/>
            <a:chExt cx="2038432" cy="457200"/>
          </a:xfrm>
        </p:grpSpPr>
        <p:pic>
          <p:nvPicPr>
            <p:cNvPr id="9" name="Picture 8" descr="O_signature_wht_rgb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19820"/>
              <a:ext cx="919344" cy="283464"/>
            </a:xfrm>
            <a:prstGeom prst="rect">
              <a:avLst/>
            </a:prstGeom>
          </p:spPr>
        </p:pic>
        <p:pic>
          <p:nvPicPr>
            <p:cNvPr id="14" name="Picture 13" descr="Java_clr_hori.bmp"/>
            <p:cNvPicPr>
              <a:picLocks noChangeAspect="1"/>
            </p:cNvPicPr>
            <p:nvPr userDrawn="1"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/>
          </p:blipFill>
          <p:spPr>
            <a:xfrm>
              <a:off x="6765364" y="4646084"/>
              <a:ext cx="948422" cy="43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5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2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36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4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0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73894"/>
            <a:ext cx="5030787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498418" y="0"/>
            <a:ext cx="645582" cy="463126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943598" y="-2117"/>
            <a:ext cx="320041" cy="4631267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263640" y="-2117"/>
            <a:ext cx="2234778" cy="463126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63640" y="-2117"/>
            <a:ext cx="2234778" cy="463126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6258138" y="0"/>
            <a:ext cx="224028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47733" y="4631267"/>
            <a:ext cx="3996267" cy="5122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6765364" y="4646084"/>
            <a:ext cx="2038432" cy="457200"/>
            <a:chOff x="6446993" y="4546600"/>
            <a:chExt cx="2374390" cy="532552"/>
          </a:xfrm>
        </p:grpSpPr>
        <p:pic>
          <p:nvPicPr>
            <p:cNvPr id="18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Java_clr_hori.bmp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/>
          </p:blipFill>
          <p:spPr>
            <a:xfrm>
              <a:off x="6446993" y="4546600"/>
              <a:ext cx="1104733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9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586246"/>
            <a:ext cx="4822538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</p:txBody>
      </p:sp>
      <p:pic>
        <p:nvPicPr>
          <p:cNvPr id="14" name="Picture 13" descr="Java_blk_rgb.png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wmf"/><Relationship Id="rId24" Type="http://schemas.openxmlformats.org/officeDocument/2006/relationships/image" Target="../media/image2.png"/><Relationship Id="rId2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image" Target="../media/image1.wmf"/><Relationship Id="rId21" Type="http://schemas.openxmlformats.org/officeDocument/2006/relationships/image" Target="../media/image2.png"/><Relationship Id="rId22" Type="http://schemas.openxmlformats.org/officeDocument/2006/relationships/image" Target="../media/image9.png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theme" Target="../theme/theme3.xml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theme" Target="../theme/theme4.xml"/><Relationship Id="rId24" Type="http://schemas.openxmlformats.org/officeDocument/2006/relationships/image" Target="../media/image1.wmf"/><Relationship Id="rId25" Type="http://schemas.openxmlformats.org/officeDocument/2006/relationships/image" Target="../media/image16.png"/><Relationship Id="rId26" Type="http://schemas.openxmlformats.org/officeDocument/2006/relationships/image" Target="../media/image17.png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3514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790"/>
            <a:ext cx="4584912" cy="219168"/>
            <a:chOff x="597807" y="4913790"/>
            <a:chExt cx="4584912" cy="219168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424545"/>
                  </a:solidFill>
                </a:rPr>
                <a:t>Copyright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</a:t>
              </a:r>
              <a:r>
                <a:rPr lang="en-US" sz="600" dirty="0" smtClean="0">
                  <a:solidFill>
                    <a:srgbClr val="424545"/>
                  </a:solidFill>
                </a:rPr>
                <a:t>©</a:t>
              </a:r>
              <a:r>
                <a:rPr lang="en-US" sz="600" baseline="0" dirty="0" smtClean="0">
                  <a:solidFill>
                    <a:srgbClr val="424545"/>
                  </a:solidFill>
                </a:rPr>
                <a:t> 2012, Oracle and/or its affiliates. All rights reserved.</a:t>
              </a:r>
              <a:endParaRPr lang="en-US" sz="600" dirty="0" smtClean="0">
                <a:solidFill>
                  <a:srgbClr val="424545"/>
                </a:solidFill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rgbClr val="42454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4"/>
            <p:cNvSpPr txBox="1">
              <a:spLocks noChangeArrowheads="1"/>
            </p:cNvSpPr>
            <p:nvPr userDrawn="1"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endParaRPr lang="en-US" sz="8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2893332" y="4935973"/>
              <a:ext cx="1092" cy="96623"/>
            </a:xfrm>
            <a:prstGeom prst="line">
              <a:avLst/>
            </a:prstGeom>
            <a:ln w="635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chemeClr val="tx2"/>
                </a:solidFill>
              </a:rPr>
              <a:t>‹#›</a:t>
            </a:fld>
            <a:endParaRPr lang="en-US" sz="600" dirty="0">
              <a:solidFill>
                <a:schemeClr val="tx2"/>
              </a:solidFill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765364" y="4646084"/>
            <a:ext cx="2038432" cy="457200"/>
            <a:chOff x="6446993" y="4546600"/>
            <a:chExt cx="2374390" cy="532552"/>
          </a:xfrm>
        </p:grpSpPr>
        <p:pic>
          <p:nvPicPr>
            <p:cNvPr id="21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Java_clr_hori.bmp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/>
          </p:blipFill>
          <p:spPr>
            <a:xfrm>
              <a:off x="6446993" y="4546600"/>
              <a:ext cx="1104733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92" r:id="rId2"/>
    <p:sldLayoutId id="2147483691" r:id="rId3"/>
    <p:sldLayoutId id="2147483740" r:id="rId4"/>
    <p:sldLayoutId id="2147483747" r:id="rId5"/>
    <p:sldLayoutId id="2147483738" r:id="rId6"/>
    <p:sldLayoutId id="2147483733" r:id="rId7"/>
    <p:sldLayoutId id="2147483744" r:id="rId8"/>
    <p:sldLayoutId id="2147483694" r:id="rId9"/>
    <p:sldLayoutId id="2147483695" r:id="rId10"/>
    <p:sldLayoutId id="2147483701" r:id="rId11"/>
    <p:sldLayoutId id="2147483719" r:id="rId12"/>
    <p:sldLayoutId id="2147483700" r:id="rId13"/>
    <p:sldLayoutId id="2147483746" r:id="rId14"/>
    <p:sldLayoutId id="2147483745" r:id="rId15"/>
    <p:sldLayoutId id="2147483685" r:id="rId16"/>
    <p:sldLayoutId id="2147483686" r:id="rId17"/>
    <p:sldLayoutId id="2147483748" r:id="rId18"/>
    <p:sldLayoutId id="2147483749" r:id="rId19"/>
    <p:sldLayoutId id="2147483750" r:id="rId20"/>
    <p:sldLayoutId id="214748375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–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–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790"/>
            <a:ext cx="4584912" cy="219168"/>
            <a:chOff x="597807" y="4913790"/>
            <a:chExt cx="4584912" cy="219168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4"/>
            <p:cNvSpPr txBox="1">
              <a:spLocks noChangeArrowheads="1"/>
            </p:cNvSpPr>
            <p:nvPr userDrawn="1"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endParaRPr lang="en-US" sz="8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2893332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  <a:latin typeface="Arial"/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4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JavaOne_clr.bmp"/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414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80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B1F7-E70D-429C-A1A5-D9451287425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E371-A6E9-4298-982F-31537AFA56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33dr-final-ACCEPTED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28601" y="-114300"/>
            <a:ext cx="3962400" cy="2122715"/>
          </a:xfrm>
          <a:prstGeom prst="rect">
            <a:avLst/>
          </a:prstGeom>
        </p:spPr>
      </p:pic>
      <p:pic>
        <p:nvPicPr>
          <p:cNvPr id="8" name="Picture 7" descr="piramida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2971801" y="2171700"/>
            <a:ext cx="5514975" cy="2778919"/>
          </a:xfrm>
          <a:prstGeom prst="rect">
            <a:avLst/>
          </a:prstGeom>
        </p:spPr>
      </p:pic>
      <p:pic>
        <p:nvPicPr>
          <p:cNvPr id="9" name="Picture 8" descr="luxoft_logo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4800600" y="571500"/>
            <a:ext cx="3733800" cy="101652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953000" y="228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prstClr val="black"/>
                </a:solidFill>
                <a:latin typeface="Trebuchet MS" pitchFamily="34" charset="0"/>
              </a:rPr>
              <a:t>Main sponsor</a:t>
            </a:r>
            <a:endParaRPr lang="en-US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1001" y="4743450"/>
            <a:ext cx="4734971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4863" y="246063"/>
            <a:ext cx="822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4863" y="1524000"/>
            <a:ext cx="82296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028" name="Picture 20" descr="Oracle WHITE"/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88" y="4668838"/>
            <a:ext cx="70485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598488" y="4913313"/>
            <a:ext cx="2538412" cy="219075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153" y="4913973"/>
              <a:ext cx="2505747" cy="21854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34523" tIns="17262" rIns="34523" bIns="17262"/>
            <a:lstStyle>
              <a:lvl1pPr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341313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3413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3413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3413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3413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5382A1"/>
                </a:buClr>
                <a:buFont typeface="Arial" charset="0"/>
                <a:buNone/>
                <a:defRPr/>
              </a:pPr>
              <a:r>
                <a:rPr lang="en-US" sz="60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6144"/>
              <a:ext cx="1587" cy="96601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355600" y="4883150"/>
            <a:ext cx="2794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F4722A0-6474-9F42-B2ED-84B0EFF57EDC}" type="slidenum">
              <a:rPr lang="en-US" sz="6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31" name="Group 11"/>
          <p:cNvGrpSpPr>
            <a:grpSpLocks noChangeAspect="1"/>
          </p:cNvGrpSpPr>
          <p:nvPr userDrawn="1"/>
        </p:nvGrpSpPr>
        <p:grpSpPr bwMode="auto">
          <a:xfrm>
            <a:off x="6765925" y="4646613"/>
            <a:ext cx="2038350" cy="457200"/>
            <a:chOff x="6446993" y="4546600"/>
            <a:chExt cx="2374390" cy="532552"/>
          </a:xfrm>
        </p:grpSpPr>
        <p:pic>
          <p:nvPicPr>
            <p:cNvPr id="1032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3" descr="Java_clr_hori.bmp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33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8600" indent="-168275" algn="l" defTabSz="228600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SzPct val="85000"/>
        <a:buFont typeface="Wingdings" charset="0"/>
        <a:buChar char="§"/>
        <a:defRPr sz="20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631825" indent="-228600" algn="l" defTabSz="228600" rtl="0" eaLnBrk="0" fontAlgn="base" hangingPunct="0">
        <a:spcBef>
          <a:spcPct val="0"/>
        </a:spcBef>
        <a:spcAft>
          <a:spcPts val="600"/>
        </a:spcAft>
        <a:buSzPct val="85000"/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74725" indent="-174625" algn="l" defTabSz="228600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SzPct val="85000"/>
        <a:buFont typeface="Wingdings" charset="0"/>
        <a:buChar char="§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431925" indent="-228600" algn="l" defTabSz="228600" rtl="0" eaLnBrk="0" fontAlgn="base" hangingPunct="0">
        <a:spcBef>
          <a:spcPct val="0"/>
        </a:spcBef>
        <a:spcAft>
          <a:spcPts val="600"/>
        </a:spcAft>
        <a:buSzPct val="85000"/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168275" algn="l" rtl="0" eaLnBrk="0" fontAlgn="base" hangingPunct="0">
        <a:spcBef>
          <a:spcPct val="0"/>
        </a:spcBef>
        <a:spcAft>
          <a:spcPts val="600"/>
        </a:spcAft>
        <a:buClr>
          <a:srgbClr val="FF0000"/>
        </a:buClr>
        <a:buFont typeface="Arial" charset="0"/>
        <a:buChar char="»"/>
        <a:defRPr sz="1400" kern="1200">
          <a:solidFill>
            <a:schemeClr val="tx2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Relationship Id="rId7" Type="http://schemas.openxmlformats.org/officeDocument/2006/relationships/image" Target="../media/image28.jpg"/><Relationship Id="rId8" Type="http://schemas.openxmlformats.org/officeDocument/2006/relationships/image" Target="../media/image29.jp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jpeg"/><Relationship Id="rId6" Type="http://schemas.openxmlformats.org/officeDocument/2006/relationships/image" Target="../media/image35.jpe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9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7185" y="722801"/>
            <a:ext cx="5771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2"/>
                </a:solidFill>
              </a:rPr>
              <a:t>Bringing Lambdas To Java</a:t>
            </a:r>
            <a:endParaRPr lang="en-US" sz="3600" dirty="0" err="1" smtClean="0">
              <a:solidFill>
                <a:schemeClr val="tx2"/>
              </a:solidFill>
            </a:endParaRPr>
          </a:p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pic>
        <p:nvPicPr>
          <p:cNvPr id="5" name="Picture 4" descr="JavaDuke_Classic_full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13" y="1804530"/>
            <a:ext cx="3044935" cy="28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External </a:t>
            </a:r>
            <a:r>
              <a:rPr lang="en-US" dirty="0"/>
              <a:t>I</a:t>
            </a:r>
            <a:r>
              <a:rPr lang="en-US" dirty="0" smtClean="0"/>
              <a:t>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60794" y="1104914"/>
            <a:ext cx="4067175" cy="3394075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0" lvl="1" indent="-225425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223838" algn="l"/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</a:tabLst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List&lt;Student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&gt; students = ...</a:t>
            </a:r>
          </a:p>
          <a:p>
            <a:pPr marL="0" lvl="1" indent="-225425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223838" algn="l"/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</a:tabLst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highestScore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= 0.0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;</a:t>
            </a:r>
          </a:p>
          <a:p>
            <a:pPr marL="0" lvl="1" indent="-225425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223838" algn="l"/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</a:tabLst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(Student s : students) {</a:t>
            </a:r>
          </a:p>
          <a:p>
            <a:pPr marL="0" lvl="1" indent="-225425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223838" algn="l"/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</a:tabLst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s.gradYear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== 2011)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{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0" lvl="1" indent="-225425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223838" algn="l"/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</a:tabLst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  if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s.score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&gt;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highestScore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) {</a:t>
            </a:r>
          </a:p>
          <a:p>
            <a:pPr marL="0" lvl="1" indent="-225425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223838" algn="l"/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</a:tabLst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highestScore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s.score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;</a:t>
            </a:r>
          </a:p>
          <a:p>
            <a:pPr marL="0" lvl="1" indent="-225425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223838" algn="l"/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</a:tabLst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  }</a:t>
            </a:r>
          </a:p>
          <a:p>
            <a:pPr marL="0" lvl="1" indent="-225425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223838" algn="l"/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</a:tabLst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}</a:t>
            </a:r>
          </a:p>
          <a:p>
            <a:pPr marL="0" lvl="1" indent="-225425">
              <a:lnSpc>
                <a:spcPct val="110000"/>
              </a:lnSpc>
              <a:spcBef>
                <a:spcPct val="0"/>
              </a:spcBef>
              <a:buClrTx/>
              <a:buFontTx/>
              <a:buNone/>
              <a:tabLst>
                <a:tab pos="223838" algn="l"/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</a:tabLst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5084590" y="1187520"/>
            <a:ext cx="3770312" cy="3394075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000" dirty="0" smtClean="0"/>
              <a:t>Client controls iteration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000" i="1" dirty="0" smtClean="0"/>
              <a:t>Inherently serial: </a:t>
            </a:r>
            <a:r>
              <a:rPr lang="en-US" sz="2000" dirty="0" smtClean="0"/>
              <a:t>iterate from beginning to end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000" dirty="0" smtClean="0"/>
              <a:t>Not thread-safe because business logic is </a:t>
            </a:r>
            <a:r>
              <a:rPr lang="en-US" sz="2000" dirty="0" err="1" smtClean="0"/>
              <a:t>stateful</a:t>
            </a:r>
            <a:r>
              <a:rPr lang="en-US" sz="2000" dirty="0" smtClean="0"/>
              <a:t> (mutable accumulator variable)</a:t>
            </a:r>
          </a:p>
        </p:txBody>
      </p:sp>
    </p:spTree>
    <p:extLst>
      <p:ext uri="{BB962C8B-B14F-4D97-AF65-F5344CB8AC3E}">
        <p14:creationId xmlns:p14="http://schemas.microsoft.com/office/powerpoint/2010/main" val="142238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Iteration With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34385" y="1288121"/>
            <a:ext cx="3745039" cy="3062606"/>
          </a:xfrm>
        </p:spPr>
        <p:txBody>
          <a:bodyPr/>
          <a:lstStyle/>
          <a:p>
            <a:r>
              <a:rPr lang="en-US" sz="1800"/>
              <a:t>Iteraction, filtering and accumulation are handled by the library</a:t>
            </a:r>
          </a:p>
          <a:p>
            <a:r>
              <a:rPr lang="en-US" sz="1800"/>
              <a:t>Not inherently serial – traversal </a:t>
            </a:r>
            <a:r>
              <a:rPr lang="en-US" sz="1800" i="1"/>
              <a:t>may</a:t>
            </a:r>
            <a:r>
              <a:rPr lang="en-US" sz="1800"/>
              <a:t> be done in parallel</a:t>
            </a:r>
          </a:p>
          <a:p>
            <a:r>
              <a:rPr lang="en-US" sz="1800"/>
              <a:t>Traversal </a:t>
            </a:r>
            <a:r>
              <a:rPr lang="en-US" sz="1800" i="1"/>
              <a:t>may</a:t>
            </a:r>
            <a:r>
              <a:rPr lang="en-US" sz="1800"/>
              <a:t> be done lazily – so one pass, rather than three</a:t>
            </a:r>
          </a:p>
          <a:p>
            <a:r>
              <a:rPr lang="en-US" sz="1800"/>
              <a:t>Thread safe – client logic is stateless</a:t>
            </a:r>
          </a:p>
          <a:p>
            <a:r>
              <a:rPr lang="en-US" sz="1800"/>
              <a:t>High barrier to use</a:t>
            </a:r>
          </a:p>
          <a:p>
            <a:pPr lvl="1"/>
            <a:r>
              <a:rPr lang="en-US" sz="1400"/>
              <a:t>Syntactically ugly</a:t>
            </a:r>
          </a:p>
          <a:p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More Functional, Fluent and Monad Like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0367" y="1508156"/>
            <a:ext cx="5137611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</a:rPr>
              <a:t>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&lt;Student&gt; students = ...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13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highestScore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students.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Predicate&lt;Student&gt;() {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op(Student s) {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s.getGradYear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== 2011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}).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Mapper&lt;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Student,Double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&gt;() {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Double extract(Student s) {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s.getScore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>
              <a:lnSpc>
                <a:spcPct val="13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}).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1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Iteration With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55650" y="1065916"/>
            <a:ext cx="8388350" cy="3394075"/>
          </a:xfrm>
        </p:spPr>
        <p:txBody>
          <a:bodyPr/>
          <a:lstStyle/>
          <a:p>
            <a:pPr marL="0" lvl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SomeList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&lt;Student&gt; students = ...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highestScore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students.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(Student s -&gt;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s.getGradYear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== 2011)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.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(Student s -&gt;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s.getScore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.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110000"/>
              </a:lnSpc>
              <a:spcBef>
                <a:spcPts val="0"/>
              </a:spcBef>
              <a:buFont typeface="Times" pitchFamily="18" charset="0"/>
              <a:buNone/>
              <a:defRPr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4294967295"/>
          </p:nvPr>
        </p:nvSpPr>
        <p:spPr>
          <a:xfrm>
            <a:off x="5861050" y="2599949"/>
            <a:ext cx="3562350" cy="23431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More readable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More abstract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Less error-prone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No reliance on mutable state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Easier to make parallel</a:t>
            </a:r>
            <a:r>
              <a:rPr lang="en-US" sz="1800" i="1" dirty="0" smtClean="0"/>
              <a:t>  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0580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Lambda expressions represent </a:t>
            </a:r>
            <a:r>
              <a:rPr lang="en-US" dirty="0" smtClean="0">
                <a:solidFill>
                  <a:srgbClr val="FF0000"/>
                </a:solidFill>
              </a:rPr>
              <a:t>anonymous functions</a:t>
            </a:r>
          </a:p>
          <a:p>
            <a:pPr lvl="1"/>
            <a:r>
              <a:rPr lang="en-US" dirty="0" smtClean="0"/>
              <a:t>Like a method, has a typed argument list, a return type, a set of thrown exceptions, and a body</a:t>
            </a:r>
          </a:p>
          <a:p>
            <a:pPr lvl="1"/>
            <a:r>
              <a:rPr lang="en-US" dirty="0"/>
              <a:t>Not associated with a class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Some Details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1999" y="2981829"/>
            <a:ext cx="7543800" cy="152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highestScore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students.stream()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.filter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-&gt;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s.getGradYear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== 2011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.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Student 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s.getScore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.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max();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6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47793" y="1176845"/>
            <a:ext cx="8229600" cy="306260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ingle-method interfaces used extensively to represent functions and callbacks</a:t>
            </a:r>
          </a:p>
          <a:p>
            <a:pPr lvl="1"/>
            <a:r>
              <a:rPr lang="en-US" dirty="0" smtClean="0"/>
              <a:t>Definition: a </a:t>
            </a:r>
            <a:r>
              <a:rPr lang="en-US" i="1" dirty="0" smtClean="0">
                <a:solidFill>
                  <a:srgbClr val="FF0000"/>
                </a:solidFill>
              </a:rPr>
              <a:t>functional interface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an interface with one method (SAM)</a:t>
            </a:r>
          </a:p>
          <a:p>
            <a:pPr lvl="1"/>
            <a:r>
              <a:rPr lang="en-US" dirty="0" smtClean="0"/>
              <a:t>Functional interfaces are identified structurally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 of a lambda expression will be a </a:t>
            </a:r>
            <a:r>
              <a:rPr lang="en-US" dirty="0">
                <a:solidFill>
                  <a:srgbClr val="FF0000"/>
                </a:solidFill>
              </a:rPr>
              <a:t>functional interface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This is very important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4291" y="3271190"/>
            <a:ext cx="7857565" cy="13778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interface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Comparator&lt;T&gt;  {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compare(T x, T y); }</a:t>
            </a:r>
          </a:p>
          <a:p>
            <a:pPr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interface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FileFilter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{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accept(File x); }</a:t>
            </a:r>
          </a:p>
          <a:p>
            <a:pPr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interface Runnable       { void run(); }</a:t>
            </a:r>
          </a:p>
          <a:p>
            <a:pPr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interface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 void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(…); }</a:t>
            </a:r>
          </a:p>
          <a:p>
            <a:pPr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interface Callable&lt;T&gt;    { T call();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0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154806"/>
            <a:ext cx="8229600" cy="306260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lambda expression is a way to create an instance of a functional interface</a:t>
            </a:r>
          </a:p>
          <a:p>
            <a:pPr lvl="1"/>
            <a:r>
              <a:rPr lang="en-US" dirty="0" smtClean="0"/>
              <a:t>Which functional interface is inferred from the context</a:t>
            </a:r>
          </a:p>
          <a:p>
            <a:pPr lvl="1"/>
            <a:r>
              <a:rPr lang="en-US" dirty="0" smtClean="0"/>
              <a:t>Works both in assignment and method invocation contexts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034" y="2686050"/>
            <a:ext cx="5840966" cy="13153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Comparator&lt;String&gt; c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Comparator&lt;String&gt;() {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compare(String x, String y) {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y.length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0812" y="4361568"/>
            <a:ext cx="7769294" cy="3329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Comparator&lt;String&gt; c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x, String y) -&gt;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y.length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Down Arrow 5"/>
          <p:cNvSpPr/>
          <p:nvPr/>
        </p:nvSpPr>
        <p:spPr>
          <a:xfrm>
            <a:off x="3744148" y="4007556"/>
            <a:ext cx="166278" cy="338665"/>
          </a:xfrm>
          <a:prstGeom prst="downArrow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en-US" sz="16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Lambda expressions can refer to </a:t>
            </a:r>
            <a:r>
              <a:rPr lang="en-US" i="1" dirty="0" smtClean="0">
                <a:solidFill>
                  <a:srgbClr val="FF0000"/>
                </a:solidFill>
              </a:rPr>
              <a:t>effectively final </a:t>
            </a:r>
            <a:r>
              <a:rPr lang="en-US" dirty="0" smtClean="0"/>
              <a:t>local variables from the enclosing scope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en-US" dirty="0" smtClean="0"/>
              <a:t>Effectively final means that the variable meets the requirements for final variables (e.g., assigned once), even if not explicitly declared final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en-US" dirty="0" smtClean="0"/>
              <a:t>This is a form of type inference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9322" y="-15862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  <p:sp>
        <p:nvSpPr>
          <p:cNvPr id="12" name="Rectangle 11"/>
          <p:cNvSpPr/>
          <p:nvPr/>
        </p:nvSpPr>
        <p:spPr>
          <a:xfrm>
            <a:off x="679493" y="3124259"/>
            <a:ext cx="7904366" cy="15823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00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expire(File root, long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before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28600" indent="-457200">
              <a:lnSpc>
                <a:spcPct val="11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 </a:t>
            </a:r>
            <a:b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root.listFiles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File p -&gt; </a:t>
            </a:r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p.lastModified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() &lt;=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before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457200">
              <a:lnSpc>
                <a:spcPct val="110000"/>
              </a:lnSpc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228600" indent="-457200">
              <a:lnSpc>
                <a:spcPct val="11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60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47793" y="1242697"/>
            <a:ext cx="8229600" cy="306260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meaning of names are the same inside the lambda as outside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‘this’ reference – refers to the enclosing object, not the lambda itself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en-US" dirty="0" smtClean="0"/>
              <a:t>Think of ‘this’ as a final predefined local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en-US" dirty="0"/>
              <a:t>Remember the type of a Lambda is a functional </a:t>
            </a:r>
            <a:r>
              <a:rPr lang="en-US" i="1" dirty="0"/>
              <a:t>interface</a:t>
            </a:r>
            <a:endParaRPr lang="en-US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09322" y="-15862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  <p:sp>
        <p:nvSpPr>
          <p:cNvPr id="7" name="Rectangle 6"/>
          <p:cNvSpPr/>
          <p:nvPr/>
        </p:nvSpPr>
        <p:spPr>
          <a:xfrm>
            <a:off x="745544" y="2714273"/>
            <a:ext cx="7627049" cy="1943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normAutofit fontScale="77500" lnSpcReduction="20000"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SessionManager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long before = ...;</a:t>
            </a:r>
          </a:p>
          <a:p>
            <a:pPr marL="228600" indent="-457200">
              <a:lnSpc>
                <a:spcPct val="114000"/>
              </a:lnSpc>
            </a:pP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void expire(File root) {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/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 refers to ‘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this.before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’, just like outside the lambda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root.listFiles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 p -&gt;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checkExpiry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p.lastModified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 this.before)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228600" indent="-457200">
              <a:lnSpc>
                <a:spcPct val="114000"/>
              </a:lnSpc>
            </a:pP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checkExpiry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(long time, long expiry) { ... }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06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Inferrence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Compiler can often infer parameter types in lambda expression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228600" lvl="1" indent="-168275">
              <a:buFont typeface="Wingdings" pitchFamily="2" charset="2"/>
              <a:buChar char="§"/>
            </a:pPr>
            <a:r>
              <a:rPr lang="en-US" sz="2000" dirty="0"/>
              <a:t>Inferrence based on the target functional interface’s method signature</a:t>
            </a:r>
          </a:p>
          <a:p>
            <a:r>
              <a:rPr lang="en-US"/>
              <a:t>Fully statically typed (no dynamic typing sneaking in)</a:t>
            </a:r>
          </a:p>
          <a:p>
            <a:pPr lvl="1"/>
            <a:r>
              <a:rPr lang="en-US"/>
              <a:t>More typing with less typing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625" y="1962318"/>
            <a:ext cx="770275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Collections.sort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x, String y) -&gt;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y.length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63731" y="2693457"/>
            <a:ext cx="6205395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Collections.sort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y) -&gt;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y.length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/>
          </a:p>
        </p:txBody>
      </p:sp>
      <p:sp>
        <p:nvSpPr>
          <p:cNvPr id="9" name="Down Arrow 8"/>
          <p:cNvSpPr/>
          <p:nvPr/>
        </p:nvSpPr>
        <p:spPr>
          <a:xfrm>
            <a:off x="3921391" y="2364802"/>
            <a:ext cx="180317" cy="318732"/>
          </a:xfrm>
          <a:prstGeom prst="downArrow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en-US" sz="16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6"/>
          <p:cNvSpPr>
            <a:spLocks noGrp="1"/>
          </p:cNvSpPr>
          <p:nvPr>
            <p:ph type="title"/>
          </p:nvPr>
        </p:nvSpPr>
        <p:spPr>
          <a:xfrm>
            <a:off x="450850" y="1582738"/>
            <a:ext cx="5027613" cy="12319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Project Lambda: Functional Programming Constructs &amp; Simpler Concurrency            In Java SE 8</a:t>
            </a:r>
          </a:p>
        </p:txBody>
      </p:sp>
      <p:sp>
        <p:nvSpPr>
          <p:cNvPr id="2457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0850" y="2914649"/>
            <a:ext cx="5027613" cy="1461965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>
                <a:latin typeface="Arial" charset="0"/>
              </a:rPr>
              <a:t>Simon Ritter</a:t>
            </a:r>
          </a:p>
          <a:p>
            <a:pPr eaLnBrk="1" hangingPunct="1">
              <a:spcAft>
                <a:spcPct val="0"/>
              </a:spcAft>
            </a:pPr>
            <a:r>
              <a:rPr lang="en-US">
                <a:latin typeface="Arial" charset="0"/>
              </a:rPr>
              <a:t>Head of Java Evangelism</a:t>
            </a:r>
          </a:p>
          <a:p>
            <a:pPr eaLnBrk="1" hangingPunct="1">
              <a:spcAft>
                <a:spcPct val="0"/>
              </a:spcAft>
            </a:pPr>
            <a:r>
              <a:rPr lang="en-US">
                <a:latin typeface="Arial" charset="0"/>
              </a:rPr>
              <a:t>Oracle Corporation</a:t>
            </a:r>
          </a:p>
          <a:p>
            <a:pPr eaLnBrk="1" hangingPunct="1">
              <a:spcAft>
                <a:spcPct val="0"/>
              </a:spcAft>
            </a:pPr>
            <a:endParaRPr lang="en-US">
              <a:latin typeface="Arial" charset="0"/>
            </a:endParaRPr>
          </a:p>
          <a:p>
            <a:pPr eaLnBrk="1" hangingPunct="1">
              <a:spcAft>
                <a:spcPct val="0"/>
              </a:spcAft>
            </a:pPr>
            <a:r>
              <a:rPr lang="en-US" sz="2800">
                <a:latin typeface="Arial" charset="0"/>
              </a:rPr>
              <a:t>Twitter: @speakjava</a:t>
            </a:r>
          </a:p>
        </p:txBody>
      </p:sp>
      <p:pic>
        <p:nvPicPr>
          <p:cNvPr id="3" name="Picture Placeholder 2" descr="JavaOne PPT Title v3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/>
          </a:blip>
          <a:srcRect t="74" b="74"/>
          <a:stretch>
            <a:fillRect/>
          </a:stretch>
        </p:blipFill>
        <p:spPr/>
      </p:pic>
      <p:pic>
        <p:nvPicPr>
          <p:cNvPr id="24580" name="Picture 8" descr="O_signature_wht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4056063"/>
            <a:ext cx="1050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2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Method references let us reuse a method as a lambda expression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372032" y="3906389"/>
            <a:ext cx="201582" cy="287079"/>
          </a:xfrm>
          <a:prstGeom prst="downArrow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en-US" sz="16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4948" y="3506170"/>
            <a:ext cx="4369262" cy="4252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FileFilter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(File f) -&gt;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f.canRead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2388179" y="4212099"/>
            <a:ext cx="4369262" cy="4252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FileFilter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canRead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8510" y="1846763"/>
            <a:ext cx="4369262" cy="14076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FileFilter x = 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FileFilter() {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boolean accept(File f) {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f.canRead();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375569" y="3227572"/>
            <a:ext cx="201582" cy="287079"/>
          </a:xfrm>
          <a:prstGeom prst="downArrow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en-US" sz="16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References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57200" y="4178260"/>
            <a:ext cx="8229600" cy="479021"/>
          </a:xfrm>
        </p:spPr>
        <p:txBody>
          <a:bodyPr/>
          <a:lstStyle/>
          <a:p>
            <a:r>
              <a:rPr lang="en-US"/>
              <a:t>When </a:t>
            </a:r>
            <a:r>
              <a:rPr lang="en-US" b="1">
                <a:latin typeface="Courier New"/>
                <a:cs typeface="Courier New"/>
              </a:rPr>
              <a:t>f.make()</a:t>
            </a:r>
            <a:r>
              <a:rPr lang="en-US"/>
              <a:t> is invoked it will return a </a:t>
            </a:r>
            <a:r>
              <a:rPr lang="en-US" b="1">
                <a:latin typeface="Courier New"/>
                <a:cs typeface="Courier New"/>
              </a:rPr>
              <a:t>new ArrayList&lt;String&gt;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871" y="1220170"/>
            <a:ext cx="3261668" cy="9164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interface Factory&lt;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make();</a:t>
            </a:r>
          </a:p>
          <a:p>
            <a:pPr marL="228600" indent="-457200">
              <a:lnSpc>
                <a:spcPct val="114000"/>
              </a:lnSpc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870" y="2519477"/>
            <a:ext cx="7354976" cy="4252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Factory&lt;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List&lt;String&gt;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f =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ArrayList&lt;String&gt;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::new;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1193" y="3508022"/>
            <a:ext cx="7368653" cy="4252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 marL="228600" indent="-457200">
              <a:lnSpc>
                <a:spcPct val="114000"/>
              </a:lnSpc>
            </a:pP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Factory&lt;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List&lt;String&gt;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f = () -&gt; return new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ArrayList&lt;String&gt;()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848030" y="2954034"/>
            <a:ext cx="202607" cy="509440"/>
          </a:xfrm>
          <a:prstGeom prst="downArrow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en-US" sz="16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4043" y="3030539"/>
            <a:ext cx="273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Equivalent to</a:t>
            </a:r>
            <a:endParaRPr lang="en-US" sz="14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animBg="1"/>
      <p:bldP spid="6" grpId="0" animBg="1"/>
      <p:bldP spid="9" grpId="0" animBg="1"/>
      <p:bldP spid="10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7185" y="722801"/>
            <a:ext cx="5513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</a:rPr>
              <a:t>Library Evolution</a:t>
            </a:r>
          </a:p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pic>
        <p:nvPicPr>
          <p:cNvPr id="5" name="Picture 4" descr="JavaDuke_Classic_full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13" y="1804530"/>
            <a:ext cx="3044935" cy="28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charset="0"/>
              <a:buNone/>
              <a:defRPr/>
            </a:pPr>
            <a:r>
              <a:rPr lang="en-US" dirty="0" smtClean="0">
                <a:ea typeface="+mj-ea"/>
              </a:rPr>
              <a:t>Library Evolution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Adding lambda expressions is a big language change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Java had them from day one, the APIs would definitely look different</a:t>
            </a:r>
          </a:p>
          <a:p>
            <a:r>
              <a:rPr lang="en-US" dirty="0" smtClean="0"/>
              <a:t>Most important APIs (Collections) are based on interfaces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How to extend an interface without breaking backwards compatability?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Adding lambda expressions to Java, but not upgrading the APIs to use them, would be silly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Therefore we also need better mechanisms for </a:t>
            </a:r>
            <a:r>
              <a:rPr lang="en-US" i="1" dirty="0" smtClean="0">
                <a:solidFill>
                  <a:srgbClr val="FF0000"/>
                </a:solidFill>
              </a:rPr>
              <a:t>library evolution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The Real Challenge</a:t>
            </a:r>
          </a:p>
        </p:txBody>
      </p:sp>
    </p:spTree>
    <p:extLst>
      <p:ext uri="{BB962C8B-B14F-4D97-AF65-F5344CB8AC3E}">
        <p14:creationId xmlns:p14="http://schemas.microsoft.com/office/powerpoint/2010/main" val="1451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Evolution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174538"/>
            <a:ext cx="8229600" cy="36579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Requirement: aggregate operations on collections</a:t>
            </a:r>
          </a:p>
          <a:p>
            <a:pPr lvl="1"/>
            <a:r>
              <a:rPr lang="en-US" sz="2100" dirty="0" smtClean="0"/>
              <a:t>New methods required on Collections to facilitate this</a:t>
            </a:r>
          </a:p>
          <a:p>
            <a:pPr lvl="1"/>
            <a:r>
              <a:rPr lang="en-US" sz="2100" b="1" dirty="0" smtClean="0">
                <a:solidFill>
                  <a:srgbClr val="3366FF"/>
                </a:solidFill>
                <a:latin typeface="Courier New"/>
                <a:cs typeface="Courier New"/>
              </a:rPr>
              <a:t>forEach</a:t>
            </a:r>
            <a:r>
              <a:rPr lang="en-US" sz="2100" dirty="0" smtClean="0"/>
              <a:t>, </a:t>
            </a:r>
            <a:r>
              <a:rPr lang="en-US" sz="2100" b="1" dirty="0" smtClean="0">
                <a:solidFill>
                  <a:srgbClr val="3366FF"/>
                </a:solidFill>
                <a:latin typeface="Courier New"/>
                <a:cs typeface="Courier New"/>
              </a:rPr>
              <a:t>stream</a:t>
            </a:r>
            <a:r>
              <a:rPr lang="en-US" sz="2100" dirty="0" smtClean="0"/>
              <a:t>, </a:t>
            </a:r>
            <a:r>
              <a:rPr lang="en-US" sz="2100" b="1" dirty="0" smtClean="0">
                <a:solidFill>
                  <a:srgbClr val="3366FF"/>
                </a:solidFill>
                <a:latin typeface="Courier New"/>
                <a:cs typeface="Courier New"/>
              </a:rPr>
              <a:t>parallelStream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60325" indent="0">
              <a:buNone/>
            </a:pPr>
            <a:endParaRPr lang="en-US" dirty="0" smtClean="0"/>
          </a:p>
          <a:p>
            <a:r>
              <a:rPr lang="en-US" sz="2600" dirty="0" smtClean="0"/>
              <a:t>This is problematic</a:t>
            </a:r>
          </a:p>
          <a:p>
            <a:pPr lvl="1"/>
            <a:r>
              <a:rPr lang="en-US" dirty="0" smtClean="0"/>
              <a:t>Can’t add new methods to interfaces without modifying all implementations</a:t>
            </a:r>
          </a:p>
          <a:p>
            <a:pPr lvl="1"/>
            <a:r>
              <a:rPr lang="en-US" dirty="0" smtClean="0"/>
              <a:t>Can’t necessarily find or control all implementations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9735" y="2216328"/>
            <a:ext cx="7793666" cy="14076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heaviestBlueBlock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blocks.stream()</a:t>
            </a:r>
          </a:p>
          <a:p>
            <a:pPr>
              <a:lnSpc>
                <a:spcPct val="114000"/>
              </a:lnSpc>
            </a:pP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(b -&gt;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.getColor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== BLUE)</a:t>
            </a:r>
            <a:b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.map(Block::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getWeight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.reduce(0, Integer::max);</a:t>
            </a:r>
          </a:p>
        </p:txBody>
      </p:sp>
    </p:spTree>
    <p:extLst>
      <p:ext uri="{BB962C8B-B14F-4D97-AF65-F5344CB8AC3E}">
        <p14:creationId xmlns:p14="http://schemas.microsoft.com/office/powerpoint/2010/main" val="19349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Virtual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305319"/>
            <a:ext cx="8229600" cy="2009139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/>
              <a:t>S</a:t>
            </a:r>
            <a:r>
              <a:rPr lang="en-US" sz="2300" dirty="0" smtClean="0"/>
              <a:t>pecified in the interface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/>
              <a:t>From the caller’s perspective, just an ordinary interface method</a:t>
            </a:r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100" dirty="0" smtClean="0"/>
              <a:t>List class provides a default implementation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/>
              <a:t>Default is only used when implementation classes do not provide a body for the extension method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 smtClean="0"/>
              <a:t>Implementation classes can provide a better version, or not</a:t>
            </a:r>
          </a:p>
          <a:p>
            <a:endParaRPr lang="en-US" sz="2100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AKA Defender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948" y="3482885"/>
            <a:ext cx="6028661" cy="14076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Collection&lt;E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{ </a:t>
            </a:r>
            <a:b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Stream&lt;E&gt;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stream() {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 StreamSupport.stream(spliterator());</a:t>
            </a:r>
          </a:p>
          <a:p>
            <a:pPr>
              <a:lnSpc>
                <a:spcPct val="114000"/>
              </a:lnSpc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7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/>
          <a:lstStyle/>
          <a:p>
            <a:pPr>
              <a:buFont typeface="Times New Roman" charset="0"/>
              <a:buNone/>
              <a:defRPr/>
            </a:pPr>
            <a:r>
              <a:rPr lang="en-US" dirty="0" smtClean="0">
                <a:ea typeface="+mj-ea"/>
              </a:rPr>
              <a:t>Virtual Extension Methods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 err="1" smtClean="0">
                <a:ea typeface="+mn-ea"/>
              </a:rPr>
              <a:t>Err</a:t>
            </a:r>
            <a:r>
              <a:rPr lang="en-US" dirty="0" smtClean="0">
                <a:ea typeface="+mn-ea"/>
              </a:rPr>
              <a:t>, isn’t this implementing multiple inheritance for Java?  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Yes, but Java already has multiple inheritance of </a:t>
            </a:r>
            <a:r>
              <a:rPr lang="en-US" i="1" dirty="0" smtClean="0">
                <a:ea typeface="+mn-ea"/>
              </a:rPr>
              <a:t>types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This adds multiple inheritance of </a:t>
            </a:r>
            <a:r>
              <a:rPr lang="en-US" i="1" dirty="0" smtClean="0">
                <a:ea typeface="+mn-ea"/>
              </a:rPr>
              <a:t>behavior</a:t>
            </a:r>
            <a:r>
              <a:rPr lang="en-US" dirty="0" smtClean="0">
                <a:ea typeface="+mn-ea"/>
              </a:rPr>
              <a:t> too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But not </a:t>
            </a:r>
            <a:r>
              <a:rPr lang="en-US" i="1" dirty="0" smtClean="0">
                <a:ea typeface="+mn-ea"/>
              </a:rPr>
              <a:t>state</a:t>
            </a:r>
            <a:r>
              <a:rPr lang="en-US" dirty="0" smtClean="0">
                <a:ea typeface="+mn-ea"/>
              </a:rPr>
              <a:t>, which is where most of the trouble is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Though can still be a source of complexity due to separate compilation and dynamic linking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Stop right there!</a:t>
            </a:r>
          </a:p>
        </p:txBody>
      </p:sp>
    </p:spTree>
    <p:extLst>
      <p:ext uri="{BB962C8B-B14F-4D97-AF65-F5344CB8AC3E}">
        <p14:creationId xmlns:p14="http://schemas.microsoft.com/office/powerpoint/2010/main" val="31412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Interface Definitions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Single Abstract Method (SAM) type</a:t>
            </a:r>
          </a:p>
          <a:p>
            <a:r>
              <a:rPr lang="en-US"/>
              <a:t>A functional interface is an interface that has one abstract method</a:t>
            </a:r>
          </a:p>
          <a:p>
            <a:pPr lvl="1"/>
            <a:r>
              <a:rPr lang="en-US"/>
              <a:t>Represents a single function contract</a:t>
            </a:r>
          </a:p>
          <a:p>
            <a:pPr lvl="1"/>
            <a:r>
              <a:rPr lang="en-US"/>
              <a:t>Doesn’t mean it only has one method</a:t>
            </a:r>
          </a:p>
          <a:p>
            <a:r>
              <a:rPr lang="en-US"/>
              <a:t>Abstract classes may be considered later</a:t>
            </a:r>
          </a:p>
          <a:p>
            <a:r>
              <a:rPr lang="en-US" b="1">
                <a:latin typeface="Courier New"/>
                <a:cs typeface="Courier New"/>
              </a:rPr>
              <a:t>@FunctionalInterface</a:t>
            </a:r>
            <a:r>
              <a:rPr lang="en-US"/>
              <a:t> annotation</a:t>
            </a:r>
          </a:p>
          <a:p>
            <a:pPr lvl="1"/>
            <a:r>
              <a:rPr lang="en-US"/>
              <a:t>Helps ensure the functional interface contract is honoured</a:t>
            </a:r>
          </a:p>
          <a:p>
            <a:pPr lvl="1"/>
            <a:r>
              <a:rPr lang="en-US"/>
              <a:t>Compiler error if not a SAM</a:t>
            </a:r>
          </a:p>
        </p:txBody>
      </p:sp>
    </p:spTree>
    <p:extLst>
      <p:ext uri="{BB962C8B-B14F-4D97-AF65-F5344CB8AC3E}">
        <p14:creationId xmlns:p14="http://schemas.microsoft.com/office/powerpoint/2010/main" val="27715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Stream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686800" cy="1850232"/>
          </a:xfrm>
        </p:spPr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Stream&lt;T&gt;</a:t>
            </a:r>
          </a:p>
          <a:p>
            <a:pPr lvl="1"/>
            <a:r>
              <a:rPr lang="en-US" dirty="0"/>
              <a:t>A sequence of elements supporting sequential and parallel operations</a:t>
            </a:r>
          </a:p>
          <a:p>
            <a:pPr lvl="1"/>
            <a:r>
              <a:rPr lang="en-US" dirty="0"/>
              <a:t>Evaluated in lazy form</a:t>
            </a:r>
            <a:endParaRPr lang="en-US"/>
          </a:p>
          <a:p>
            <a:pPr lvl="1"/>
            <a:r>
              <a:rPr lang="en-US" b="1">
                <a:latin typeface="Courier New"/>
                <a:cs typeface="Courier New"/>
              </a:rPr>
              <a:t>Collection.stream()</a:t>
            </a:r>
          </a:p>
          <a:p>
            <a:pPr lvl="1"/>
            <a:r>
              <a:rPr lang="en-US" b="1">
                <a:latin typeface="Courier New"/>
                <a:cs typeface="Courier New"/>
              </a:rPr>
              <a:t>Collection.parallelStream()</a:t>
            </a:r>
          </a:p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java.util.stream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787" y="3382576"/>
            <a:ext cx="835269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List&lt;String&gt; names = Arrays.asList(“Bob”, “Alice”, “Charlie”);</a:t>
            </a:r>
            <a:endParaRPr lang="en-US" sz="1600" b="1" dirty="0" err="1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System.out.println(names.stream().</a:t>
            </a:r>
          </a:p>
          <a:p>
            <a:r>
              <a:rPr lang="en-US" sz="1600" b="1" dirty="0" err="1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filter(e -&gt; e.getLength() &gt; 4).</a:t>
            </a:r>
          </a:p>
          <a:p>
            <a:r>
              <a:rPr lang="en-US" sz="1600" b="1" dirty="0" err="1">
                <a:solidFill>
                  <a:schemeClr val="tx2"/>
                </a:solidFill>
                <a:latin typeface="Courier New"/>
                <a:cs typeface="Courier New"/>
              </a:rPr>
              <a:t>  findFirst().</a:t>
            </a:r>
          </a:p>
          <a:p>
            <a:r>
              <a:rPr lang="en-US" sz="1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  get());</a:t>
            </a:r>
          </a:p>
        </p:txBody>
      </p:sp>
    </p:spTree>
    <p:extLst>
      <p:ext uri="{BB962C8B-B14F-4D97-AF65-F5344CB8AC3E}">
        <p14:creationId xmlns:p14="http://schemas.microsoft.com/office/powerpoint/2010/main" val="14495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java.util.function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>
                <a:latin typeface="Courier New"/>
                <a:cs typeface="Courier New"/>
              </a:rPr>
              <a:t>Predicate&lt;T&gt;</a:t>
            </a:r>
          </a:p>
          <a:p>
            <a:pPr lvl="1"/>
            <a:r>
              <a:rPr lang="en-US"/>
              <a:t>Determine if the input of type T matches some criteria</a:t>
            </a:r>
            <a:endParaRPr lang="en-US" b="1">
              <a:latin typeface="Courier New"/>
              <a:cs typeface="Courier New"/>
            </a:endParaRPr>
          </a:p>
          <a:p>
            <a:r>
              <a:rPr lang="en-US" b="1">
                <a:latin typeface="Courier New"/>
                <a:cs typeface="Courier New"/>
              </a:rPr>
              <a:t>Consumer&lt;T&gt;</a:t>
            </a:r>
          </a:p>
          <a:p>
            <a:pPr lvl="1"/>
            <a:r>
              <a:rPr lang="en-US"/>
              <a:t>Accept a single input argumentof type T, and return no result</a:t>
            </a:r>
          </a:p>
          <a:p>
            <a:r>
              <a:rPr lang="en-US" b="1">
                <a:latin typeface="Courier New"/>
                <a:cs typeface="Courier New"/>
              </a:rPr>
              <a:t>Function&lt;T, R&gt;</a:t>
            </a:r>
          </a:p>
          <a:p>
            <a:pPr lvl="1"/>
            <a:r>
              <a:rPr lang="en-US"/>
              <a:t>Apply a function to the input type T, generating a result of type R</a:t>
            </a:r>
          </a:p>
          <a:p>
            <a:r>
              <a:rPr lang="en-US"/>
              <a:t>Plus several more</a:t>
            </a:r>
          </a:p>
        </p:txBody>
      </p:sp>
    </p:spTree>
    <p:extLst>
      <p:ext uri="{BB962C8B-B14F-4D97-AF65-F5344CB8AC3E}">
        <p14:creationId xmlns:p14="http://schemas.microsoft.com/office/powerpoint/2010/main" val="35643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5969" y="1289233"/>
            <a:ext cx="7315200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/>
                <a:cs typeface="Times New Roman" charset="0"/>
              </a:rPr>
              <a:t>The following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</a:t>
            </a:r>
            <a:br>
              <a:rPr lang="en-US" sz="2000">
                <a:solidFill>
                  <a:srgbClr val="000000"/>
                </a:solidFill>
                <a:latin typeface="Arial"/>
                <a:cs typeface="Times New Roman" charset="0"/>
              </a:rPr>
            </a:br>
            <a:r>
              <a:rPr lang="en-US" sz="2000">
                <a:solidFill>
                  <a:srgbClr val="000000"/>
                </a:solidFill>
                <a:latin typeface="Arial"/>
                <a:cs typeface="Times New Roman" charset="0"/>
              </a:rPr>
              <a:t>The development, release, and timing of any features or functionality described for Oracle’s products remains at the sole discretion of Oracle.</a:t>
            </a:r>
          </a:p>
        </p:txBody>
      </p:sp>
    </p:spTree>
    <p:extLst>
      <p:ext uri="{BB962C8B-B14F-4D97-AF65-F5344CB8AC3E}">
        <p14:creationId xmlns:p14="http://schemas.microsoft.com/office/powerpoint/2010/main" val="1612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1802" y="842120"/>
            <a:ext cx="6135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</a:rPr>
              <a:t>Lambda Expressions in Use</a:t>
            </a:r>
          </a:p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pic>
        <p:nvPicPr>
          <p:cNvPr id="5" name="Picture 4" descr="JavaDuke_Classic_full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13" y="1804530"/>
            <a:ext cx="3044935" cy="28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455" y="1192920"/>
            <a:ext cx="495237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public class Person {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public enum Gender { MALE, FEMALE };</a:t>
            </a:r>
          </a:p>
          <a:p>
            <a:endParaRPr lang="en-US" sz="1400" b="1" dirty="0" err="1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String name;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Date birthday;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Gender gender;</a:t>
            </a:r>
          </a:p>
          <a:p>
            <a:r>
              <a:rPr lang="en-US" sz="1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  String emailAddress;</a:t>
            </a:r>
          </a:p>
          <a:p>
            <a:endParaRPr lang="en-US" sz="1400" b="1" dirty="0" err="1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  public String getName() { 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...</a:t>
            </a:r>
            <a:r>
              <a:rPr lang="en-US" sz="1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 }</a:t>
            </a:r>
            <a:endParaRPr lang="en-US" sz="1400" b="1" dirty="0" err="1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  public Gender getGender() { ... }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public String getEmailAddress() { ... }</a:t>
            </a:r>
            <a:endParaRPr lang="en-US" sz="1400" b="1" dirty="0" err="1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endParaRPr lang="en-US" sz="1400" b="1" dirty="0" err="1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  public void printPerson() {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  // ... </a:t>
            </a:r>
          </a:p>
          <a:p>
            <a:r>
              <a:rPr lang="en-US" sz="14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Java Data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5532" y="2465912"/>
            <a:ext cx="3509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List&lt;Person&gt; membership</a:t>
            </a:r>
            <a:r>
              <a:rPr lang="en-US" b="1" dirty="0" err="1">
                <a:solidFill>
                  <a:schemeClr val="tx2"/>
                </a:solidFill>
                <a:latin typeface="Courier New"/>
                <a:cs typeface="Courier New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147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Specific Characteristics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Simplistic, Brittle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557892" y="1509709"/>
            <a:ext cx="815737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public static void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printPeopleOlderThan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(List&lt;Person&gt; members,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int age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for (Person p : members) {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if (p.getAge() &gt; age)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    p.printPerson();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 err="1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public static void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printPeopleYoungerThan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(List&lt;Person&gt; members,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int age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// ... 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 err="1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// And on, and on, and on...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9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Specific Characteristics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Separate Search Criteria</a:t>
            </a:r>
          </a:p>
        </p:txBody>
      </p:sp>
      <p:sp>
        <p:nvSpPr>
          <p:cNvPr id="4" name="Rectangle 3"/>
          <p:cNvSpPr/>
          <p:nvPr/>
        </p:nvSpPr>
        <p:spPr>
          <a:xfrm>
            <a:off x="340188" y="1385673"/>
            <a:ext cx="848059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/* Single abstract method type */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interface PeoplePredicate {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public boolean satisfiesCriteria(Person p);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 err="1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public static void printPeople(List&lt;Person&gt; members,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PeoplePredicate match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for (Person p : members) {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  if (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match.satisfiesCriteria(p)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    p.printPerson();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 err="1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338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Specific Characteristics (3)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Separate Search Criteria Using Anonymous Inner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223" y="1709742"/>
            <a:ext cx="654128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printPeople(membership,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new PeoplePredicate() 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public boolean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satisfiesCriteria(Person p) 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  if (p.gender == Person.Gender.MALE &amp;&amp; p.getAge() &gt;= 65)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    return true;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  return false;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000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Specific Characteristics (4)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0" y="3170296"/>
            <a:ext cx="8229600" cy="1304340"/>
          </a:xfrm>
        </p:spPr>
        <p:txBody>
          <a:bodyPr/>
          <a:lstStyle/>
          <a:p>
            <a:r>
              <a:rPr lang="en-US"/>
              <a:t>We now have parameterised behaviour, not just values</a:t>
            </a:r>
          </a:p>
          <a:p>
            <a:pPr lvl="1"/>
            <a:r>
              <a:rPr lang="en-US"/>
              <a:t>This is really important</a:t>
            </a:r>
          </a:p>
          <a:p>
            <a:pPr lvl="1"/>
            <a:r>
              <a:rPr lang="en-US"/>
              <a:t>This is why Lambda statements are such a big deal in 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Separate Search Criteria Using Lambda Expression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4022" y="2048409"/>
            <a:ext cx="7295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printPeople(membership, 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 -&gt; p.getGender() == Person.Gender.MALE &amp;&amp; p.getAge() &gt;= 65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523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Things More Generic (1)</a:t>
            </a:r>
          </a:p>
        </p:txBody>
      </p:sp>
      <p:sp>
        <p:nvSpPr>
          <p:cNvPr id="4" name="Rectangle 3"/>
          <p:cNvSpPr/>
          <p:nvPr/>
        </p:nvSpPr>
        <p:spPr>
          <a:xfrm>
            <a:off x="893379" y="1454827"/>
            <a:ext cx="62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interface PeoplePredicate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public boolean satisfiesCriteria(Person p);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/* From java.util.function class library */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interface Predicate&lt;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&gt;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public boolean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test(T t)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3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Things More Generic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4217" y="1209587"/>
            <a:ext cx="839951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public static void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printPeopleUsingPredicate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(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List&lt;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Person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&gt; members, Predicate&lt;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Person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&gt;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predicate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for (Person p : members)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if (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predicate.test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()) 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p.printPerson();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}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printPeopleUsingPredicate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(membership, 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p -&gt; p.getGender() == Person.Gender.MALE &amp;&amp; p.getAge() &gt;= 65</a:t>
            </a:r>
            <a:r>
              <a:rPr lang="en-US" sz="1400" b="1" dirty="0" err="1">
                <a:solidFill>
                  <a:schemeClr val="tx2"/>
                </a:solidFill>
                <a:latin typeface="Courier New"/>
                <a:cs typeface="Courier New"/>
              </a:rPr>
              <a:t>);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29112" y="1693333"/>
            <a:ext cx="3160888" cy="912406"/>
            <a:chOff x="5729112" y="1693333"/>
            <a:chExt cx="3160888" cy="912406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5729112" y="1693333"/>
              <a:ext cx="846666" cy="545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23185" y="2267185"/>
              <a:ext cx="306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2"/>
                  </a:solidFill>
                </a:rPr>
                <a:t>Interface defines behaviour</a:t>
              </a:r>
              <a:endParaRPr lang="en-US" sz="1600" dirty="0" err="1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58755" y="2097852"/>
            <a:ext cx="3344084" cy="862970"/>
            <a:chOff x="2658755" y="2097852"/>
            <a:chExt cx="3344084" cy="862970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2935111" y="2097852"/>
              <a:ext cx="489185" cy="508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658755" y="2622268"/>
              <a:ext cx="33440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tx2"/>
                  </a:solidFill>
                </a:rPr>
                <a:t>Call to method executes behaviour</a:t>
              </a:r>
              <a:endParaRPr lang="en-US" sz="16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08606" y="3857037"/>
            <a:ext cx="3625394" cy="731269"/>
            <a:chOff x="1708606" y="3857037"/>
            <a:chExt cx="3625394" cy="731269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859852" y="3857037"/>
              <a:ext cx="743185" cy="432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708606" y="4249752"/>
              <a:ext cx="3625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rgbClr val="424545"/>
                  </a:solidFill>
                </a:rPr>
                <a:t>Behaviour passed as parameter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91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Consumer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>
                <a:latin typeface="Courier New"/>
                <a:cs typeface="Courier New"/>
              </a:rPr>
              <a:t>java.util.function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034" y="1500195"/>
            <a:ext cx="839951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interface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Consumer&lt;T&gt;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public void accept(T t)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public void processPeople(List&lt;Person&gt; members,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            Predicate&lt;Person&gt; predicate,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      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Consumer&lt;Person&gt; consumer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for (Person p : members)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if (predicate.test(p))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consumer.accept(p)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}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548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Consumer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034" y="1209586"/>
            <a:ext cx="8399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processPeople(membership,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p -&gt; p.getGender() == Person.Gender.MALE &amp;&amp; p.getAge() &gt;= 65,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 -&gt; p.printPerson()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4275" y="2465346"/>
            <a:ext cx="81980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processPeople(membership,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p -&gt; p.getGender() == Person.Gender.MALE &amp;&amp; p.getAge() &gt;= 65,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Person::printPerson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98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88" y="4668838"/>
            <a:ext cx="703262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Line 3"/>
          <p:cNvSpPr>
            <a:spLocks noChangeShapeType="1"/>
          </p:cNvSpPr>
          <p:nvPr/>
        </p:nvSpPr>
        <p:spPr bwMode="auto">
          <a:xfrm flipH="1">
            <a:off x="635000" y="4946929"/>
            <a:ext cx="0" cy="98146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0" y="0"/>
            <a:ext cx="587375" cy="557213"/>
          </a:xfrm>
          <a:prstGeom prst="rect">
            <a:avLst/>
          </a:prstGeom>
          <a:gradFill rotWithShape="0">
            <a:gsLst>
              <a:gs pos="0">
                <a:srgbClr val="5382A1"/>
              </a:gs>
              <a:gs pos="100000">
                <a:srgbClr val="35546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5" name="Rectangle 9"/>
          <p:cNvSpPr>
            <a:spLocks/>
          </p:cNvSpPr>
          <p:nvPr/>
        </p:nvSpPr>
        <p:spPr bwMode="auto">
          <a:xfrm>
            <a:off x="838200" y="1130300"/>
            <a:ext cx="3054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E76F07"/>
                </a:solidFill>
                <a:ea typeface="ＭＳ Ｐゴシック" charset="0"/>
                <a:cs typeface="Helvetica" charset="0"/>
              </a:rPr>
              <a:t>Lambda </a:t>
            </a:r>
            <a:r>
              <a:rPr lang="en-US" sz="2400">
                <a:solidFill>
                  <a:srgbClr val="E76F07"/>
                </a:solidFill>
                <a:ea typeface="ＭＳ Ｐゴシック" charset="0"/>
                <a:cs typeface="Helvetica" charset="0"/>
              </a:rPr>
              <a:t>(JSR 335)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4584700" y="1549400"/>
            <a:ext cx="42354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666666"/>
                </a:solidFill>
                <a:ea typeface="ＭＳ Ｐゴシック" charset="0"/>
                <a:cs typeface="Helvetica" charset="0"/>
              </a:rPr>
              <a:t>Date/Time API </a:t>
            </a:r>
            <a:r>
              <a:rPr lang="en-US" sz="2400">
                <a:solidFill>
                  <a:srgbClr val="666666"/>
                </a:solidFill>
                <a:ea typeface="ＭＳ Ｐゴシック" charset="0"/>
                <a:cs typeface="Helvetica" charset="0"/>
              </a:rPr>
              <a:t>(JSR 310)</a:t>
            </a:r>
          </a:p>
        </p:txBody>
      </p:sp>
      <p:sp>
        <p:nvSpPr>
          <p:cNvPr id="19467" name="Rectangle 11"/>
          <p:cNvSpPr>
            <a:spLocks/>
          </p:cNvSpPr>
          <p:nvPr/>
        </p:nvSpPr>
        <p:spPr bwMode="auto">
          <a:xfrm>
            <a:off x="3822700" y="3797300"/>
            <a:ext cx="4953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3200" b="1">
                <a:solidFill>
                  <a:srgbClr val="666666"/>
                </a:solidFill>
                <a:ea typeface="ＭＳ Ｐゴシック" charset="0"/>
                <a:cs typeface="Helvetica" charset="0"/>
              </a:rPr>
              <a:t>Type Annotations </a:t>
            </a:r>
            <a:r>
              <a:rPr lang="en-US" sz="2400">
                <a:solidFill>
                  <a:srgbClr val="666666"/>
                </a:solidFill>
                <a:ea typeface="ＭＳ Ｐゴシック" charset="0"/>
                <a:cs typeface="Helvetica" charset="0"/>
              </a:rPr>
              <a:t>(JSR 308)</a:t>
            </a:r>
          </a:p>
        </p:txBody>
      </p:sp>
      <p:sp>
        <p:nvSpPr>
          <p:cNvPr id="19468" name="Rectangle 12"/>
          <p:cNvSpPr>
            <a:spLocks/>
          </p:cNvSpPr>
          <p:nvPr/>
        </p:nvSpPr>
        <p:spPr bwMode="auto">
          <a:xfrm>
            <a:off x="355600" y="2959100"/>
            <a:ext cx="33543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666666"/>
                </a:solidFill>
                <a:ea typeface="ＭＳ Ｐゴシック" charset="0"/>
                <a:cs typeface="Helvetica" charset="0"/>
              </a:rPr>
              <a:t>Compact Profiles</a:t>
            </a:r>
          </a:p>
        </p:txBody>
      </p:sp>
      <p:sp>
        <p:nvSpPr>
          <p:cNvPr id="19469" name="Rectangle 13"/>
          <p:cNvSpPr>
            <a:spLocks/>
          </p:cNvSpPr>
          <p:nvPr/>
        </p:nvSpPr>
        <p:spPr bwMode="auto">
          <a:xfrm>
            <a:off x="431800" y="4356100"/>
            <a:ext cx="568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Lambda-Form Representation for Method Handles</a:t>
            </a:r>
          </a:p>
        </p:txBody>
      </p:sp>
      <p:sp>
        <p:nvSpPr>
          <p:cNvPr id="19470" name="Rectangle 14"/>
          <p:cNvSpPr>
            <a:spLocks/>
          </p:cNvSpPr>
          <p:nvPr/>
        </p:nvSpPr>
        <p:spPr bwMode="auto">
          <a:xfrm>
            <a:off x="4254500" y="1219200"/>
            <a:ext cx="447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Remove the Permanent Generation</a:t>
            </a:r>
          </a:p>
        </p:txBody>
      </p:sp>
      <p:sp>
        <p:nvSpPr>
          <p:cNvPr id="19471" name="Rectangle 15"/>
          <p:cNvSpPr>
            <a:spLocks/>
          </p:cNvSpPr>
          <p:nvPr/>
        </p:nvSpPr>
        <p:spPr bwMode="auto">
          <a:xfrm>
            <a:off x="292100" y="736600"/>
            <a:ext cx="318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Improve Contended Locking</a:t>
            </a:r>
          </a:p>
        </p:txBody>
      </p:sp>
      <p:sp>
        <p:nvSpPr>
          <p:cNvPr id="19472" name="Rectangle 16"/>
          <p:cNvSpPr>
            <a:spLocks/>
          </p:cNvSpPr>
          <p:nvPr/>
        </p:nvSpPr>
        <p:spPr bwMode="auto">
          <a:xfrm>
            <a:off x="330200" y="1701800"/>
            <a:ext cx="3917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Generalized Target-Type Inference</a:t>
            </a:r>
          </a:p>
        </p:txBody>
      </p:sp>
      <p:sp>
        <p:nvSpPr>
          <p:cNvPr id="19473" name="Rectangle 17"/>
          <p:cNvSpPr>
            <a:spLocks/>
          </p:cNvSpPr>
          <p:nvPr/>
        </p:nvSpPr>
        <p:spPr bwMode="auto">
          <a:xfrm>
            <a:off x="3810000" y="838200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DocTree API</a:t>
            </a:r>
          </a:p>
        </p:txBody>
      </p:sp>
      <p:sp>
        <p:nvSpPr>
          <p:cNvPr id="19474" name="Rectangle 18"/>
          <p:cNvSpPr>
            <a:spLocks/>
          </p:cNvSpPr>
          <p:nvPr/>
        </p:nvSpPr>
        <p:spPr bwMode="auto">
          <a:xfrm>
            <a:off x="6388100" y="2197100"/>
            <a:ext cx="2397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Parallel Array Sorting</a:t>
            </a:r>
          </a:p>
        </p:txBody>
      </p:sp>
      <p:sp>
        <p:nvSpPr>
          <p:cNvPr id="19475" name="Rectangle 19"/>
          <p:cNvSpPr>
            <a:spLocks/>
          </p:cNvSpPr>
          <p:nvPr/>
        </p:nvSpPr>
        <p:spPr bwMode="auto">
          <a:xfrm>
            <a:off x="508000" y="2133600"/>
            <a:ext cx="2425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Bulk Data Operations</a:t>
            </a:r>
          </a:p>
        </p:txBody>
      </p:sp>
      <p:sp>
        <p:nvSpPr>
          <p:cNvPr id="19476" name="Rectangle 20"/>
          <p:cNvSpPr>
            <a:spLocks/>
          </p:cNvSpPr>
          <p:nvPr/>
        </p:nvSpPr>
        <p:spPr bwMode="auto">
          <a:xfrm>
            <a:off x="520700" y="3492500"/>
            <a:ext cx="1366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Unicode 6.2</a:t>
            </a:r>
          </a:p>
        </p:txBody>
      </p:sp>
      <p:sp>
        <p:nvSpPr>
          <p:cNvPr id="19477" name="Rectangle 21"/>
          <p:cNvSpPr>
            <a:spLocks/>
          </p:cNvSpPr>
          <p:nvPr/>
        </p:nvSpPr>
        <p:spPr bwMode="auto">
          <a:xfrm>
            <a:off x="4381500" y="292100"/>
            <a:ext cx="873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Base64</a:t>
            </a:r>
          </a:p>
        </p:txBody>
      </p:sp>
      <p:sp>
        <p:nvSpPr>
          <p:cNvPr id="19478" name="Rectangle 22"/>
          <p:cNvSpPr>
            <a:spLocks/>
          </p:cNvSpPr>
          <p:nvPr/>
        </p:nvSpPr>
        <p:spPr bwMode="auto">
          <a:xfrm>
            <a:off x="5600700" y="800100"/>
            <a:ext cx="3005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Prepare for Modularization</a:t>
            </a:r>
          </a:p>
        </p:txBody>
      </p:sp>
      <p:sp>
        <p:nvSpPr>
          <p:cNvPr id="19479" name="Rectangle 23"/>
          <p:cNvSpPr>
            <a:spLocks/>
          </p:cNvSpPr>
          <p:nvPr/>
        </p:nvSpPr>
        <p:spPr bwMode="auto">
          <a:xfrm>
            <a:off x="4051300" y="3060700"/>
            <a:ext cx="2073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Parameter Names</a:t>
            </a:r>
          </a:p>
        </p:txBody>
      </p:sp>
      <p:sp>
        <p:nvSpPr>
          <p:cNvPr id="19480" name="Rectangle 24"/>
          <p:cNvSpPr>
            <a:spLocks/>
          </p:cNvSpPr>
          <p:nvPr/>
        </p:nvSpPr>
        <p:spPr bwMode="auto">
          <a:xfrm>
            <a:off x="355600" y="3886200"/>
            <a:ext cx="3201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TLS Server Name Indication</a:t>
            </a:r>
          </a:p>
        </p:txBody>
      </p:sp>
      <p:sp>
        <p:nvSpPr>
          <p:cNvPr id="19481" name="Rectangle 25"/>
          <p:cNvSpPr>
            <a:spLocks/>
          </p:cNvSpPr>
          <p:nvPr/>
        </p:nvSpPr>
        <p:spPr bwMode="auto">
          <a:xfrm>
            <a:off x="2997200" y="3492500"/>
            <a:ext cx="567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Configurable Secure-Random Number Generation</a:t>
            </a:r>
          </a:p>
        </p:txBody>
      </p:sp>
      <p:sp>
        <p:nvSpPr>
          <p:cNvPr id="19482" name="Rectangle 26"/>
          <p:cNvSpPr>
            <a:spLocks/>
          </p:cNvSpPr>
          <p:nvPr/>
        </p:nvSpPr>
        <p:spPr bwMode="auto">
          <a:xfrm>
            <a:off x="3479800" y="2006600"/>
            <a:ext cx="21875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5600" b="1" i="1">
                <a:solidFill>
                  <a:srgbClr val="E76F07"/>
                </a:solidFill>
                <a:ea typeface="ＭＳ Ｐゴシック" charset="0"/>
                <a:cs typeface="Helvetica" charset="0"/>
              </a:rPr>
              <a:t>Java 8</a:t>
            </a:r>
          </a:p>
        </p:txBody>
      </p:sp>
      <p:sp>
        <p:nvSpPr>
          <p:cNvPr id="19483" name="Rectangle 27"/>
          <p:cNvSpPr>
            <a:spLocks/>
          </p:cNvSpPr>
          <p:nvPr/>
        </p:nvSpPr>
        <p:spPr bwMode="auto">
          <a:xfrm>
            <a:off x="6692900" y="2933700"/>
            <a:ext cx="1660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666666"/>
                </a:solidFill>
                <a:ea typeface="ＭＳ Ｐゴシック" charset="0"/>
                <a:cs typeface="Helvetica" charset="0"/>
              </a:rPr>
              <a:t>Nashorn</a:t>
            </a:r>
          </a:p>
        </p:txBody>
      </p:sp>
      <p:sp>
        <p:nvSpPr>
          <p:cNvPr id="19484" name="Rectangle 28"/>
          <p:cNvSpPr>
            <a:spLocks/>
          </p:cNvSpPr>
          <p:nvPr/>
        </p:nvSpPr>
        <p:spPr bwMode="auto">
          <a:xfrm>
            <a:off x="5664200" y="381000"/>
            <a:ext cx="3230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Enhanced Verification Errors</a:t>
            </a:r>
          </a:p>
        </p:txBody>
      </p:sp>
      <p:sp>
        <p:nvSpPr>
          <p:cNvPr id="19485" name="Rectangle 29"/>
          <p:cNvSpPr>
            <a:spLocks/>
          </p:cNvSpPr>
          <p:nvPr/>
        </p:nvSpPr>
        <p:spPr bwMode="auto">
          <a:xfrm>
            <a:off x="6692900" y="4381500"/>
            <a:ext cx="1790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Fence Intrinsics</a:t>
            </a:r>
          </a:p>
        </p:txBody>
      </p:sp>
      <p:sp>
        <p:nvSpPr>
          <p:cNvPr id="19486" name="Rectangle 30"/>
          <p:cNvSpPr>
            <a:spLocks/>
          </p:cNvSpPr>
          <p:nvPr/>
        </p:nvSpPr>
        <p:spPr bwMode="auto">
          <a:xfrm>
            <a:off x="5829300" y="2628900"/>
            <a:ext cx="256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Repeating Annotations</a:t>
            </a:r>
          </a:p>
        </p:txBody>
      </p:sp>
      <p:sp>
        <p:nvSpPr>
          <p:cNvPr id="19487" name="Rectangle 31"/>
          <p:cNvSpPr>
            <a:spLocks/>
          </p:cNvSpPr>
          <p:nvPr/>
        </p:nvSpPr>
        <p:spPr bwMode="auto">
          <a:xfrm>
            <a:off x="1206500" y="368300"/>
            <a:ext cx="2693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HTTP URL Permissions</a:t>
            </a:r>
          </a:p>
        </p:txBody>
      </p:sp>
      <p:sp>
        <p:nvSpPr>
          <p:cNvPr id="19488" name="Rectangle 32"/>
          <p:cNvSpPr>
            <a:spLocks/>
          </p:cNvSpPr>
          <p:nvPr/>
        </p:nvSpPr>
        <p:spPr bwMode="auto">
          <a:xfrm>
            <a:off x="838200" y="2578100"/>
            <a:ext cx="2298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396F93"/>
                </a:solidFill>
                <a:ea typeface="ＭＳ Ｐゴシック" charset="0"/>
                <a:cs typeface="Helvetica" charset="0"/>
              </a:rPr>
              <a:t>Limited doPrivileged</a:t>
            </a:r>
          </a:p>
        </p:txBody>
      </p:sp>
    </p:spTree>
    <p:extLst>
      <p:ext uri="{BB962C8B-B14F-4D97-AF65-F5344CB8AC3E}">
        <p14:creationId xmlns:p14="http://schemas.microsoft.com/office/powerpoint/2010/main" val="42209644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66" grpId="0" autoUpdateAnimBg="0"/>
      <p:bldP spid="19467" grpId="0" autoUpdateAnimBg="0"/>
      <p:bldP spid="19468" grpId="0" autoUpdateAnimBg="0"/>
      <p:bldP spid="19469" grpId="0" autoUpdateAnimBg="0"/>
      <p:bldP spid="19470" grpId="0" autoUpdateAnimBg="0"/>
      <p:bldP spid="19471" grpId="0" autoUpdateAnimBg="0"/>
      <p:bldP spid="19472" grpId="0" autoUpdateAnimBg="0"/>
      <p:bldP spid="19473" grpId="0" autoUpdateAnimBg="0"/>
      <p:bldP spid="19474" grpId="0" autoUpdateAnimBg="0"/>
      <p:bldP spid="19475" grpId="0" autoUpdateAnimBg="0"/>
      <p:bldP spid="19476" grpId="0" autoUpdateAnimBg="0"/>
      <p:bldP spid="19477" grpId="0" autoUpdateAnimBg="0"/>
      <p:bldP spid="19478" grpId="0" autoUpdateAnimBg="0"/>
      <p:bldP spid="19479" grpId="0" autoUpdateAnimBg="0"/>
      <p:bldP spid="19480" grpId="0" autoUpdateAnimBg="0"/>
      <p:bldP spid="19481" grpId="0" autoUpdateAnimBg="0"/>
      <p:bldP spid="19482" grpId="0" autoUpdateAnimBg="0"/>
      <p:bldP spid="19483" grpId="0" autoUpdateAnimBg="0"/>
      <p:bldP spid="19484" grpId="0" autoUpdateAnimBg="0"/>
      <p:bldP spid="19485" grpId="0" autoUpdateAnimBg="0"/>
      <p:bldP spid="19486" grpId="0" autoUpdateAnimBg="0"/>
      <p:bldP spid="19487" grpId="0" autoUpdateAnimBg="0"/>
      <p:bldP spid="1948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Return Value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>
                <a:latin typeface="Courier New"/>
                <a:cs typeface="Courier New"/>
              </a:rPr>
              <a:t>java.util.function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965" y="1343861"/>
            <a:ext cx="7979103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interface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Function&lt;T, R&gt;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public R apply(T t)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public static void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processPeopleWithFunction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(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List&lt;Person&gt; members,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Predicate&lt;Person&gt; predicate,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Function&lt;Person, String&gt; function</a:t>
            </a:r>
            <a:r>
              <a:rPr lang="en-US" sz="1400" b="1" dirty="0" err="1">
                <a:latin typeface="Courier New"/>
                <a:cs typeface="Courier New"/>
              </a:rPr>
              <a:t>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  Consumer&lt;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&gt; consumer)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for (Person p : members)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if (predicate.test(p)) {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String data 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= function.apply(p);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  consumer.accept(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data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  }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}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}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4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Return Value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965" y="1225465"/>
            <a:ext cx="79791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processPeopleWithFunction(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membership, 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p -&gt; p.getGender() == Person.Gender.MALE &amp;&amp; p.getAge() &gt;= 65,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 -&gt; p.getEmailAddress()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email -&gt; System.out.println(email)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processPeopleWithFunction(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membership, 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p -&gt; p.getGender() == Person.Gender.MALE &amp;&amp; p.getAge() &gt;= 65,</a:t>
            </a:r>
          </a:p>
          <a:p>
            <a:pPr lvl="0"/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Person::getEmailAddress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,</a:t>
            </a:r>
          </a:p>
          <a:p>
            <a:pPr lvl="0"/>
            <a:r>
              <a:rPr lang="en-US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  System.out::println</a:t>
            </a:r>
            <a:r>
              <a:rPr lang="en-US" sz="1400" b="1" dirty="0" err="1">
                <a:solidFill>
                  <a:srgbClr val="424545"/>
                </a:solidFill>
                <a:latin typeface="Courier New"/>
                <a:cs typeface="Courier New"/>
              </a:rPr>
              <a:t>);</a:t>
            </a:r>
          </a:p>
          <a:p>
            <a:pPr lvl="0"/>
            <a:endParaRPr lang="en-US" sz="1400" b="1" dirty="0" err="1">
              <a:solidFill>
                <a:srgbClr val="42454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199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needs lambda statements for multiple reasons</a:t>
            </a:r>
          </a:p>
          <a:p>
            <a:pPr lvl="1"/>
            <a:r>
              <a:rPr lang="en-US" dirty="0" smtClean="0"/>
              <a:t>Significant improvements in existing libraries are required</a:t>
            </a:r>
          </a:p>
          <a:p>
            <a:pPr lvl="1"/>
            <a:r>
              <a:rPr lang="en-US" dirty="0" smtClean="0"/>
              <a:t>Replacing all the libraries is a non-starter</a:t>
            </a:r>
          </a:p>
          <a:p>
            <a:pPr lvl="1"/>
            <a:r>
              <a:rPr lang="en-US" dirty="0" smtClean="0"/>
              <a:t>Compatibly evolving interface-based APIs has historically been a problem</a:t>
            </a:r>
          </a:p>
          <a:p>
            <a:r>
              <a:rPr lang="en-US" dirty="0" smtClean="0"/>
              <a:t>Require a mechanism for interface evolution</a:t>
            </a:r>
          </a:p>
          <a:p>
            <a:pPr lvl="1"/>
            <a:r>
              <a:rPr lang="en-US" dirty="0" smtClean="0"/>
              <a:t>Solution: virtual extension methods</a:t>
            </a:r>
          </a:p>
          <a:p>
            <a:pPr lvl="1"/>
            <a:r>
              <a:rPr lang="en-US" dirty="0" smtClean="0"/>
              <a:t>Which is both a language and a VM feature</a:t>
            </a:r>
          </a:p>
          <a:p>
            <a:pPr lvl="1"/>
            <a:r>
              <a:rPr lang="en-US" dirty="0" smtClean="0"/>
              <a:t>And which is pretty useful for other things too</a:t>
            </a:r>
          </a:p>
          <a:p>
            <a:r>
              <a:rPr lang="en-US" dirty="0" smtClean="0"/>
              <a:t>Java SE 8 evolves the language, libraries, and VM together</a:t>
            </a:r>
          </a:p>
        </p:txBody>
      </p:sp>
    </p:spTree>
    <p:extLst>
      <p:ext uri="{BB962C8B-B14F-4D97-AF65-F5344CB8AC3E}">
        <p14:creationId xmlns:p14="http://schemas.microsoft.com/office/powerpoint/2010/main" val="17807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pic>
          <p:nvPicPr>
            <p:cNvPr id="3" name="Picture 2" descr="Java PPT Divider v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3999" cy="5143500"/>
            </a:xfrm>
            <a:prstGeom prst="rect">
              <a:avLst/>
            </a:prstGeom>
          </p:spPr>
        </p:pic>
        <p:pic>
          <p:nvPicPr>
            <p:cNvPr id="4" name="Picture 3" descr="O_signature_wht_rg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737" y="4144260"/>
              <a:ext cx="1139799" cy="351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73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Duke_Classic_full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51" y="1804530"/>
            <a:ext cx="3044935" cy="28755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7185" y="722801"/>
            <a:ext cx="55135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</a:rPr>
              <a:t>Project Lambda:</a:t>
            </a:r>
          </a:p>
          <a:p>
            <a:pPr algn="ctr"/>
            <a:r>
              <a:rPr lang="en-US" sz="3600" dirty="0" err="1" smtClean="0">
                <a:solidFill>
                  <a:schemeClr val="tx2"/>
                </a:solidFill>
              </a:rPr>
              <a:t>Some Background</a:t>
            </a:r>
          </a:p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20px-Alonzo_Chu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4" y="733032"/>
            <a:ext cx="1475186" cy="1478539"/>
          </a:xfrm>
          <a:prstGeom prst="rect">
            <a:avLst/>
          </a:prstGeom>
        </p:spPr>
      </p:pic>
      <p:pic>
        <p:nvPicPr>
          <p:cNvPr id="4" name="Picture 3" descr="200px-Alan_Turing_ph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98" y="1512351"/>
            <a:ext cx="1355802" cy="1271065"/>
          </a:xfrm>
          <a:prstGeom prst="rect">
            <a:avLst/>
          </a:prstGeom>
        </p:spPr>
      </p:pic>
      <p:pic>
        <p:nvPicPr>
          <p:cNvPr id="6" name="Picture 5" descr="sussma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41" y="917799"/>
            <a:ext cx="1601685" cy="1201264"/>
          </a:xfrm>
          <a:prstGeom prst="rect">
            <a:avLst/>
          </a:prstGeom>
        </p:spPr>
      </p:pic>
      <p:pic>
        <p:nvPicPr>
          <p:cNvPr id="7" name="Picture 6" descr="jmccolo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10" y="924980"/>
            <a:ext cx="1493054" cy="1550298"/>
          </a:xfrm>
          <a:prstGeom prst="rect">
            <a:avLst/>
          </a:prstGeom>
        </p:spPr>
      </p:pic>
      <p:pic>
        <p:nvPicPr>
          <p:cNvPr id="8" name="Picture 7" descr="HaskellBCurry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95" y="924752"/>
            <a:ext cx="1139648" cy="1050805"/>
          </a:xfrm>
          <a:prstGeom prst="rect">
            <a:avLst/>
          </a:prstGeom>
        </p:spPr>
      </p:pic>
      <p:pic>
        <p:nvPicPr>
          <p:cNvPr id="5" name="Picture 4" descr="steel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602" y="1350743"/>
            <a:ext cx="1653678" cy="14356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1790" y="2989802"/>
            <a:ext cx="118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1930/40’s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8931" y="2992853"/>
            <a:ext cx="118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1950/60’s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233" y="2988952"/>
            <a:ext cx="118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1970/80’s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Picture 13" descr="lambda-ultima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10" y="3427840"/>
            <a:ext cx="3694790" cy="10938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9389" y="4774168"/>
            <a:ext cx="339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Images – </a:t>
            </a:r>
            <a:r>
              <a:rPr lang="en-US" sz="1800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wikipedia</a:t>
            </a:r>
            <a:r>
              <a:rPr lang="en-US" sz="18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 / bio pages</a:t>
            </a:r>
            <a:endParaRPr lang="en-US" sz="1800" i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638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123909"/>
            <a:ext cx="8229600" cy="3062606"/>
          </a:xfrm>
        </p:spPr>
        <p:txBody>
          <a:bodyPr/>
          <a:lstStyle/>
          <a:p>
            <a:r>
              <a:rPr lang="en-US"/>
              <a:t>Multicore is now the default</a:t>
            </a:r>
          </a:p>
          <a:p>
            <a:pPr lvl="1"/>
            <a:r>
              <a:rPr lang="en-US"/>
              <a:t>Moore’s law means more cores, not faster clockspeed</a:t>
            </a:r>
          </a:p>
          <a:p>
            <a:r>
              <a:rPr lang="en-US"/>
              <a:t>We need to make writing parallel code easier</a:t>
            </a:r>
          </a:p>
          <a:p>
            <a:r>
              <a:rPr lang="en-US"/>
              <a:t>All components of the Java SE platform are adapting</a:t>
            </a:r>
          </a:p>
          <a:p>
            <a:pPr lvl="1"/>
            <a:r>
              <a:rPr lang="en-US"/>
              <a:t>Language, libraries, VM </a:t>
            </a:r>
          </a:p>
          <a:p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28" y="258153"/>
            <a:ext cx="858610" cy="138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934288" y="663059"/>
            <a:ext cx="984250" cy="52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200" dirty="0"/>
              <a:t>360 Cores</a:t>
            </a:r>
          </a:p>
          <a:p>
            <a:pPr>
              <a:buClrTx/>
              <a:buFontTx/>
              <a:buNone/>
            </a:pPr>
            <a:r>
              <a:rPr lang="en-US" sz="1200" dirty="0"/>
              <a:t>2.8 TB RAM</a:t>
            </a:r>
            <a:br>
              <a:rPr lang="en-US" sz="1200" dirty="0"/>
            </a:br>
            <a:r>
              <a:rPr lang="en-US" sz="1200" dirty="0"/>
              <a:t>960 GB Flash</a:t>
            </a:r>
          </a:p>
          <a:p>
            <a:pPr>
              <a:buClrTx/>
              <a:buFontTx/>
              <a:buNone/>
            </a:pPr>
            <a:r>
              <a:rPr lang="en-US" sz="1200" dirty="0" err="1" smtClean="0"/>
              <a:t>InfiniBand</a:t>
            </a:r>
            <a:endParaRPr lang="en-US" sz="1200" dirty="0" smtClean="0"/>
          </a:p>
          <a:p>
            <a:pPr>
              <a:buClrTx/>
              <a:buFontTx/>
              <a:buNone/>
            </a:pPr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189" y="1580550"/>
            <a:ext cx="1138237" cy="88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4" y="3370973"/>
            <a:ext cx="855843" cy="9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77" y="3509051"/>
            <a:ext cx="826917" cy="70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39" y="3462539"/>
            <a:ext cx="1066824" cy="8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91" y="2817297"/>
            <a:ext cx="3530975" cy="181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35" y="4240165"/>
            <a:ext cx="982662" cy="22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662125" y="4532510"/>
            <a:ext cx="2327502" cy="51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GB" sz="900" dirty="0"/>
              <a:t>Herb Sutter</a:t>
            </a:r>
          </a:p>
          <a:p>
            <a:r>
              <a:rPr lang="en-GB" sz="600" dirty="0"/>
              <a:t>http://</a:t>
            </a:r>
            <a:r>
              <a:rPr lang="en-GB" sz="600" dirty="0" err="1"/>
              <a:t>www.gotw.ca</a:t>
            </a:r>
            <a:r>
              <a:rPr lang="en-GB" sz="600" dirty="0"/>
              <a:t>/publications/concurrency-</a:t>
            </a:r>
            <a:r>
              <a:rPr lang="en-GB" sz="600" dirty="0" err="1"/>
              <a:t>ddj.htm</a:t>
            </a:r>
            <a:r>
              <a:rPr lang="en-GB" sz="600" dirty="0"/>
              <a:t> </a:t>
            </a:r>
          </a:p>
          <a:p>
            <a:r>
              <a:rPr lang="en-GB" sz="600" dirty="0"/>
              <a:t>http://</a:t>
            </a:r>
            <a:r>
              <a:rPr lang="en-GB" sz="600" dirty="0" err="1"/>
              <a:t>drdobbs.com</a:t>
            </a:r>
            <a:r>
              <a:rPr lang="en-GB" sz="600" dirty="0"/>
              <a:t>/high-performance-computing/225402247</a:t>
            </a:r>
          </a:p>
          <a:p>
            <a:r>
              <a:rPr lang="en-GB" sz="600" dirty="0"/>
              <a:t>http://</a:t>
            </a:r>
            <a:r>
              <a:rPr lang="en-GB" sz="600" dirty="0" err="1"/>
              <a:t>drdobbs.com</a:t>
            </a:r>
            <a:r>
              <a:rPr lang="en-GB" sz="600" dirty="0"/>
              <a:t>/high-performance-computing/219200099</a:t>
            </a:r>
          </a:p>
        </p:txBody>
      </p:sp>
    </p:spTree>
    <p:extLst>
      <p:ext uri="{BB962C8B-B14F-4D97-AF65-F5344CB8AC3E}">
        <p14:creationId xmlns:p14="http://schemas.microsoft.com/office/powerpoint/2010/main" val="30391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42914" y="4336257"/>
            <a:ext cx="8643937" cy="25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dirty="0">
                <a:solidFill>
                  <a:srgbClr val="4C4C4C"/>
                </a:solidFill>
              </a:rPr>
              <a:t>2002   2003   2004   2005   2006   2007   2008   2009   2010   2011   2012    2013...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11138" y="2935893"/>
            <a:ext cx="8634412" cy="108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8028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/>
              <a:t>1.4    5.0      </a:t>
            </a:r>
            <a:r>
              <a:rPr lang="en-US" sz="8000" b="1" dirty="0">
                <a:solidFill>
                  <a:srgbClr val="0066CC"/>
                </a:solidFill>
              </a:rPr>
              <a:t>6</a:t>
            </a:r>
            <a:r>
              <a:rPr lang="en-US" sz="7200" b="1" dirty="0"/>
              <a:t>           </a:t>
            </a:r>
            <a:r>
              <a:rPr lang="en-US" sz="9600" b="1" dirty="0">
                <a:solidFill>
                  <a:srgbClr val="5C8526"/>
                </a:solidFill>
              </a:rPr>
              <a:t>7  </a:t>
            </a:r>
            <a:r>
              <a:rPr lang="en-US" sz="9600" b="1" dirty="0">
                <a:solidFill>
                  <a:srgbClr val="FF6633"/>
                </a:solidFill>
              </a:rPr>
              <a:t>8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 flipV="1">
            <a:off x="2136775" y="2163366"/>
            <a:ext cx="1588" cy="1084659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220664" y="2630092"/>
            <a:ext cx="1587" cy="545306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V="1">
            <a:off x="7069139" y="1622823"/>
            <a:ext cx="7937" cy="1625203"/>
          </a:xfrm>
          <a:prstGeom prst="line">
            <a:avLst/>
          </a:prstGeom>
          <a:noFill/>
          <a:ln w="72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8561389" y="1083469"/>
            <a:ext cx="22225" cy="2164556"/>
          </a:xfrm>
          <a:prstGeom prst="line">
            <a:avLst/>
          </a:prstGeom>
          <a:noFill/>
          <a:ln w="72000">
            <a:solidFill>
              <a:srgbClr val="FF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0" y="2269660"/>
            <a:ext cx="1984375" cy="25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 dirty="0" err="1"/>
              <a:t>java.lang.Thread</a:t>
            </a:r>
            <a:endParaRPr lang="en-US" sz="1800" b="1" dirty="0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530350" y="1529027"/>
            <a:ext cx="2424091" cy="45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 dirty="0" err="1"/>
              <a:t>java.util.concurrent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(jsr166)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984751" y="1320403"/>
            <a:ext cx="2492375" cy="45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 dirty="0">
                <a:solidFill>
                  <a:srgbClr val="00AE00"/>
                </a:solidFill>
              </a:rPr>
              <a:t>Fork/Join Framework</a:t>
            </a:r>
            <a:br>
              <a:rPr lang="en-US" sz="1800" b="1" dirty="0">
                <a:solidFill>
                  <a:srgbClr val="00AE00"/>
                </a:solidFill>
              </a:rPr>
            </a:br>
            <a:r>
              <a:rPr lang="en-US" sz="1800" b="1" dirty="0">
                <a:solidFill>
                  <a:srgbClr val="00AE00"/>
                </a:solidFill>
              </a:rPr>
              <a:t>(jsr166y)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7037389" y="617935"/>
            <a:ext cx="1895475" cy="25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 dirty="0">
                <a:solidFill>
                  <a:srgbClr val="FF950E"/>
                </a:solidFill>
              </a:rPr>
              <a:t>Project Lambda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Concurrency in Java</a:t>
            </a:r>
          </a:p>
        </p:txBody>
      </p:sp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2090738"/>
            <a:ext cx="2349500" cy="64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3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3" y="1121569"/>
            <a:ext cx="684212" cy="61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3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18210"/>
            <a:ext cx="1255712" cy="75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6" name="Line 3"/>
          <p:cNvSpPr>
            <a:spLocks noChangeShapeType="1"/>
          </p:cNvSpPr>
          <p:nvPr/>
        </p:nvSpPr>
        <p:spPr bwMode="auto">
          <a:xfrm flipV="1">
            <a:off x="3610764" y="2664035"/>
            <a:ext cx="0" cy="664109"/>
          </a:xfrm>
          <a:prstGeom prst="line">
            <a:avLst/>
          </a:prstGeom>
          <a:noFill/>
          <a:ln w="720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74520" y="20110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b="1" dirty="0" err="1">
                <a:solidFill>
                  <a:srgbClr val="3366FF"/>
                </a:solidFill>
              </a:rPr>
              <a:t>Phasers, etc</a:t>
            </a:r>
            <a:r>
              <a:rPr lang="en-US" b="1" dirty="0">
                <a:solidFill>
                  <a:srgbClr val="3366FF"/>
                </a:solidFill>
              </a:rPr>
              <a:t/>
            </a:r>
            <a:br>
              <a:rPr lang="en-US" b="1" dirty="0">
                <a:solidFill>
                  <a:srgbClr val="3366FF"/>
                </a:solidFill>
              </a:rPr>
            </a:br>
            <a:r>
              <a:rPr lang="en-US" b="1" dirty="0">
                <a:solidFill>
                  <a:srgbClr val="3366FF"/>
                </a:solidFill>
              </a:rPr>
              <a:t>(jsr166)</a:t>
            </a:r>
          </a:p>
        </p:txBody>
      </p:sp>
    </p:spTree>
    <p:extLst>
      <p:ext uri="{BB962C8B-B14F-4D97-AF65-F5344CB8AC3E}">
        <p14:creationId xmlns:p14="http://schemas.microsoft.com/office/powerpoint/2010/main" val="415347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Better Parallelism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412030"/>
            <a:ext cx="8498652" cy="30626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asy-to-use parallel libraries</a:t>
            </a:r>
          </a:p>
          <a:p>
            <a:pPr lvl="1"/>
            <a:r>
              <a:rPr lang="en-US" dirty="0" smtClean="0"/>
              <a:t>Libraries can hide a host of complex concerns  </a:t>
            </a:r>
          </a:p>
          <a:p>
            <a:pPr lvl="2"/>
            <a:r>
              <a:rPr lang="en-US" dirty="0" smtClean="0"/>
              <a:t>task scheduling, thread management, load balancing, etc</a:t>
            </a:r>
          </a:p>
          <a:p>
            <a:r>
              <a:rPr lang="en-US" dirty="0"/>
              <a:t>R</a:t>
            </a:r>
            <a:r>
              <a:rPr lang="en-US" dirty="0" smtClean="0"/>
              <a:t>educe conceptual and syntactic gap between serial and parallel expressions of the same computation</a:t>
            </a:r>
          </a:p>
          <a:p>
            <a:pPr lvl="1"/>
            <a:r>
              <a:rPr lang="en-US" dirty="0" smtClean="0"/>
              <a:t>Currently serial code and parallel code for a given computation are very different</a:t>
            </a:r>
          </a:p>
          <a:p>
            <a:pPr marL="800100" lvl="2">
              <a:spcBef>
                <a:spcPts val="600"/>
              </a:spcBef>
            </a:pPr>
            <a:r>
              <a:rPr lang="en-US" dirty="0"/>
              <a:t>Fork-join is a good start, but not enough</a:t>
            </a:r>
          </a:p>
          <a:p>
            <a:pPr marL="53975">
              <a:spcBef>
                <a:spcPts val="600"/>
              </a:spcBef>
            </a:pPr>
            <a:r>
              <a:rPr lang="en-US" dirty="0"/>
              <a:t>Sometimes we need language changes to support better libraries</a:t>
            </a:r>
          </a:p>
          <a:p>
            <a:pPr marL="457200" lvl="1">
              <a:spcBef>
                <a:spcPts val="600"/>
              </a:spcBef>
            </a:pPr>
            <a:r>
              <a:rPr lang="en-US" dirty="0"/>
              <a:t>Lambda expressions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0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va.Template.2013">
  <a:themeElements>
    <a:clrScheme name="Custom 19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JavaOne_Template_16x9-short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veloping with Security for Java Embedded Devices - CON7033 v0_1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Java.Template.2013.potx</Template>
  <TotalTime>13494</TotalTime>
  <Words>2857</Words>
  <Application>Microsoft Macintosh PowerPoint</Application>
  <PresentationFormat>On-screen Show (16:9)</PresentationFormat>
  <Paragraphs>442</Paragraphs>
  <Slides>43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Java.Template.2013</vt:lpstr>
      <vt:lpstr>JavaOne_Template_16x9-short</vt:lpstr>
      <vt:lpstr>Office Theme</vt:lpstr>
      <vt:lpstr>Developing with Security for Java Embedded Devices - CON7033 v0_1</vt:lpstr>
      <vt:lpstr>PowerPoint Presentation</vt:lpstr>
      <vt:lpstr>Project Lambda: Functional Programming Constructs &amp; Simpler Concurrency            In Java SE 8</vt:lpstr>
      <vt:lpstr>PowerPoint Presentation</vt:lpstr>
      <vt:lpstr>PowerPoint Presentation</vt:lpstr>
      <vt:lpstr>PowerPoint Presentation</vt:lpstr>
      <vt:lpstr>PowerPoint Presentation</vt:lpstr>
      <vt:lpstr>Computing Today</vt:lpstr>
      <vt:lpstr>Concurrency in Java</vt:lpstr>
      <vt:lpstr>Goals For Better Parallelism In Java</vt:lpstr>
      <vt:lpstr>PowerPoint Presentation</vt:lpstr>
      <vt:lpstr>The Problem: External Iteration</vt:lpstr>
      <vt:lpstr>Internal Iteration With Inner Classes</vt:lpstr>
      <vt:lpstr>Internal Iteration With Lambdas</vt:lpstr>
      <vt:lpstr>Lambda Expressions</vt:lpstr>
      <vt:lpstr>Lambda Expression Types</vt:lpstr>
      <vt:lpstr>Target Typing</vt:lpstr>
      <vt:lpstr>Local Variable Capture</vt:lpstr>
      <vt:lpstr>Lexical Scoping</vt:lpstr>
      <vt:lpstr>Type Inferrence</vt:lpstr>
      <vt:lpstr>Method References</vt:lpstr>
      <vt:lpstr>Constructor References</vt:lpstr>
      <vt:lpstr>PowerPoint Presentation</vt:lpstr>
      <vt:lpstr>Library Evolution</vt:lpstr>
      <vt:lpstr>Library Evolution Goal</vt:lpstr>
      <vt:lpstr>Solution: Virtual Extension Methods</vt:lpstr>
      <vt:lpstr>Virtual Extension Methods</vt:lpstr>
      <vt:lpstr>Functional Interface Definitions</vt:lpstr>
      <vt:lpstr>The Stream Class</vt:lpstr>
      <vt:lpstr>java.util.function Package</vt:lpstr>
      <vt:lpstr>PowerPoint Presentation</vt:lpstr>
      <vt:lpstr>Simple Java Data Structure</vt:lpstr>
      <vt:lpstr>Searching For Specific Characteristics (1)</vt:lpstr>
      <vt:lpstr>Searching For Specific Characteristics (2)</vt:lpstr>
      <vt:lpstr>Searching For Specific Characteristics (3)</vt:lpstr>
      <vt:lpstr>Searching For Specific Characteristics (4)</vt:lpstr>
      <vt:lpstr>Make Things More Generic (1)</vt:lpstr>
      <vt:lpstr>Make Things More Generic (2)</vt:lpstr>
      <vt:lpstr>Using A Consumer (1)</vt:lpstr>
      <vt:lpstr>Using A Consumer (2)</vt:lpstr>
      <vt:lpstr>Using A Return Value (1)</vt:lpstr>
      <vt:lpstr>Using A Return Value (2)</vt:lpstr>
      <vt:lpstr>Conclusions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Duarte, Inc.</dc:creator>
  <cp:lastModifiedBy>Simon Ritter</cp:lastModifiedBy>
  <cp:revision>894</cp:revision>
  <cp:lastPrinted>2012-06-18T19:05:44Z</cp:lastPrinted>
  <dcterms:created xsi:type="dcterms:W3CDTF">2012-05-31T20:53:14Z</dcterms:created>
  <dcterms:modified xsi:type="dcterms:W3CDTF">2013-11-21T17:54:01Z</dcterms:modified>
</cp:coreProperties>
</file>