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6" r:id="rId3"/>
    <p:sldId id="289" r:id="rId4"/>
    <p:sldId id="290" r:id="rId5"/>
    <p:sldId id="302" r:id="rId6"/>
    <p:sldId id="291" r:id="rId7"/>
    <p:sldId id="315" r:id="rId8"/>
    <p:sldId id="298" r:id="rId9"/>
    <p:sldId id="297" r:id="rId10"/>
    <p:sldId id="273" r:id="rId11"/>
    <p:sldId id="303" r:id="rId12"/>
    <p:sldId id="304" r:id="rId13"/>
    <p:sldId id="318" r:id="rId14"/>
    <p:sldId id="312" r:id="rId15"/>
    <p:sldId id="313" r:id="rId16"/>
    <p:sldId id="307" r:id="rId17"/>
    <p:sldId id="271" r:id="rId18"/>
    <p:sldId id="316" r:id="rId19"/>
    <p:sldId id="317" r:id="rId20"/>
    <p:sldId id="309" r:id="rId21"/>
    <p:sldId id="292" r:id="rId22"/>
    <p:sldId id="301" r:id="rId23"/>
    <p:sldId id="311" r:id="rId24"/>
    <p:sldId id="300" r:id="rId25"/>
    <p:sldId id="310" r:id="rId26"/>
    <p:sldId id="319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1427F4-998B-41FD-9F37-2E9AF39E3180}">
          <p14:sldIdLst>
            <p14:sldId id="256"/>
            <p14:sldId id="296"/>
          </p14:sldIdLst>
        </p14:section>
        <p14:section name="Untitled Section" id="{392B72A4-7B60-48CB-9546-BAA80FBF06B6}">
          <p14:sldIdLst>
            <p14:sldId id="289"/>
            <p14:sldId id="290"/>
            <p14:sldId id="302"/>
            <p14:sldId id="291"/>
            <p14:sldId id="315"/>
            <p14:sldId id="298"/>
            <p14:sldId id="297"/>
            <p14:sldId id="273"/>
            <p14:sldId id="303"/>
            <p14:sldId id="304"/>
            <p14:sldId id="318"/>
            <p14:sldId id="312"/>
            <p14:sldId id="313"/>
            <p14:sldId id="307"/>
            <p14:sldId id="271"/>
            <p14:sldId id="316"/>
            <p14:sldId id="317"/>
            <p14:sldId id="309"/>
            <p14:sldId id="292"/>
            <p14:sldId id="301"/>
            <p14:sldId id="311"/>
            <p14:sldId id="300"/>
            <p14:sldId id="310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B6B"/>
    <a:srgbClr val="6D6E72"/>
    <a:srgbClr val="F68121"/>
    <a:srgbClr val="E2E2E4"/>
    <a:srgbClr val="FF8837"/>
    <a:srgbClr val="FF7619"/>
    <a:srgbClr val="FF6600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70012" autoAdjust="0"/>
  </p:normalViewPr>
  <p:slideViewPr>
    <p:cSldViewPr snapToGrid="0" snapToObjects="1">
      <p:cViewPr varScale="1">
        <p:scale>
          <a:sx n="79" d="100"/>
          <a:sy n="79" d="100"/>
        </p:scale>
        <p:origin x="-18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10"/>
    </p:cViewPr>
  </p:sorterViewPr>
  <p:notesViewPr>
    <p:cSldViewPr snapToGrid="0" snapToObjects="1"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6D3FC3-76C4-4424-9825-A53C0D2FC294}" type="datetime1">
              <a:rPr lang="en-US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440D34-2759-4782-A4A8-1B7F93BBA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60F326-7BE2-4D92-8E98-9A16C84E84A6}" type="datetime1">
              <a:rPr lang="en-US"/>
              <a:pPr/>
              <a:t>12/3/2013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87C701-8DE1-4CBE-9C55-F1BACF83F5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74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Calibri" pitchFamily="34" charset="0"/>
              </a:rPr>
              <a:t>Сотня машин разной мощности, но с одинаковой версией приложения и одинаковыми настройками </a:t>
            </a:r>
            <a:r>
              <a:rPr lang="en-US" sz="1200" baseline="0" dirty="0" smtClean="0">
                <a:latin typeface="Calibri" pitchFamily="34" charset="0"/>
              </a:rPr>
              <a:t>Java. </a:t>
            </a:r>
            <a:r>
              <a:rPr lang="ru-RU" sz="1200" baseline="0" smtClean="0">
                <a:latin typeface="Calibri" pitchFamily="34" charset="0"/>
              </a:rPr>
              <a:t>Запросы обрабатываются только из памяти, без обращений к другим сервисам.</a:t>
            </a:r>
            <a:endParaRPr lang="en-US" sz="1200" baseline="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Calibri" pitchFamily="34" charset="0"/>
              </a:rPr>
              <a:t>Сессии </a:t>
            </a:r>
            <a:r>
              <a:rPr lang="ru-RU" sz="1200" baseline="0" dirty="0" smtClean="0">
                <a:latin typeface="Calibri" pitchFamily="34" charset="0"/>
              </a:rPr>
              <a:t>хранятся </a:t>
            </a:r>
            <a:r>
              <a:rPr lang="en-US" sz="1200" baseline="0" dirty="0" err="1" smtClean="0">
                <a:latin typeface="Calibri" pitchFamily="34" charset="0"/>
              </a:rPr>
              <a:t>offheap</a:t>
            </a:r>
            <a:endParaRPr lang="en-US" sz="1200" baseline="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Calibri" pitchFamily="34" charset="0"/>
              </a:rPr>
              <a:t>Вариант с ремоут кэшами</a:t>
            </a:r>
            <a:r>
              <a:rPr lang="ru-RU" sz="1200" baseline="0" dirty="0" smtClean="0">
                <a:latin typeface="Calibri" pitchFamily="34" charset="0"/>
              </a:rPr>
              <a:t> еще плох и тем, что он очень чуствителен к сбоям и перегурзу сети.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Calibri" pitchFamily="34" charset="0"/>
              </a:rPr>
              <a:t>Трафик запросов и загрузки данных, гораздо ниже и рассредоточение.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Calibri" pitchFamily="34" charset="0"/>
              </a:rPr>
              <a:t>Сессии </a:t>
            </a:r>
            <a:r>
              <a:rPr lang="ru-RU" sz="1200" baseline="0" dirty="0" smtClean="0">
                <a:latin typeface="Calibri" pitchFamily="34" charset="0"/>
              </a:rPr>
              <a:t>хранятся </a:t>
            </a:r>
            <a:r>
              <a:rPr lang="en-US" sz="1200" baseline="0" dirty="0" err="1" smtClean="0">
                <a:latin typeface="Calibri" pitchFamily="34" charset="0"/>
              </a:rPr>
              <a:t>offheap</a:t>
            </a:r>
            <a:endParaRPr lang="en-US" sz="1200" dirty="0" smtClean="0">
              <a:latin typeface="Calibri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Мы знаем о пользователях гораздо больше чем обычная поисковая система, и мы стараемся этим пользоваться.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Когда пользователь начинает что то искать, в поисковой сессии кэшируется более 30 видов информации связанной с пользователем и его друзьями.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Одновременно поиском пользуется до 70.000 человек.</a:t>
            </a: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Сейчас 5 схем и 4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вида результатов, будет больше</a:t>
            </a: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Кэширование результатов есть но минимально. В большинстве случаев, проще повторить запрос.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Мы знаем о пользователях гораздо больше чем обычная поисковая система, и мы стараемся этим пользоваться.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Когда пользователь начинает что то искать, в поисковой сессии кэшируется более 30 видов информации связанной с пользователем и его друзьями.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Одновременно поиском пользуется до 70.000 человек.</a:t>
            </a: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Сейчас 5 схем и 4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вида результатов, будет больше</a:t>
            </a:r>
          </a:p>
          <a:p>
            <a:pPr marL="171450" lvl="0" indent="-171450" algn="l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Кэширование результатов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есть но минимально. В большинстве случаев, проще повторить запрос.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 4</a:t>
            </a:r>
            <a:r>
              <a:rPr lang="ru-RU" baseline="0" dirty="0" smtClean="0"/>
              <a:t> года мы прошли путь от поиска пользователей в </a:t>
            </a:r>
            <a:r>
              <a:rPr lang="en-US" baseline="0" dirty="0" smtClean="0"/>
              <a:t>MSSQL</a:t>
            </a:r>
            <a:r>
              <a:rPr lang="ru-RU" baseline="0" dirty="0" smtClean="0"/>
              <a:t> до поиска по дюжене индексов, и использования соц графа при выдаче результатов. Так же поиск неявно используется в работе некоторых разделов портала.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Это основные виды данных которые</a:t>
            </a:r>
            <a:r>
              <a:rPr lang="ru-RU" baseline="0" dirty="0" smtClean="0"/>
              <a:t> мы индексируем. Кроме непосредственно поиска, ПС обеспечивает множество фич сайта, в том числе: всевозможные подсказки друзей, поиск среди сейчас на сайте, витрина мероприятий, расчет топов в музыке.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9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1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+mn-lt"/>
              </a:rPr>
              <a:t>Одновременный поиск по </a:t>
            </a:r>
            <a:r>
              <a:rPr lang="en-US" sz="1200" dirty="0" smtClean="0">
                <a:latin typeface="+mn-lt"/>
              </a:rPr>
              <a:t>5</a:t>
            </a:r>
            <a:r>
              <a:rPr lang="ru-RU" sz="1200" dirty="0" smtClean="0">
                <a:latin typeface="+mn-lt"/>
              </a:rPr>
              <a:t>и группам данных</a:t>
            </a:r>
            <a:endParaRPr lang="en-US" sz="1200" dirty="0" smtClean="0">
              <a:latin typeface="+mn-lt"/>
            </a:endParaRPr>
          </a:p>
          <a:p>
            <a:endParaRPr lang="ru-RU" sz="1200" dirty="0" smtClean="0">
              <a:latin typeface="+mn-lt"/>
            </a:endParaRPr>
          </a:p>
          <a:p>
            <a:r>
              <a:rPr lang="ru-RU" sz="1200" dirty="0" smtClean="0">
                <a:latin typeface="+mn-lt"/>
              </a:rPr>
              <a:t>Временные персональные индексы разделенные на: друзья, друзья друзей, мои группы, группы друзей и т.д.</a:t>
            </a:r>
          </a:p>
          <a:p>
            <a:r>
              <a:rPr lang="ru-RU" sz="1200" dirty="0" smtClean="0">
                <a:latin typeface="+mn-lt"/>
              </a:rPr>
              <a:t>Первые выдачи из тулбара полностью идут из персонального индекса</a:t>
            </a:r>
          </a:p>
          <a:p>
            <a:r>
              <a:rPr lang="ru-RU" sz="1200" dirty="0" smtClean="0">
                <a:latin typeface="+mn-lt"/>
              </a:rPr>
              <a:t>Во многих разделах сайта есть подсказки по друзьям, работающие на персональном индексе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Calibri" pitchFamily="34" charset="0"/>
              </a:rPr>
              <a:t>Пользователи</a:t>
            </a:r>
            <a:r>
              <a:rPr lang="ru-RU" sz="1200" baseline="0" dirty="0" smtClean="0">
                <a:latin typeface="Calibri" pitchFamily="34" charset="0"/>
              </a:rPr>
              <a:t> взаимодействуют с фасадами (</a:t>
            </a:r>
            <a:r>
              <a:rPr lang="en-US" sz="1200" baseline="0" dirty="0" smtClean="0">
                <a:latin typeface="Calibri" pitchFamily="34" charset="0"/>
              </a:rPr>
              <a:t>web, mob, mobile applications)</a:t>
            </a:r>
            <a:r>
              <a:rPr lang="ru-RU" sz="1200" baseline="0" dirty="0" smtClean="0">
                <a:latin typeface="Calibri" pitchFamily="34" charset="0"/>
              </a:rPr>
              <a:t>. Если в резултате взаимодействия меняются данные которые мы индексируем, то сервис асинхронным уведомлением сообщеает о факте изменения. Изменения копятся в </a:t>
            </a:r>
            <a:r>
              <a:rPr lang="en-US" sz="1200" baseline="0" dirty="0" smtClean="0">
                <a:latin typeface="Calibri" pitchFamily="34" charset="0"/>
              </a:rPr>
              <a:t>in-memory </a:t>
            </a:r>
            <a:r>
              <a:rPr lang="ru-RU" sz="1200" baseline="0" dirty="0" smtClean="0">
                <a:latin typeface="Calibri" pitchFamily="34" charset="0"/>
              </a:rPr>
              <a:t>очередях на сервисах, они нужны на случай недоступности </a:t>
            </a:r>
            <a:r>
              <a:rPr lang="en-US" sz="1200" baseline="0" dirty="0" smtClean="0">
                <a:latin typeface="Calibri" pitchFamily="34" charset="0"/>
              </a:rPr>
              <a:t>maker. </a:t>
            </a:r>
            <a:r>
              <a:rPr lang="ru-RU" sz="1200" baseline="0" dirty="0" smtClean="0">
                <a:latin typeface="Calibri" pitchFamily="34" charset="0"/>
              </a:rPr>
              <a:t>Как только он будет доступен уведомление будет доставлено.</a:t>
            </a:r>
          </a:p>
          <a:p>
            <a:endParaRPr lang="ru-RU" sz="1200" baseline="0" dirty="0" smtClean="0">
              <a:latin typeface="Calibri" pitchFamily="34" charset="0"/>
            </a:endParaRPr>
          </a:p>
          <a:p>
            <a:r>
              <a:rPr lang="en-US" sz="1200" baseline="0" dirty="0" smtClean="0">
                <a:latin typeface="Calibri" pitchFamily="34" charset="0"/>
              </a:rPr>
              <a:t>Maker </a:t>
            </a:r>
            <a:r>
              <a:rPr lang="ru-RU" sz="1200" baseline="0" dirty="0" smtClean="0">
                <a:latin typeface="Calibri" pitchFamily="34" charset="0"/>
              </a:rPr>
              <a:t>переодически коммитит  индексы (раз в 30-300  секунд). Получившиеся снэпшоты рассылаются на </a:t>
            </a:r>
            <a:r>
              <a:rPr lang="en-US" sz="1200" baseline="0" dirty="0" smtClean="0">
                <a:latin typeface="Calibri" pitchFamily="34" charset="0"/>
              </a:rPr>
              <a:t>query. Query </a:t>
            </a:r>
            <a:r>
              <a:rPr lang="ru-RU" sz="1200" baseline="0" dirty="0" smtClean="0">
                <a:latin typeface="Calibri" pitchFamily="34" charset="0"/>
              </a:rPr>
              <a:t>это около сотни разных серверов, которые выполняют запросы на снэпшотах полученых от </a:t>
            </a:r>
            <a:r>
              <a:rPr lang="en-US" sz="1200" baseline="0" dirty="0" smtClean="0">
                <a:latin typeface="Calibri" pitchFamily="34" charset="0"/>
              </a:rPr>
              <a:t>maker.</a:t>
            </a:r>
            <a:r>
              <a:rPr lang="ru-RU" sz="1200" baseline="0" dirty="0" smtClean="0">
                <a:latin typeface="Calibri" pitchFamily="34" charset="0"/>
              </a:rPr>
              <a:t> </a:t>
            </a:r>
          </a:p>
          <a:p>
            <a:endParaRPr lang="ru-RU" sz="1200" baseline="0" dirty="0" smtClean="0">
              <a:latin typeface="Calibri" pitchFamily="34" charset="0"/>
            </a:endParaRPr>
          </a:p>
          <a:p>
            <a:r>
              <a:rPr lang="ru-RU" sz="1200" baseline="0" dirty="0" smtClean="0">
                <a:latin typeface="Calibri" pitchFamily="34" charset="0"/>
              </a:rPr>
              <a:t>Основными клиентами </a:t>
            </a:r>
            <a:r>
              <a:rPr lang="en-US" sz="1200" baseline="0" dirty="0" smtClean="0">
                <a:latin typeface="Calibri" pitchFamily="34" charset="0"/>
              </a:rPr>
              <a:t>Query </a:t>
            </a:r>
            <a:r>
              <a:rPr lang="ru-RU" sz="1200" baseline="0" dirty="0" smtClean="0">
                <a:latin typeface="Calibri" pitchFamily="34" charset="0"/>
              </a:rPr>
              <a:t>являются </a:t>
            </a:r>
            <a:r>
              <a:rPr lang="en-US" sz="1200" baseline="0" dirty="0" smtClean="0">
                <a:latin typeface="Calibri" pitchFamily="34" charset="0"/>
              </a:rPr>
              <a:t>Search Facade </a:t>
            </a:r>
            <a:r>
              <a:rPr lang="ru-RU" sz="1200" baseline="0" dirty="0" smtClean="0">
                <a:latin typeface="Calibri" pitchFamily="34" charset="0"/>
              </a:rPr>
              <a:t>которые получают запросы пользователей от фасадов. Запросы дробятся на подзапросы чтобы их распаралелить и максимально быстро выполнить общий запрос. Кроме того </a:t>
            </a:r>
            <a:r>
              <a:rPr lang="en-US" sz="1200" baseline="0" dirty="0" smtClean="0">
                <a:latin typeface="Calibri" pitchFamily="34" charset="0"/>
              </a:rPr>
              <a:t>Search Façade </a:t>
            </a:r>
            <a:r>
              <a:rPr lang="ru-RU" sz="1200" baseline="0" dirty="0" smtClean="0">
                <a:latin typeface="Calibri" pitchFamily="34" charset="0"/>
              </a:rPr>
              <a:t>обеспечивают поиск с учетом соц графа и информации о пользователе.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В первой версии были сделаны:</a:t>
            </a:r>
          </a:p>
          <a:p>
            <a:pPr lvl="1"/>
            <a:r>
              <a:rPr lang="ru-RU" dirty="0" smtClean="0">
                <a:latin typeface="Calibri" pitchFamily="34" charset="0"/>
              </a:rPr>
              <a:t>недостающие возможности анализа текста</a:t>
            </a:r>
          </a:p>
          <a:p>
            <a:pPr lvl="1"/>
            <a:r>
              <a:rPr lang="ru-RU" dirty="0" smtClean="0">
                <a:latin typeface="Calibri" pitchFamily="34" charset="0"/>
              </a:rPr>
              <a:t>интеграция с нашими системами мониторинга, управления и статистики</a:t>
            </a:r>
          </a:p>
          <a:p>
            <a:pPr lvl="1"/>
            <a:r>
              <a:rPr lang="ru-RU" dirty="0" smtClean="0">
                <a:latin typeface="Calibri" pitchFamily="34" charset="0"/>
              </a:rPr>
              <a:t>репликация</a:t>
            </a:r>
          </a:p>
          <a:p>
            <a:pPr lvl="1"/>
            <a:r>
              <a:rPr lang="ru-RU" dirty="0" smtClean="0">
                <a:latin typeface="Calibri" pitchFamily="34" charset="0"/>
              </a:rPr>
              <a:t>хранение индекса в памяти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Поиск по</a:t>
            </a:r>
            <a:r>
              <a:rPr lang="ru-RU" baseline="0" dirty="0" smtClean="0"/>
              <a:t> </a:t>
            </a:r>
            <a:r>
              <a:rPr lang="en-US" baseline="0" dirty="0" smtClean="0"/>
              <a:t>MSSQL </a:t>
            </a:r>
            <a:r>
              <a:rPr lang="ru-RU" dirty="0" smtClean="0"/>
              <a:t>занимал более</a:t>
            </a:r>
            <a:r>
              <a:rPr lang="ru-RU" baseline="0" dirty="0" smtClean="0"/>
              <a:t> 10 секунд. </a:t>
            </a:r>
            <a:r>
              <a:rPr lang="ru-RU" dirty="0" smtClean="0"/>
              <a:t>Недавно</a:t>
            </a:r>
            <a:r>
              <a:rPr lang="ru-RU" baseline="0" dirty="0" smtClean="0"/>
              <a:t> </a:t>
            </a:r>
            <a:r>
              <a:rPr lang="en-US" dirty="0" smtClean="0"/>
              <a:t>SQL</a:t>
            </a:r>
            <a:r>
              <a:rPr lang="en-US" baseline="0" dirty="0" smtClean="0"/>
              <a:t> </a:t>
            </a:r>
            <a:r>
              <a:rPr lang="ru-RU" baseline="0" dirty="0" smtClean="0"/>
              <a:t>перестал искать по именам даже в админке</a:t>
            </a:r>
          </a:p>
          <a:p>
            <a:r>
              <a:rPr lang="ru-RU" baseline="0" dirty="0" smtClean="0"/>
              <a:t>Смотерли только </a:t>
            </a:r>
            <a:r>
              <a:rPr lang="en-US" baseline="0" dirty="0" err="1" smtClean="0"/>
              <a:t>OpenSource</a:t>
            </a:r>
            <a:r>
              <a:rPr lang="en-US" baseline="0" dirty="0" smtClean="0"/>
              <a:t> Java </a:t>
            </a:r>
            <a:r>
              <a:rPr lang="ru-RU" baseline="0" dirty="0" smtClean="0"/>
              <a:t>чтобы была возможность вмешиваться в работу технологии</a:t>
            </a:r>
          </a:p>
          <a:p>
            <a:endParaRPr lang="ru-RU" dirty="0" smtClean="0"/>
          </a:p>
          <a:p>
            <a:r>
              <a:rPr lang="ru-RU" dirty="0" smtClean="0"/>
              <a:t>Сперва</a:t>
            </a:r>
            <a:r>
              <a:rPr lang="ru-RU" baseline="0" dirty="0" smtClean="0"/>
              <a:t> тестировали </a:t>
            </a:r>
            <a:r>
              <a:rPr lang="en-US" baseline="0" dirty="0" err="1" smtClean="0"/>
              <a:t>Solr</a:t>
            </a:r>
            <a:r>
              <a:rPr lang="en-US" baseline="0" dirty="0" smtClean="0"/>
              <a:t> </a:t>
            </a:r>
            <a:r>
              <a:rPr lang="ru-RU" baseline="0" dirty="0" smtClean="0"/>
              <a:t>но остались недовольны всем чем можно: ботелнэки, репликация на </a:t>
            </a:r>
            <a:r>
              <a:rPr lang="en-US" baseline="0" dirty="0" smtClean="0"/>
              <a:t>bash </a:t>
            </a:r>
            <a:r>
              <a:rPr lang="ru-RU" baseline="0" dirty="0" smtClean="0"/>
              <a:t>скриптах, качество кода. Поняв что </a:t>
            </a:r>
            <a:r>
              <a:rPr lang="en-US" baseline="0" dirty="0" err="1" smtClean="0"/>
              <a:t>Solr</a:t>
            </a:r>
            <a:r>
              <a:rPr lang="en-US" baseline="0" dirty="0" smtClean="0"/>
              <a:t> </a:t>
            </a:r>
            <a:r>
              <a:rPr lang="ru-RU" baseline="0" dirty="0" smtClean="0"/>
              <a:t>негоден для продакшена, сосредоточились именно на поведении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</a:t>
            </a:r>
            <a:r>
              <a:rPr lang="ru-RU" baseline="0" dirty="0" smtClean="0"/>
              <a:t>и остались довольны результатами. Тестов было много: нас интересовало изменение производительности с размером индекса, как меняется производительность с числом апдейтов в индекс, как меняется время запросов. В тестах на 37млн аккаунтов и 1.5 </a:t>
            </a:r>
            <a:r>
              <a:rPr lang="en-US" baseline="0" dirty="0" smtClean="0"/>
              <a:t>GB </a:t>
            </a:r>
            <a:r>
              <a:rPr lang="ru-RU" baseline="0" dirty="0" smtClean="0"/>
              <a:t>с одного сервера на </a:t>
            </a:r>
            <a:r>
              <a:rPr lang="en-US" baseline="0" dirty="0" smtClean="0"/>
              <a:t>?</a:t>
            </a:r>
            <a:r>
              <a:rPr lang="ru-RU" baseline="0" dirty="0" smtClean="0"/>
              <a:t>8ядер</a:t>
            </a:r>
            <a:r>
              <a:rPr lang="en-US" baseline="0" dirty="0" smtClean="0"/>
              <a:t>?</a:t>
            </a:r>
            <a:r>
              <a:rPr lang="ru-RU" baseline="0" dirty="0" smtClean="0"/>
              <a:t> смогли снять 370 запросов в секунду. На нашем прототипе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</a:t>
            </a:r>
            <a:r>
              <a:rPr lang="ru-RU" baseline="0" dirty="0" smtClean="0"/>
              <a:t>показала производительность уже в 800 з</a:t>
            </a:r>
            <a:r>
              <a:rPr lang="en-US" baseline="0" dirty="0" smtClean="0"/>
              <a:t>/c.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Инвертированый</a:t>
            </a:r>
            <a:r>
              <a:rPr lang="ru-RU" baseline="0" dirty="0" smtClean="0"/>
              <a:t> индекс - это индексная структура, которая хранит не отдельные поля документов, а данные из этих полей: слова, цифры и т.д. </a:t>
            </a:r>
            <a:endParaRPr lang="en-US" baseline="0" dirty="0" smtClean="0"/>
          </a:p>
          <a:p>
            <a:r>
              <a:rPr lang="ru-RU" baseline="0" dirty="0" smtClean="0"/>
              <a:t>Через такую структуру можно быстро находить документы, содержащие необходимые слова, все или часть из них.</a:t>
            </a:r>
            <a:endParaRPr lang="en-US" baseline="0" dirty="0" smtClean="0"/>
          </a:p>
          <a:p>
            <a:r>
              <a:rPr lang="ru-RU" dirty="0" smtClean="0"/>
              <a:t>Изменить</a:t>
            </a:r>
            <a:r>
              <a:rPr lang="ru-RU" baseline="0" dirty="0" smtClean="0"/>
              <a:t> документ можно только удалив старый и записав новый.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Первым запускали поиск пользователей. Данные которые мы хотели в него положить, нужно было собирать из разных баз – притом без возможности быстро собрать инфу на пользователя. Поэтому появилась промежуточная база рядом с </a:t>
            </a:r>
            <a:r>
              <a:rPr lang="en-US" baseline="0" dirty="0" smtClean="0"/>
              <a:t>Indexer. </a:t>
            </a:r>
            <a:r>
              <a:rPr lang="ru-RU" b="0" baseline="0" dirty="0" smtClean="0"/>
              <a:t>В случае с новыми пользователями, основная информация индексировалась сразу, и ставилась задача в очередь на доиндексацию.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По результатам тестов решили сразу запускать 2 партиции.</a:t>
            </a:r>
          </a:p>
          <a:p>
            <a:endParaRPr lang="en-US" dirty="0" smtClean="0"/>
          </a:p>
          <a:p>
            <a:r>
              <a:rPr lang="ru-RU" baseline="0" dirty="0" smtClean="0"/>
              <a:t>Почему выбрали </a:t>
            </a:r>
            <a:r>
              <a:rPr lang="en-US" baseline="0" dirty="0" smtClean="0"/>
              <a:t>Master + Slave </a:t>
            </a:r>
            <a:r>
              <a:rPr lang="ru-RU" baseline="0" dirty="0" smtClean="0"/>
              <a:t>такую схему, а не </a:t>
            </a:r>
            <a:r>
              <a:rPr lang="en-US" baseline="0" dirty="0" smtClean="0"/>
              <a:t>Preprocessor + </a:t>
            </a:r>
            <a:r>
              <a:rPr lang="ru-RU" baseline="0" dirty="0" smtClean="0"/>
              <a:t>(</a:t>
            </a:r>
            <a:r>
              <a:rPr lang="en-US" baseline="0" dirty="0" smtClean="0"/>
              <a:t>indexer + index</a:t>
            </a:r>
            <a:r>
              <a:rPr lang="ru-RU" baseline="0" dirty="0" smtClean="0"/>
              <a:t>) сервера? Так проще поддерживать ноды консистентными. Так же исключается проблема с разной производительностью нод, из-за разной структуры индексов. Кроме того </a:t>
            </a:r>
            <a:r>
              <a:rPr lang="en-US" baseline="0" dirty="0" smtClean="0"/>
              <a:t>Index </a:t>
            </a:r>
            <a:r>
              <a:rPr lang="ru-RU" baseline="0" dirty="0" smtClean="0"/>
              <a:t>ноды не занимаются постороенней работой. На первый взгляд у нашей схемы появляется ботелнек, но на самом деле в схеме с </a:t>
            </a:r>
            <a:r>
              <a:rPr lang="en-US" baseline="0" dirty="0" smtClean="0"/>
              <a:t>Preprocessor </a:t>
            </a:r>
            <a:r>
              <a:rPr lang="ru-RU" baseline="0" dirty="0" smtClean="0"/>
              <a:t>тоже есть сервер поломка которого ломает индексацию. Опять же, при </a:t>
            </a:r>
            <a:r>
              <a:rPr lang="en-US" baseline="0" dirty="0" err="1" smtClean="0"/>
              <a:t>Master+Slave</a:t>
            </a:r>
            <a:r>
              <a:rPr lang="en-US" baseline="0" dirty="0" smtClean="0"/>
              <a:t> </a:t>
            </a:r>
            <a:r>
              <a:rPr lang="ru-RU" baseline="0" dirty="0" smtClean="0"/>
              <a:t>проще сделать восстоновление после проблем и реиндексацию – она 99% времени аффектит только индексер. Хотя за </a:t>
            </a:r>
            <a:r>
              <a:rPr lang="en-US" baseline="0" dirty="0" err="1" smtClean="0"/>
              <a:t>Mster+slave</a:t>
            </a:r>
            <a:r>
              <a:rPr lang="en-US" baseline="0" dirty="0" smtClean="0"/>
              <a:t> </a:t>
            </a:r>
            <a:r>
              <a:rPr lang="ru-RU" baseline="0" dirty="0" smtClean="0"/>
              <a:t>приходится платить чуть большим трафиком, но пока это проблем не создавало.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C701-8DE1-4CBE-9C55-F1BACF83F5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F58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fl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2851150"/>
            <a:ext cx="42338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333499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Calibri (Headings)"/>
                <a:cs typeface="Calibri (Headings)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8138"/>
            <a:ext cx="8229600" cy="1574801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7450"/>
            <a:ext cx="17526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673D4959-E343-406A-9669-54638015A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_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182938"/>
            <a:ext cx="4279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346199"/>
          </a:xfrm>
        </p:spPr>
        <p:txBody>
          <a:bodyPr/>
          <a:lstStyle>
            <a:lvl1pPr algn="l">
              <a:defRPr>
                <a:solidFill>
                  <a:srgbClr val="F58220"/>
                </a:solidFill>
                <a:latin typeface="Calibri (Headings)"/>
                <a:cs typeface="Calibri (Headings)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20838"/>
            <a:ext cx="8229600" cy="457676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37DB93-B33B-4357-BF59-DAE6423C5A80}" type="slidenum">
              <a:rPr lang="en-US"/>
              <a:pPr/>
              <a:t>‹#›</a:t>
            </a:fld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242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C32FC7C-F90D-495B-86D4-9CDD345502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58220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•"/>
        <a:defRPr sz="2800" kern="1200">
          <a:solidFill>
            <a:srgbClr val="404040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–"/>
        <a:defRPr sz="2400" kern="1200">
          <a:solidFill>
            <a:srgbClr val="404040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•"/>
        <a:defRPr sz="2200" kern="1200">
          <a:solidFill>
            <a:srgbClr val="404040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–"/>
        <a:defRPr sz="2000" kern="1200">
          <a:solidFill>
            <a:srgbClr val="404040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404040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457200" y="1608137"/>
            <a:ext cx="8115300" cy="4663353"/>
          </a:xfrm>
        </p:spPr>
        <p:txBody>
          <a:bodyPr/>
          <a:lstStyle/>
          <a:p>
            <a:r>
              <a:rPr lang="ru-RU" sz="4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Поисковая система </a:t>
            </a:r>
            <a:r>
              <a:rPr lang="ru-RU" sz="4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Одноклассники.ру</a:t>
            </a:r>
          </a:p>
          <a:p>
            <a:endParaRPr lang="ru-RU" sz="4000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ru-RU" sz="1800" i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ru-RU" sz="1800" i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ru-RU" sz="1800" i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ru-RU" sz="1800" i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1800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Алексей Шевчук</a:t>
            </a:r>
          </a:p>
          <a:p>
            <a:r>
              <a:rPr lang="ru-RU" sz="1800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Одноклассники</a:t>
            </a:r>
            <a:endParaRPr lang="ru-RU" sz="1800" i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Архитектура</a:t>
            </a:r>
            <a:r>
              <a:rPr lang="en-US" sz="3200" dirty="0" smtClean="0"/>
              <a:t>: maker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9</a:t>
            </a:fld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3469710"/>
            <a:ext cx="8229600" cy="261844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Получает уведомления об изменении данных</a:t>
            </a:r>
          </a:p>
          <a:p>
            <a:r>
              <a:rPr lang="ru-RU" dirty="0" smtClean="0">
                <a:latin typeface="+mn-lt"/>
              </a:rPr>
              <a:t>Использует </a:t>
            </a:r>
            <a:r>
              <a:rPr lang="en-US" dirty="0" smtClean="0">
                <a:latin typeface="+mn-lt"/>
              </a:rPr>
              <a:t>Cassandra </a:t>
            </a:r>
            <a:r>
              <a:rPr lang="ru-RU" dirty="0" smtClean="0">
                <a:latin typeface="+mn-lt"/>
              </a:rPr>
              <a:t>для кэширования данных</a:t>
            </a:r>
          </a:p>
          <a:p>
            <a:r>
              <a:rPr lang="ru-RU" dirty="0">
                <a:latin typeface="+mn-lt"/>
              </a:rPr>
              <a:t>Пишет главные </a:t>
            </a:r>
            <a:r>
              <a:rPr lang="ru-RU" dirty="0" smtClean="0">
                <a:latin typeface="+mn-lt"/>
              </a:rPr>
              <a:t>индексы</a:t>
            </a:r>
          </a:p>
          <a:p>
            <a:r>
              <a:rPr lang="ru-RU" dirty="0" smtClean="0">
                <a:latin typeface="+mn-lt"/>
              </a:rPr>
              <a:t>Контролирует рассылку индексов на </a:t>
            </a:r>
            <a:r>
              <a:rPr lang="en-US" dirty="0">
                <a:latin typeface="+mn-lt"/>
              </a:rPr>
              <a:t>q</a:t>
            </a:r>
            <a:r>
              <a:rPr lang="en-US" dirty="0" smtClean="0">
                <a:latin typeface="+mn-lt"/>
              </a:rPr>
              <a:t>uery</a:t>
            </a:r>
            <a:endParaRPr lang="en-US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8150" y="972906"/>
            <a:ext cx="8229600" cy="2384069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366685" y="1679689"/>
            <a:ext cx="338824" cy="887142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70155" y="2568772"/>
            <a:ext cx="2667372" cy="442452"/>
          </a:xfrm>
          <a:prstGeom prst="roundRect">
            <a:avLst/>
          </a:prstGeom>
          <a:solidFill>
            <a:srgbClr val="F68121">
              <a:alpha val="50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12" name="Down Arrow 11"/>
          <p:cNvSpPr/>
          <p:nvPr/>
        </p:nvSpPr>
        <p:spPr>
          <a:xfrm rot="5400000">
            <a:off x="4128814" y="2029299"/>
            <a:ext cx="338824" cy="1521399"/>
          </a:xfrm>
          <a:prstGeom prst="downArrow">
            <a:avLst/>
          </a:prstGeom>
          <a:solidFill>
            <a:srgbClr val="6D6E72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780206" y="1241510"/>
            <a:ext cx="1479657" cy="442452"/>
          </a:xfrm>
          <a:prstGeom prst="roundRect">
            <a:avLst/>
          </a:prstGeom>
          <a:solidFill>
            <a:srgbClr val="F9AB6B">
              <a:alpha val="52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83813" y="1243247"/>
            <a:ext cx="1507487" cy="442452"/>
          </a:xfrm>
          <a:prstGeom prst="roundRect">
            <a:avLst/>
          </a:prstGeom>
          <a:solidFill>
            <a:srgbClr val="F9AB6B">
              <a:alpha val="49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Entity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5668144" y="1698134"/>
            <a:ext cx="338824" cy="928402"/>
          </a:xfrm>
          <a:prstGeom prst="downArrow">
            <a:avLst/>
          </a:prstGeom>
          <a:solidFill>
            <a:srgbClr val="6D6E72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058925" y="2568772"/>
            <a:ext cx="3200938" cy="442452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Maker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Архитектура</a:t>
            </a:r>
            <a:r>
              <a:rPr lang="en-US" sz="3200" dirty="0" smtClean="0"/>
              <a:t>: query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10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3720230"/>
            <a:ext cx="8229600" cy="2042251"/>
          </a:xfrm>
        </p:spPr>
        <p:txBody>
          <a:bodyPr/>
          <a:lstStyle/>
          <a:p>
            <a:r>
              <a:rPr lang="ru-RU" dirty="0">
                <a:latin typeface="+mn-lt"/>
              </a:rPr>
              <a:t>С</a:t>
            </a:r>
            <a:r>
              <a:rPr lang="ru-RU" dirty="0" smtClean="0">
                <a:latin typeface="+mn-lt"/>
              </a:rPr>
              <a:t>ервера разной мощности</a:t>
            </a:r>
          </a:p>
          <a:p>
            <a:r>
              <a:rPr lang="ru-RU" dirty="0" smtClean="0">
                <a:latin typeface="+mn-lt"/>
              </a:rPr>
              <a:t>На всех одинаковые приложения</a:t>
            </a:r>
            <a:endParaRPr lang="ru-RU" dirty="0">
              <a:latin typeface="+mn-lt"/>
            </a:endParaRPr>
          </a:p>
          <a:p>
            <a:r>
              <a:rPr lang="ru-RU" dirty="0" smtClean="0">
                <a:latin typeface="+mn-lt"/>
              </a:rPr>
              <a:t>Запросы выполняются на индексах в хипе</a:t>
            </a:r>
          </a:p>
          <a:p>
            <a:r>
              <a:rPr lang="ru-RU" dirty="0" smtClean="0">
                <a:latin typeface="+mn-lt"/>
              </a:rPr>
              <a:t>Для быстрого старта есть копия индекса на диске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150" y="1079066"/>
            <a:ext cx="8229600" cy="2265384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0155" y="1305818"/>
            <a:ext cx="2667372" cy="442452"/>
          </a:xfrm>
          <a:prstGeom prst="roundRect">
            <a:avLst/>
          </a:prstGeom>
          <a:solidFill>
            <a:srgbClr val="F68121">
              <a:alpha val="51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Search facade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58925" y="2637353"/>
            <a:ext cx="3200938" cy="442452"/>
          </a:xfrm>
          <a:prstGeom prst="roundRect">
            <a:avLst/>
          </a:prstGeom>
          <a:solidFill>
            <a:srgbClr val="F68121">
              <a:alpha val="51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Maker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0155" y="2637353"/>
            <a:ext cx="2667372" cy="442452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12" name="Down Arrow 11"/>
          <p:cNvSpPr/>
          <p:nvPr/>
        </p:nvSpPr>
        <p:spPr>
          <a:xfrm rot="5400000">
            <a:off x="4128814" y="2097880"/>
            <a:ext cx="338824" cy="1521399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13" name="Down Arrow 12"/>
          <p:cNvSpPr/>
          <p:nvPr/>
        </p:nvSpPr>
        <p:spPr>
          <a:xfrm>
            <a:off x="2023996" y="1748270"/>
            <a:ext cx="338824" cy="878968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Query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773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Архитектура</a:t>
            </a:r>
            <a:r>
              <a:rPr lang="en-US" sz="3200" dirty="0" smtClean="0"/>
              <a:t>: search facade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11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3394554"/>
            <a:ext cx="8229600" cy="258087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Создает персональные индексы</a:t>
            </a:r>
          </a:p>
          <a:p>
            <a:r>
              <a:rPr lang="ru-RU" dirty="0" smtClean="0">
                <a:latin typeface="+mn-lt"/>
              </a:rPr>
              <a:t>Распаралеливает выполнение запросов</a:t>
            </a:r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Занимается кэшированием, когда оно нужно</a:t>
            </a:r>
          </a:p>
          <a:p>
            <a:r>
              <a:rPr lang="ru-RU" dirty="0" smtClean="0">
                <a:latin typeface="+mn-lt"/>
              </a:rPr>
              <a:t>Собирает данные для отрисовки результатов</a:t>
            </a:r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Ведет статистику использования по</a:t>
            </a:r>
            <a:r>
              <a:rPr lang="ru-RU" dirty="0">
                <a:latin typeface="+mn-lt"/>
              </a:rPr>
              <a:t>и</a:t>
            </a:r>
            <a:r>
              <a:rPr lang="ru-RU" dirty="0" smtClean="0">
                <a:latin typeface="+mn-lt"/>
              </a:rPr>
              <a:t>ска</a:t>
            </a:r>
            <a:endParaRPr lang="en-US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8150" y="1079066"/>
            <a:ext cx="8229600" cy="2177702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12725" y="2508314"/>
            <a:ext cx="2667372" cy="442452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Search facade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468293" y="1790965"/>
            <a:ext cx="338824" cy="726974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926270" y="2523110"/>
            <a:ext cx="1507487" cy="442452"/>
          </a:xfrm>
          <a:prstGeom prst="roundRect">
            <a:avLst/>
          </a:prstGeom>
          <a:solidFill>
            <a:srgbClr val="F68121">
              <a:alpha val="52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2703829" y="2304852"/>
            <a:ext cx="338824" cy="878968"/>
          </a:xfrm>
          <a:prstGeom prst="downArrow">
            <a:avLst/>
          </a:prstGeom>
          <a:solidFill>
            <a:srgbClr val="6D6E72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Query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6197174" y="2346015"/>
            <a:ext cx="338824" cy="767049"/>
          </a:xfrm>
          <a:prstGeom prst="downArrow">
            <a:avLst/>
          </a:prstGeom>
          <a:solidFill>
            <a:srgbClr val="6D6E72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762297" y="2508373"/>
            <a:ext cx="1507487" cy="442452"/>
          </a:xfrm>
          <a:prstGeom prst="roundRect">
            <a:avLst/>
          </a:prstGeom>
          <a:solidFill>
            <a:srgbClr val="F9AB6B">
              <a:alpha val="49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Entity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70155" y="1349746"/>
            <a:ext cx="7403690" cy="442452"/>
          </a:xfrm>
          <a:prstGeom prst="roundRect">
            <a:avLst/>
          </a:prstGeom>
          <a:solidFill>
            <a:srgbClr val="F9AB6B">
              <a:alpha val="49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3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4656"/>
            <a:ext cx="8229600" cy="896152"/>
          </a:xfrm>
        </p:spPr>
        <p:txBody>
          <a:bodyPr/>
          <a:lstStyle/>
          <a:p>
            <a:pPr algn="ctr"/>
            <a:r>
              <a:rPr lang="ru-RU" sz="3200" dirty="0" smtClean="0"/>
              <a:t>Истории из жизни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Проблема: </a:t>
            </a:r>
            <a:r>
              <a:rPr lang="ru-RU" sz="3200" dirty="0" smtClean="0"/>
              <a:t>быстрая работа с индексом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13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99127"/>
            <a:ext cx="8229600" cy="4876297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Стандартная библотека делает множество чтений из файлов</a:t>
            </a:r>
            <a:endParaRPr lang="en-US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</a:rPr>
              <a:t>Большые шарды занимают до 7 ГБ</a:t>
            </a:r>
          </a:p>
          <a:p>
            <a:pPr lvl="1"/>
            <a:r>
              <a:rPr lang="ru-RU" dirty="0" smtClean="0">
                <a:latin typeface="+mn-lt"/>
              </a:rPr>
              <a:t>Можно оптимизировать сердствами ОС</a:t>
            </a:r>
          </a:p>
          <a:p>
            <a:pPr lvl="1"/>
            <a:r>
              <a:rPr lang="ru-RU" dirty="0" smtClean="0">
                <a:latin typeface="+mn-lt"/>
              </a:rPr>
              <a:t>Взять одну из реализаций использующих память</a:t>
            </a:r>
            <a:br>
              <a:rPr lang="ru-RU" dirty="0" smtClean="0">
                <a:latin typeface="+mn-lt"/>
              </a:rPr>
            </a:b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Медленное чтение хранимымых полей</a:t>
            </a:r>
          </a:p>
          <a:p>
            <a:pPr lvl="1"/>
            <a:r>
              <a:rPr lang="ru-RU" dirty="0">
                <a:latin typeface="+mn-lt"/>
              </a:rPr>
              <a:t>С</a:t>
            </a:r>
            <a:r>
              <a:rPr lang="ru-RU" dirty="0" smtClean="0">
                <a:latin typeface="+mn-lt"/>
              </a:rPr>
              <a:t>оздается множество объектов оболочек</a:t>
            </a:r>
          </a:p>
          <a:p>
            <a:pPr lvl="1"/>
            <a:r>
              <a:rPr lang="ru-RU" dirty="0" smtClean="0">
                <a:latin typeface="+mn-lt"/>
              </a:rPr>
              <a:t>На каждое поле делается вызовов </a:t>
            </a:r>
            <a:r>
              <a:rPr lang="en-US" dirty="0" smtClean="0">
                <a:latin typeface="+mn-lt"/>
              </a:rPr>
              <a:t>intern</a:t>
            </a:r>
            <a:endParaRPr lang="ru-RU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06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Решение: быстрая работа с индексом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14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99127"/>
            <a:ext cx="8229600" cy="4876297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Мы поместили индексы в</a:t>
            </a:r>
            <a:r>
              <a:rPr lang="en-US" dirty="0" smtClean="0">
                <a:latin typeface="+mn-lt"/>
              </a:rPr>
              <a:t> byte[]</a:t>
            </a:r>
            <a:endParaRPr lang="ru-RU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</a:rPr>
              <a:t>Один массив на фаил</a:t>
            </a:r>
          </a:p>
          <a:p>
            <a:pPr lvl="1"/>
            <a:r>
              <a:rPr lang="ru-RU" dirty="0" smtClean="0">
                <a:latin typeface="+mn-lt"/>
              </a:rPr>
              <a:t>Фаилов от 10 до 100</a:t>
            </a: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Почему это в несколько раз быстрее?</a:t>
            </a:r>
          </a:p>
          <a:p>
            <a:pPr lvl="1"/>
            <a:r>
              <a:rPr lang="ru-RU" dirty="0" smtClean="0">
                <a:latin typeface="+mn-lt"/>
              </a:rPr>
              <a:t>Во время поиска никаких синхронизаций</a:t>
            </a:r>
          </a:p>
          <a:p>
            <a:pPr lvl="1"/>
            <a:r>
              <a:rPr lang="ru-RU" dirty="0" smtClean="0">
                <a:latin typeface="+mn-lt"/>
              </a:rPr>
              <a:t>100 больших объектов не создают проблем с </a:t>
            </a:r>
            <a:r>
              <a:rPr lang="en-US" dirty="0" smtClean="0">
                <a:latin typeface="+mn-lt"/>
              </a:rPr>
              <a:t>GC</a:t>
            </a:r>
          </a:p>
          <a:p>
            <a:pPr lvl="1"/>
            <a:r>
              <a:rPr lang="ru-RU" dirty="0" smtClean="0">
                <a:latin typeface="+mn-lt"/>
              </a:rPr>
              <a:t>Чтение хранимых полей напрямую из массива</a:t>
            </a:r>
          </a:p>
          <a:p>
            <a:pPr lvl="1"/>
            <a:r>
              <a:rPr lang="ru-RU" dirty="0" smtClean="0">
                <a:latin typeface="+mn-lt"/>
              </a:rPr>
              <a:t>А часто, их можно не читать вообще, а прямо на массиве файла сделать необходимые вычисления!</a:t>
            </a:r>
          </a:p>
          <a:p>
            <a:pPr lvl="1"/>
            <a:endParaRPr lang="ru-RU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15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2800" dirty="0" smtClean="0"/>
              <a:t>Проблема: как хранить персональные индексы</a:t>
            </a:r>
            <a:endParaRPr lang="ru-RU" sz="2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15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6558" y="983525"/>
            <a:ext cx="8229600" cy="1944407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Запросы отрабатывают за 5 - 100мс</a:t>
            </a:r>
          </a:p>
          <a:p>
            <a:r>
              <a:rPr lang="ru-RU" dirty="0" smtClean="0">
                <a:latin typeface="+mn-lt"/>
              </a:rPr>
              <a:t>Составление индекса занимает от 50 - 300 мс</a:t>
            </a:r>
            <a:endParaRPr lang="en-US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3550" y="2161344"/>
            <a:ext cx="8229600" cy="2669277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7434" y="2357532"/>
            <a:ext cx="105410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8639" y="2357532"/>
            <a:ext cx="105410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Cache</a:t>
            </a:r>
            <a:endParaRPr lang="lv-LV" sz="16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6" idx="2"/>
            <a:endCxn id="17" idx="0"/>
          </p:cNvCxnSpPr>
          <p:nvPr/>
        </p:nvCxnSpPr>
        <p:spPr>
          <a:xfrm rot="16200000" flipH="1">
            <a:off x="3619023" y="2464142"/>
            <a:ext cx="771525" cy="1180603"/>
          </a:xfrm>
          <a:prstGeom prst="bentConnector3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2"/>
            <a:endCxn id="16" idx="0"/>
          </p:cNvCxnSpPr>
          <p:nvPr/>
        </p:nvCxnSpPr>
        <p:spPr>
          <a:xfrm rot="5400000">
            <a:off x="3623537" y="1288054"/>
            <a:ext cx="771525" cy="353278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2"/>
            <a:endCxn id="18" idx="0"/>
          </p:cNvCxnSpPr>
          <p:nvPr/>
        </p:nvCxnSpPr>
        <p:spPr>
          <a:xfrm rot="16200000" flipH="1">
            <a:off x="5975714" y="2468656"/>
            <a:ext cx="771525" cy="117157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2139" y="3249706"/>
            <a:ext cx="0" cy="19050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876077" y="3237007"/>
            <a:ext cx="0" cy="203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27088" y="3227481"/>
            <a:ext cx="0" cy="212725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66338" y="2660746"/>
            <a:ext cx="0" cy="5873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34959" y="2668682"/>
            <a:ext cx="0" cy="5683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98384" y="3440207"/>
            <a:ext cx="128905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Service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41534" y="3440207"/>
            <a:ext cx="1307105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2739" y="3440207"/>
            <a:ext cx="128905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7591" y="320029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*2</a:t>
            </a:r>
            <a:endParaRPr lang="lv-LV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18412" y="3189176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*2</a:t>
            </a:r>
            <a:endParaRPr lang="lv-LV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61836" y="3179954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*2</a:t>
            </a:r>
            <a:endParaRPr lang="lv-LV" sz="14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572314" y="3237007"/>
            <a:ext cx="4054774" cy="127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13" y="4016855"/>
            <a:ext cx="3429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urved Connector 24"/>
          <p:cNvCxnSpPr>
            <a:stCxn id="24" idx="3"/>
          </p:cNvCxnSpPr>
          <p:nvPr/>
        </p:nvCxnSpPr>
        <p:spPr>
          <a:xfrm flipV="1">
            <a:off x="1645513" y="3751357"/>
            <a:ext cx="485775" cy="546486"/>
          </a:xfrm>
          <a:prstGeom prst="curvedConnector2">
            <a:avLst/>
          </a:prstGeom>
          <a:ln>
            <a:solidFill>
              <a:srgbClr val="6D6E7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4" idx="3"/>
            <a:endCxn id="17" idx="2"/>
          </p:cNvCxnSpPr>
          <p:nvPr/>
        </p:nvCxnSpPr>
        <p:spPr>
          <a:xfrm flipV="1">
            <a:off x="1645513" y="3751357"/>
            <a:ext cx="2949574" cy="546486"/>
          </a:xfrm>
          <a:prstGeom prst="curvedConnector2">
            <a:avLst/>
          </a:prstGeom>
          <a:ln>
            <a:solidFill>
              <a:srgbClr val="6D6E7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3"/>
            <a:endCxn id="18" idx="2"/>
          </p:cNvCxnSpPr>
          <p:nvPr/>
        </p:nvCxnSpPr>
        <p:spPr>
          <a:xfrm flipV="1">
            <a:off x="1645513" y="3751357"/>
            <a:ext cx="5301751" cy="546486"/>
          </a:xfrm>
          <a:prstGeom prst="curvedConnector2">
            <a:avLst/>
          </a:prstGeom>
          <a:ln>
            <a:solidFill>
              <a:srgbClr val="6D6E7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431946" y="4978102"/>
            <a:ext cx="8229600" cy="13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+mn-lt"/>
              </a:rPr>
              <a:t>Трафик на кэшах быстро достиг 700мб</a:t>
            </a:r>
            <a:r>
              <a:rPr lang="en-US" dirty="0" smtClean="0">
                <a:latin typeface="+mn-lt"/>
              </a:rPr>
              <a:t>/c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При этом </a:t>
            </a:r>
            <a:r>
              <a:rPr lang="en-US" dirty="0" smtClean="0">
                <a:latin typeface="+mn-lt"/>
              </a:rPr>
              <a:t>CPU </a:t>
            </a:r>
            <a:r>
              <a:rPr lang="ru-RU" dirty="0" smtClean="0">
                <a:latin typeface="+mn-lt"/>
              </a:rPr>
              <a:t>на кэш машинах был не загружен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0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1" grpId="0"/>
      <p:bldP spid="22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</p:spPr>
        <p:txBody>
          <a:bodyPr/>
          <a:lstStyle/>
          <a:p>
            <a:r>
              <a:rPr lang="ru-RU" sz="2800" dirty="0" smtClean="0"/>
              <a:t>Решение: </a:t>
            </a:r>
            <a:r>
              <a:rPr lang="ru-RU" sz="2800" dirty="0"/>
              <a:t>как хранить персональные индексы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3550" y="2752481"/>
            <a:ext cx="8229600" cy="2216200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42950" y="3550272"/>
            <a:ext cx="131445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 </a:t>
            </a:r>
            <a:r>
              <a:rPr lang="ru-RU" sz="1600" dirty="0" smtClean="0">
                <a:solidFill>
                  <a:schemeClr val="tx1"/>
                </a:solidFill>
              </a:rPr>
              <a:t>0-19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05050" y="3550272"/>
            <a:ext cx="131445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 </a:t>
            </a:r>
            <a:r>
              <a:rPr lang="ru-RU" sz="1600" dirty="0" smtClean="0">
                <a:solidFill>
                  <a:schemeClr val="tx1"/>
                </a:solidFill>
              </a:rPr>
              <a:t>20-39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79850" y="3550272"/>
            <a:ext cx="131445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 </a:t>
            </a:r>
            <a:r>
              <a:rPr lang="ru-RU" sz="1600" dirty="0" smtClean="0">
                <a:solidFill>
                  <a:schemeClr val="tx1"/>
                </a:solidFill>
              </a:rPr>
              <a:t>40-59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78865" y="3543922"/>
            <a:ext cx="131445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 </a:t>
            </a:r>
            <a:r>
              <a:rPr lang="ru-RU" sz="1600" dirty="0" smtClean="0">
                <a:solidFill>
                  <a:schemeClr val="tx1"/>
                </a:solidFill>
              </a:rPr>
              <a:t>60-79</a:t>
            </a:r>
            <a:endParaRPr lang="lv-LV" sz="16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73900" y="3550272"/>
            <a:ext cx="1314450" cy="311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 </a:t>
            </a:r>
            <a:r>
              <a:rPr lang="ru-RU" sz="1600" dirty="0" smtClean="0">
                <a:solidFill>
                  <a:schemeClr val="tx1"/>
                </a:solidFill>
              </a:rPr>
              <a:t>80-99</a:t>
            </a:r>
            <a:endParaRPr lang="lv-LV" sz="1600" dirty="0">
              <a:solidFill>
                <a:schemeClr val="tx1"/>
              </a:solidFill>
            </a:endParaRPr>
          </a:p>
        </p:txBody>
      </p:sp>
      <p:cxnSp>
        <p:nvCxnSpPr>
          <p:cNvPr id="115" name="Curved Connector 114"/>
          <p:cNvCxnSpPr>
            <a:stCxn id="108" idx="0"/>
            <a:endCxn id="109" idx="0"/>
          </p:cNvCxnSpPr>
          <p:nvPr/>
        </p:nvCxnSpPr>
        <p:spPr>
          <a:xfrm rot="5400000" flipH="1" flipV="1">
            <a:off x="2181225" y="2769222"/>
            <a:ext cx="12700" cy="156210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109" idx="0"/>
            <a:endCxn id="110" idx="0"/>
          </p:cNvCxnSpPr>
          <p:nvPr/>
        </p:nvCxnSpPr>
        <p:spPr>
          <a:xfrm rot="5400000" flipH="1" flipV="1">
            <a:off x="3749675" y="2762872"/>
            <a:ext cx="12700" cy="157480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10" idx="0"/>
            <a:endCxn id="111" idx="0"/>
          </p:cNvCxnSpPr>
          <p:nvPr/>
        </p:nvCxnSpPr>
        <p:spPr>
          <a:xfrm rot="5400000" flipH="1" flipV="1">
            <a:off x="5333407" y="2747590"/>
            <a:ext cx="6350" cy="1599015"/>
          </a:xfrm>
          <a:prstGeom prst="curvedConnector3">
            <a:avLst>
              <a:gd name="adj1" fmla="val 370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111" idx="0"/>
            <a:endCxn id="112" idx="0"/>
          </p:cNvCxnSpPr>
          <p:nvPr/>
        </p:nvCxnSpPr>
        <p:spPr>
          <a:xfrm rot="16200000" flipH="1">
            <a:off x="6930432" y="2749580"/>
            <a:ext cx="6350" cy="1595035"/>
          </a:xfrm>
          <a:prstGeom prst="curvedConnector3">
            <a:avLst>
              <a:gd name="adj1" fmla="val -360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108" idx="0"/>
            <a:endCxn id="112" idx="0"/>
          </p:cNvCxnSpPr>
          <p:nvPr/>
        </p:nvCxnSpPr>
        <p:spPr>
          <a:xfrm rot="5400000" flipH="1" flipV="1">
            <a:off x="4565650" y="384797"/>
            <a:ext cx="12700" cy="6330950"/>
          </a:xfrm>
          <a:prstGeom prst="curvedConnector3">
            <a:avLst>
              <a:gd name="adj1" fmla="val 430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26" idx="3"/>
            <a:endCxn id="109" idx="2"/>
          </p:cNvCxnSpPr>
          <p:nvPr/>
        </p:nvCxnSpPr>
        <p:spPr>
          <a:xfrm flipV="1">
            <a:off x="2825750" y="3861422"/>
            <a:ext cx="136525" cy="623072"/>
          </a:xfrm>
          <a:prstGeom prst="straightConnector1">
            <a:avLst/>
          </a:prstGeom>
          <a:ln>
            <a:solidFill>
              <a:srgbClr val="6D6E7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6" idx="3"/>
            <a:endCxn id="110" idx="2"/>
          </p:cNvCxnSpPr>
          <p:nvPr/>
        </p:nvCxnSpPr>
        <p:spPr>
          <a:xfrm flipV="1">
            <a:off x="2825750" y="3861422"/>
            <a:ext cx="1711325" cy="623072"/>
          </a:xfrm>
          <a:prstGeom prst="straightConnector1">
            <a:avLst/>
          </a:prstGeom>
          <a:ln>
            <a:solidFill>
              <a:srgbClr val="6D6E72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482850" y="4203506"/>
            <a:ext cx="342900" cy="561975"/>
            <a:chOff x="2482850" y="5339534"/>
            <a:chExt cx="342900" cy="5619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850" y="5339534"/>
              <a:ext cx="3429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89797" y="560705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37</a:t>
              </a:r>
              <a:endParaRPr lang="lv-LV" sz="1000" dirty="0"/>
            </a:p>
          </p:txBody>
        </p: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36558" y="983525"/>
            <a:ext cx="8229600" cy="1611893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Присвоить каждому пользователю сервер</a:t>
            </a:r>
          </a:p>
          <a:p>
            <a:r>
              <a:rPr lang="ru-RU" dirty="0" smtClean="0">
                <a:latin typeface="+mn-lt"/>
              </a:rPr>
              <a:t>Хранить индекс </a:t>
            </a:r>
            <a:r>
              <a:rPr lang="en-US" dirty="0" err="1" smtClean="0">
                <a:latin typeface="+mn-lt"/>
              </a:rPr>
              <a:t>offheap</a:t>
            </a:r>
            <a:r>
              <a:rPr lang="ru-RU" dirty="0" smtClean="0">
                <a:latin typeface="+mn-lt"/>
              </a:rPr>
              <a:t> на сервере его создавшем</a:t>
            </a:r>
          </a:p>
          <a:p>
            <a:r>
              <a:rPr lang="ru-RU" dirty="0" smtClean="0">
                <a:latin typeface="+mn-lt"/>
              </a:rPr>
              <a:t>Определить порядок замещения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31946" y="5024282"/>
            <a:ext cx="8229600" cy="13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+mn-lt"/>
              </a:rPr>
              <a:t>Трафик не превышает 100мб</a:t>
            </a:r>
            <a:r>
              <a:rPr lang="en-US" dirty="0" smtClean="0">
                <a:latin typeface="+mn-lt"/>
              </a:rPr>
              <a:t>/c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Все машины нагружены одинаково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5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animBg="1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079500"/>
            <a:ext cx="4566971" cy="494447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+mn-lt"/>
              </a:rPr>
              <a:t>В персональный индекс дольше всего собираются группы и сообщества</a:t>
            </a:r>
          </a:p>
          <a:p>
            <a:r>
              <a:rPr lang="ru-RU" sz="2800" dirty="0" smtClean="0">
                <a:latin typeface="+mn-lt"/>
              </a:rPr>
              <a:t>Быстрее всего собираются друзья и друзья друзей</a:t>
            </a:r>
          </a:p>
          <a:p>
            <a:r>
              <a:rPr lang="ru-RU" sz="2800" dirty="0" smtClean="0">
                <a:latin typeface="+mn-lt"/>
              </a:rPr>
              <a:t>Дольше всего идет поиск по пользователям</a:t>
            </a:r>
          </a:p>
          <a:p>
            <a:r>
              <a:rPr lang="ru-RU" sz="2800" dirty="0" smtClean="0">
                <a:latin typeface="+mn-lt"/>
              </a:rPr>
              <a:t>Быстрее всего – по сообществам</a:t>
            </a:r>
            <a:endParaRPr lang="en-US" sz="2800" dirty="0" smtClean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24170" y="1089916"/>
            <a:ext cx="3707842" cy="4949143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97487" y="1185938"/>
            <a:ext cx="295275" cy="313305"/>
          </a:xfrm>
          <a:prstGeom prst="ellipse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56764" y="1762631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</a:t>
            </a:r>
            <a:r>
              <a:rPr lang="en-US" sz="1600" dirty="0" smtClean="0">
                <a:solidFill>
                  <a:schemeClr val="bg1"/>
                </a:solidFill>
              </a:rPr>
              <a:t>et session for Schema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14" idx="0"/>
          </p:cNvCxnSpPr>
          <p:nvPr/>
        </p:nvCxnSpPr>
        <p:spPr>
          <a:xfrm rot="5400000">
            <a:off x="6652182" y="2265328"/>
            <a:ext cx="392815" cy="579"/>
          </a:xfrm>
          <a:prstGeom prst="bentConnector3">
            <a:avLst>
              <a:gd name="adj1" fmla="val 50000"/>
            </a:avLst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1" idx="0"/>
          </p:cNvCxnSpPr>
          <p:nvPr/>
        </p:nvCxnSpPr>
        <p:spPr>
          <a:xfrm>
            <a:off x="6848299" y="2768604"/>
            <a:ext cx="580" cy="395391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656765" y="3163995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Execute queries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56184" y="4338480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Reduce results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 flipH="1">
            <a:off x="6848298" y="3470574"/>
            <a:ext cx="581" cy="867906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656185" y="2462025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Schedule queries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7" idx="4"/>
            <a:endCxn id="8" idx="0"/>
          </p:cNvCxnSpPr>
          <p:nvPr/>
        </p:nvCxnSpPr>
        <p:spPr>
          <a:xfrm>
            <a:off x="6845125" y="1499243"/>
            <a:ext cx="3753" cy="263388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48996" y="5047011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Load results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2" idx="2"/>
            <a:endCxn id="16" idx="0"/>
          </p:cNvCxnSpPr>
          <p:nvPr/>
        </p:nvCxnSpPr>
        <p:spPr>
          <a:xfrm flipH="1">
            <a:off x="6841110" y="4645059"/>
            <a:ext cx="7188" cy="401952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741097" y="5631554"/>
            <a:ext cx="200025" cy="212239"/>
          </a:xfrm>
          <a:prstGeom prst="ellipse">
            <a:avLst/>
          </a:prstGeom>
          <a:noFill/>
          <a:ln w="76200">
            <a:solidFill>
              <a:srgbClr val="6D6E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2"/>
            <a:endCxn id="18" idx="0"/>
          </p:cNvCxnSpPr>
          <p:nvPr/>
        </p:nvCxnSpPr>
        <p:spPr>
          <a:xfrm>
            <a:off x="6841110" y="5353590"/>
            <a:ext cx="0" cy="277964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48879" y="3588247"/>
            <a:ext cx="1688142" cy="6071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waitAll</a:t>
            </a:r>
            <a:r>
              <a:rPr lang="en-US" sz="1000" dirty="0" smtClean="0">
                <a:solidFill>
                  <a:schemeClr val="tx1"/>
                </a:solidFill>
              </a:rPr>
              <a:t> ()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waitFor</a:t>
            </a:r>
            <a:r>
              <a:rPr lang="en-US" sz="1000" dirty="0" smtClean="0">
                <a:solidFill>
                  <a:schemeClr val="tx1"/>
                </a:solidFill>
              </a:rPr>
              <a:t> (queries complete)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waitAtLeast</a:t>
            </a:r>
            <a:r>
              <a:rPr lang="en-US" sz="1000" dirty="0" smtClean="0">
                <a:solidFill>
                  <a:schemeClr val="tx1"/>
                </a:solidFill>
              </a:rPr>
              <a:t> (result items)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Проблема: семеро </a:t>
            </a:r>
            <a:r>
              <a:rPr lang="ru-RU" sz="3200" dirty="0"/>
              <a:t>одного не ждут</a:t>
            </a:r>
          </a:p>
        </p:txBody>
      </p:sp>
    </p:spTree>
    <p:extLst>
      <p:ext uri="{BB962C8B-B14F-4D97-AF65-F5344CB8AC3E}">
        <p14:creationId xmlns:p14="http://schemas.microsoft.com/office/powerpoint/2010/main" val="7581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smtClean="0"/>
              <a:t>Решение: </a:t>
            </a:r>
            <a:r>
              <a:rPr lang="ru-RU" sz="3200" dirty="0" smtClean="0"/>
              <a:t>семеро </a:t>
            </a:r>
            <a:r>
              <a:rPr lang="ru-RU" sz="3200" dirty="0"/>
              <a:t>одного не ждут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18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150" y="958612"/>
            <a:ext cx="8229600" cy="5205520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141233" y="947854"/>
            <a:ext cx="0" cy="5205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59740" y="947854"/>
            <a:ext cx="0" cy="5205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4500" y="930200"/>
            <a:ext cx="2703083" cy="2958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47583" y="928258"/>
            <a:ext cx="2818507" cy="2958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71017" y="928258"/>
            <a:ext cx="2703083" cy="2958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5925" y="1226036"/>
            <a:ext cx="200025" cy="212239"/>
          </a:xfrm>
          <a:prstGeom prst="ellipse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94402" y="1626995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</a:t>
            </a:r>
            <a:r>
              <a:rPr lang="en-US" sz="1600" dirty="0" smtClean="0">
                <a:solidFill>
                  <a:schemeClr val="bg1"/>
                </a:solidFill>
              </a:rPr>
              <a:t>et session for Schema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6221992" y="1592840"/>
            <a:ext cx="331208" cy="331208"/>
          </a:xfrm>
          <a:prstGeom prst="diamond">
            <a:avLst/>
          </a:prstGeom>
          <a:solidFill>
            <a:srgbClr val="F9AB6B"/>
          </a:solidFill>
          <a:ln w="28575"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3"/>
            <a:endCxn id="9" idx="1"/>
          </p:cNvCxnSpPr>
          <p:nvPr/>
        </p:nvCxnSpPr>
        <p:spPr>
          <a:xfrm flipV="1">
            <a:off x="2978630" y="1758444"/>
            <a:ext cx="3243362" cy="21841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17" name="Elbow Connector 9216"/>
          <p:cNvCxnSpPr>
            <a:stCxn id="9" idx="3"/>
            <a:endCxn id="9226" idx="3"/>
          </p:cNvCxnSpPr>
          <p:nvPr/>
        </p:nvCxnSpPr>
        <p:spPr>
          <a:xfrm>
            <a:off x="6553200" y="1758444"/>
            <a:ext cx="1045911" cy="251830"/>
          </a:xfrm>
          <a:prstGeom prst="bentConnector2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46" name="Straight Connector 9245"/>
          <p:cNvCxnSpPr/>
          <p:nvPr/>
        </p:nvCxnSpPr>
        <p:spPr>
          <a:xfrm>
            <a:off x="7237534" y="2039669"/>
            <a:ext cx="0" cy="192201"/>
          </a:xfrm>
          <a:prstGeom prst="line">
            <a:avLst/>
          </a:prstGeom>
          <a:ln>
            <a:solidFill>
              <a:srgbClr val="6D6E7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</p:cNvCxnSpPr>
          <p:nvPr/>
        </p:nvCxnSpPr>
        <p:spPr>
          <a:xfrm>
            <a:off x="6387596" y="1924048"/>
            <a:ext cx="0" cy="302323"/>
          </a:xfrm>
          <a:prstGeom prst="line">
            <a:avLst/>
          </a:prstGeom>
          <a:ln>
            <a:solidFill>
              <a:srgbClr val="6D6E7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9" idx="0"/>
          </p:cNvCxnSpPr>
          <p:nvPr/>
        </p:nvCxnSpPr>
        <p:spPr>
          <a:xfrm rot="10800000" flipV="1">
            <a:off x="1785938" y="2226371"/>
            <a:ext cx="5451597" cy="227018"/>
          </a:xfrm>
          <a:prstGeom prst="bentConnector2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72425" y="2028911"/>
            <a:ext cx="0" cy="413719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26" name="Minus 9225"/>
          <p:cNvSpPr/>
          <p:nvPr/>
        </p:nvSpPr>
        <p:spPr>
          <a:xfrm>
            <a:off x="6536821" y="1932570"/>
            <a:ext cx="2124579" cy="203200"/>
          </a:xfrm>
          <a:prstGeom prst="mathMinus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130444" y="3372453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Store session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stCxn id="73" idx="2"/>
            <a:endCxn id="78" idx="0"/>
          </p:cNvCxnSpPr>
          <p:nvPr/>
        </p:nvCxnSpPr>
        <p:spPr>
          <a:xfrm>
            <a:off x="7322558" y="2759967"/>
            <a:ext cx="0" cy="612486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130444" y="2453388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Load session data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785936" y="2727694"/>
            <a:ext cx="1" cy="291933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66080" y="3051901"/>
            <a:ext cx="0" cy="320552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Minus 76"/>
          <p:cNvSpPr/>
          <p:nvPr/>
        </p:nvSpPr>
        <p:spPr>
          <a:xfrm>
            <a:off x="4600311" y="2956651"/>
            <a:ext cx="3914361" cy="203200"/>
          </a:xfrm>
          <a:prstGeom prst="mathMinus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03812" y="3064601"/>
            <a:ext cx="0" cy="310801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Minus 83"/>
          <p:cNvSpPr/>
          <p:nvPr/>
        </p:nvSpPr>
        <p:spPr>
          <a:xfrm>
            <a:off x="438150" y="2956651"/>
            <a:ext cx="4019550" cy="203200"/>
          </a:xfrm>
          <a:prstGeom prst="mathMinus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291068" y="3094637"/>
            <a:ext cx="2" cy="877706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613524" y="3681981"/>
            <a:ext cx="0" cy="290362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364722" y="3375402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Execute queries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93822" y="4240944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Reduce results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/>
          <p:cNvCxnSpPr>
            <a:endCxn id="101" idx="0"/>
          </p:cNvCxnSpPr>
          <p:nvPr/>
        </p:nvCxnSpPr>
        <p:spPr>
          <a:xfrm>
            <a:off x="1785936" y="3998051"/>
            <a:ext cx="0" cy="242893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3823" y="2453389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Schedule queries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Minus 94"/>
          <p:cNvSpPr/>
          <p:nvPr/>
        </p:nvSpPr>
        <p:spPr>
          <a:xfrm>
            <a:off x="438150" y="3896451"/>
            <a:ext cx="4019550" cy="203200"/>
          </a:xfrm>
          <a:prstGeom prst="mathMinus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8" idx="4"/>
            <a:endCxn id="17" idx="0"/>
          </p:cNvCxnSpPr>
          <p:nvPr/>
        </p:nvCxnSpPr>
        <p:spPr>
          <a:xfrm>
            <a:off x="1785938" y="1438275"/>
            <a:ext cx="578" cy="188720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130444" y="4988905"/>
            <a:ext cx="2384228" cy="306579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Load results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5" name="Straight Arrow Connector 124"/>
          <p:cNvCxnSpPr>
            <a:endCxn id="124" idx="0"/>
          </p:cNvCxnSpPr>
          <p:nvPr/>
        </p:nvCxnSpPr>
        <p:spPr>
          <a:xfrm>
            <a:off x="7317632" y="4774042"/>
            <a:ext cx="4926" cy="214863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1" idx="2"/>
          </p:cNvCxnSpPr>
          <p:nvPr/>
        </p:nvCxnSpPr>
        <p:spPr>
          <a:xfrm>
            <a:off x="1785936" y="4547523"/>
            <a:ext cx="0" cy="215761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4" idx="2"/>
          </p:cNvCxnSpPr>
          <p:nvPr/>
        </p:nvCxnSpPr>
        <p:spPr>
          <a:xfrm>
            <a:off x="7322558" y="5295484"/>
            <a:ext cx="0" cy="195679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1678735" y="5811738"/>
            <a:ext cx="200025" cy="212239"/>
          </a:xfrm>
          <a:prstGeom prst="ellipse">
            <a:avLst/>
          </a:prstGeom>
          <a:noFill/>
          <a:ln w="76200">
            <a:solidFill>
              <a:srgbClr val="6D6E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endCxn id="144" idx="0"/>
          </p:cNvCxnSpPr>
          <p:nvPr/>
        </p:nvCxnSpPr>
        <p:spPr>
          <a:xfrm flipH="1">
            <a:off x="1778748" y="5520144"/>
            <a:ext cx="7188" cy="291594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Minus 116"/>
          <p:cNvSpPr/>
          <p:nvPr/>
        </p:nvSpPr>
        <p:spPr>
          <a:xfrm>
            <a:off x="438150" y="5418544"/>
            <a:ext cx="8237374" cy="203200"/>
          </a:xfrm>
          <a:prstGeom prst="mathMinus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326005" y="4790398"/>
            <a:ext cx="0" cy="710696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Minus 115"/>
          <p:cNvSpPr/>
          <p:nvPr/>
        </p:nvSpPr>
        <p:spPr>
          <a:xfrm>
            <a:off x="438150" y="4697254"/>
            <a:ext cx="8237374" cy="211255"/>
          </a:xfrm>
          <a:prstGeom prst="mathMinus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473672" y="1555495"/>
            <a:ext cx="1414934" cy="2258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No, plan and schedule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290488" y="3174282"/>
            <a:ext cx="1688142" cy="6071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waitAll</a:t>
            </a:r>
            <a:r>
              <a:rPr lang="en-US" sz="1000" dirty="0" smtClean="0">
                <a:solidFill>
                  <a:schemeClr val="tx1"/>
                </a:solidFill>
              </a:rPr>
              <a:t> ()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waitFor</a:t>
            </a:r>
            <a:r>
              <a:rPr lang="en-US" sz="1000" dirty="0" smtClean="0">
                <a:solidFill>
                  <a:schemeClr val="tx1"/>
                </a:solidFill>
              </a:rPr>
              <a:t> (queries complete)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waitAtLeast</a:t>
            </a:r>
            <a:r>
              <a:rPr lang="en-US" sz="1000" dirty="0" smtClean="0">
                <a:solidFill>
                  <a:schemeClr val="tx1"/>
                </a:solidFill>
              </a:rPr>
              <a:t> (result items)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/>
          <a:lstStyle/>
          <a:p>
            <a:r>
              <a:rPr lang="ru-RU" sz="3200" dirty="0" smtClean="0"/>
              <a:t>Одноклассники в цифрах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5199063"/>
          </a:xfrm>
        </p:spPr>
        <p:txBody>
          <a:bodyPr/>
          <a:lstStyle/>
          <a:p>
            <a:r>
              <a:rPr lang="ru-RU" dirty="0" smtClean="0"/>
              <a:t>Аудитория:</a:t>
            </a:r>
          </a:p>
          <a:p>
            <a:pPr lvl="1"/>
            <a:r>
              <a:rPr lang="ru-RU" sz="2800" dirty="0" smtClean="0"/>
              <a:t>200 млн аккаунтов</a:t>
            </a:r>
            <a:r>
              <a:rPr lang="en-US" sz="2800" dirty="0" smtClean="0"/>
              <a:t>;</a:t>
            </a:r>
            <a:endParaRPr lang="ru-RU" sz="2800" dirty="0"/>
          </a:p>
          <a:p>
            <a:pPr lvl="1"/>
            <a:r>
              <a:rPr lang="en-US" sz="2800" dirty="0"/>
              <a:t>7</a:t>
            </a:r>
            <a:r>
              <a:rPr lang="ru-RU" sz="2800" dirty="0" smtClean="0"/>
              <a:t> млн онлайн; </a:t>
            </a:r>
          </a:p>
          <a:p>
            <a:pPr lvl="1"/>
            <a:r>
              <a:rPr lang="ru-RU" sz="2800" dirty="0" smtClean="0"/>
              <a:t>более 40 млн посетителей в день</a:t>
            </a:r>
            <a:br>
              <a:rPr lang="ru-RU" sz="2800" dirty="0" smtClean="0"/>
            </a:br>
            <a:endParaRPr lang="ru-RU" sz="2800" dirty="0" smtClean="0"/>
          </a:p>
          <a:p>
            <a:r>
              <a:rPr lang="ru-RU" dirty="0" smtClean="0"/>
              <a:t>В секунду:</a:t>
            </a:r>
          </a:p>
          <a:p>
            <a:pPr lvl="1"/>
            <a:r>
              <a:rPr lang="ru-RU" sz="2800" dirty="0" smtClean="0"/>
              <a:t>350 тыс. </a:t>
            </a:r>
            <a:r>
              <a:rPr lang="en-US" sz="2800" dirty="0" smtClean="0"/>
              <a:t>web </a:t>
            </a:r>
            <a:r>
              <a:rPr lang="ru-RU" sz="2800" dirty="0" smtClean="0"/>
              <a:t>страниц</a:t>
            </a:r>
            <a:r>
              <a:rPr lang="en-US" sz="2800" dirty="0" smtClean="0"/>
              <a:t>, </a:t>
            </a:r>
            <a:r>
              <a:rPr lang="ru-RU" sz="2800" dirty="0"/>
              <a:t>	</a:t>
            </a:r>
            <a:r>
              <a:rPr lang="ru-RU" sz="2800" dirty="0" smtClean="0"/>
              <a:t>100</a:t>
            </a:r>
            <a:r>
              <a:rPr lang="en-US" sz="2800" dirty="0" smtClean="0"/>
              <a:t> </a:t>
            </a:r>
            <a:r>
              <a:rPr lang="ru-RU" sz="2800" dirty="0" smtClean="0"/>
              <a:t>тыс. фото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lvl="1"/>
            <a:r>
              <a:rPr lang="ru-RU" sz="2800" dirty="0" smtClean="0"/>
              <a:t>4000 тыс. поисковых запросов, </a:t>
            </a:r>
            <a:br>
              <a:rPr lang="ru-RU" sz="2800" dirty="0" smtClean="0"/>
            </a:br>
            <a:r>
              <a:rPr lang="ru-RU" sz="2800" dirty="0" smtClean="0"/>
              <a:t>среднее время 70мс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Проблема: </a:t>
            </a:r>
            <a:r>
              <a:rPr lang="ru-RU" sz="3200" dirty="0" smtClean="0"/>
              <a:t>фильтры по </a:t>
            </a:r>
            <a:r>
              <a:rPr lang="ru-RU" sz="3200" dirty="0"/>
              <a:t>полу или стране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19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99127"/>
            <a:ext cx="8229600" cy="4876297"/>
          </a:xfrm>
        </p:spPr>
        <p:txBody>
          <a:bodyPr/>
          <a:lstStyle/>
          <a:p>
            <a:r>
              <a:rPr lang="ru-RU" dirty="0">
                <a:latin typeface="+mn-lt"/>
              </a:rPr>
              <a:t>В поиске пользователей есть 2 фильтра делающие запросы медленными:</a:t>
            </a:r>
          </a:p>
          <a:p>
            <a:pPr lvl="1"/>
            <a:r>
              <a:rPr lang="ru-RU" dirty="0">
                <a:latin typeface="+mn-lt"/>
              </a:rPr>
              <a:t>Пол</a:t>
            </a:r>
          </a:p>
          <a:p>
            <a:pPr lvl="1"/>
            <a:r>
              <a:rPr lang="ru-RU" dirty="0" smtClean="0">
                <a:latin typeface="+mn-lt"/>
              </a:rPr>
              <a:t>Страна</a:t>
            </a:r>
            <a:br>
              <a:rPr lang="ru-RU" dirty="0" smtClean="0">
                <a:latin typeface="+mn-lt"/>
              </a:rPr>
            </a:br>
            <a:endParaRPr lang="ru-RU" dirty="0">
              <a:latin typeface="+mn-lt"/>
            </a:endParaRPr>
          </a:p>
          <a:p>
            <a:r>
              <a:rPr lang="ru-RU" dirty="0" smtClean="0">
                <a:latin typeface="+mn-lt"/>
              </a:rPr>
              <a:t>Обычно шардируются так, чтобы время запросов укладывалось в некие рамки</a:t>
            </a:r>
          </a:p>
          <a:p>
            <a:pPr lvl="1"/>
            <a:r>
              <a:rPr lang="ru-RU" dirty="0" smtClean="0">
                <a:latin typeface="+mn-lt"/>
              </a:rPr>
              <a:t>Это решает проблему времени запроса</a:t>
            </a:r>
          </a:p>
          <a:p>
            <a:pPr lvl="1"/>
            <a:r>
              <a:rPr lang="ru-RU" dirty="0" smtClean="0">
                <a:latin typeface="+mn-lt"/>
              </a:rPr>
              <a:t>Всегда просматриваются все возможные совпадения</a:t>
            </a:r>
          </a:p>
          <a:p>
            <a:pPr lvl="1"/>
            <a:endParaRPr lang="ru-RU" dirty="0">
              <a:latin typeface="+mn-lt"/>
            </a:endParaRPr>
          </a:p>
          <a:p>
            <a:pPr lvl="1"/>
            <a:endParaRPr lang="ru-RU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5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510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Реш</a:t>
            </a:r>
            <a:r>
              <a:rPr lang="en-US" sz="3200" dirty="0" smtClean="0"/>
              <a:t>e</a:t>
            </a:r>
            <a:r>
              <a:rPr lang="ru-RU" sz="3200" dirty="0" smtClean="0"/>
              <a:t>ние: </a:t>
            </a:r>
            <a:r>
              <a:rPr lang="ru-RU" sz="3200" dirty="0"/>
              <a:t>фильтры по полу или стране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08363"/>
            <a:ext cx="8229600" cy="1607127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Не проверять эти условия – экономи</a:t>
            </a:r>
            <a:r>
              <a:rPr lang="ru-RU" dirty="0">
                <a:latin typeface="+mn-lt"/>
              </a:rPr>
              <a:t>м</a:t>
            </a:r>
            <a:r>
              <a:rPr lang="ru-RU" dirty="0" smtClean="0">
                <a:latin typeface="+mn-lt"/>
              </a:rPr>
              <a:t> 17% </a:t>
            </a:r>
            <a:r>
              <a:rPr lang="en-US" dirty="0" smtClean="0">
                <a:latin typeface="+mn-lt"/>
              </a:rPr>
              <a:t>CPU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Не просматривать документы не соответсвующие этим фильтрам</a:t>
            </a:r>
            <a:r>
              <a:rPr lang="en-US" dirty="0" smtClean="0">
                <a:latin typeface="+mn-lt"/>
              </a:rPr>
              <a:t> – </a:t>
            </a:r>
            <a:r>
              <a:rPr lang="ru-RU" dirty="0" smtClean="0">
                <a:latin typeface="+mn-lt"/>
              </a:rPr>
              <a:t>экономим еще 12% </a:t>
            </a:r>
            <a:r>
              <a:rPr lang="en-US" dirty="0" smtClean="0">
                <a:latin typeface="+mn-lt"/>
              </a:rPr>
              <a:t>CPU</a:t>
            </a:r>
            <a:endParaRPr 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9" y="2896281"/>
            <a:ext cx="844708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1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Проблема: поиск пользователей онлайн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21</a:t>
            </a:fld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947854"/>
            <a:ext cx="8136083" cy="5178309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Пользователи хотят находить людей с которыми сейчас можно пообщаться</a:t>
            </a:r>
          </a:p>
          <a:p>
            <a:r>
              <a:rPr lang="ru-RU" dirty="0" smtClean="0">
                <a:latin typeface="+mn-lt"/>
              </a:rPr>
              <a:t>В любой момент, на сайте находится очень малая часть пользователей</a:t>
            </a: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Стандартное решение - фильтровать результаты обычного поиска:</a:t>
            </a:r>
          </a:p>
          <a:p>
            <a:pPr lvl="1">
              <a:buFont typeface="Arial" pitchFamily="34" charset="0"/>
              <a:buChar char="+"/>
            </a:pPr>
            <a:r>
              <a:rPr lang="ru-RU" dirty="0" smtClean="0">
                <a:latin typeface="+mn-lt"/>
              </a:rPr>
              <a:t>легко запустить</a:t>
            </a:r>
          </a:p>
          <a:p>
            <a:pPr lvl="1">
              <a:buFont typeface="Arial" pitchFamily="34" charset="0"/>
              <a:buChar char="+"/>
            </a:pPr>
            <a:r>
              <a:rPr lang="ru-RU" dirty="0" smtClean="0">
                <a:latin typeface="+mn-lt"/>
              </a:rPr>
              <a:t>надежно работает</a:t>
            </a:r>
          </a:p>
          <a:p>
            <a:pPr lvl="1"/>
            <a:r>
              <a:rPr lang="ru-RU" dirty="0" smtClean="0">
                <a:latin typeface="+mn-lt"/>
              </a:rPr>
              <a:t>медленно работает</a:t>
            </a:r>
          </a:p>
          <a:p>
            <a:pPr lvl="1"/>
            <a:r>
              <a:rPr lang="ru-RU" dirty="0" smtClean="0">
                <a:latin typeface="+mn-lt"/>
              </a:rPr>
              <a:t>нагружает сервер</a:t>
            </a:r>
          </a:p>
        </p:txBody>
      </p:sp>
    </p:spTree>
    <p:extLst>
      <p:ext uri="{BB962C8B-B14F-4D97-AF65-F5344CB8AC3E}">
        <p14:creationId xmlns:p14="http://schemas.microsoft.com/office/powerpoint/2010/main" val="24218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Решение: </a:t>
            </a:r>
            <a:r>
              <a:rPr lang="ru-RU" sz="3200" dirty="0"/>
              <a:t>поиск пользователей онлайн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22</a:t>
            </a:fld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947854"/>
            <a:ext cx="8136083" cy="5178309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Сделали отдельный индекс, в котором есть только онлайн пользователи:</a:t>
            </a:r>
          </a:p>
          <a:p>
            <a:pPr lvl="1">
              <a:buFont typeface="Arial" pitchFamily="34" charset="0"/>
              <a:buChar char="+"/>
            </a:pPr>
            <a:r>
              <a:rPr lang="ru-RU" dirty="0">
                <a:latin typeface="+mn-lt"/>
              </a:rPr>
              <a:t>б</a:t>
            </a:r>
            <a:r>
              <a:rPr lang="ru-RU" dirty="0" smtClean="0">
                <a:latin typeface="+mn-lt"/>
              </a:rPr>
              <a:t>ыстро работает</a:t>
            </a:r>
          </a:p>
          <a:p>
            <a:pPr lvl="1">
              <a:buFont typeface="Arial" pitchFamily="34" charset="0"/>
              <a:buChar char="+"/>
            </a:pPr>
            <a:r>
              <a:rPr lang="ru-RU" dirty="0" smtClean="0">
                <a:latin typeface="+mn-lt"/>
              </a:rPr>
              <a:t>простая реализация поиска</a:t>
            </a:r>
          </a:p>
          <a:p>
            <a:pPr lvl="1"/>
            <a:r>
              <a:rPr lang="ru-RU" dirty="0" smtClean="0">
                <a:latin typeface="+mn-lt"/>
              </a:rPr>
              <a:t>более 200.000 изменений в минуту</a:t>
            </a:r>
          </a:p>
          <a:p>
            <a:pPr lvl="1"/>
            <a:r>
              <a:rPr lang="ru-RU" dirty="0" smtClean="0">
                <a:latin typeface="+mn-lt"/>
              </a:rPr>
              <a:t>система зависит от индексирующего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4640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Проблема: поиск пользователей группы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23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092200"/>
            <a:ext cx="8229601" cy="4856018"/>
          </a:xfrm>
        </p:spPr>
        <p:txBody>
          <a:bodyPr/>
          <a:lstStyle/>
          <a:p>
            <a:r>
              <a:rPr lang="ru-RU" dirty="0">
                <a:latin typeface="+mn-lt"/>
              </a:rPr>
              <a:t>Такой поиск очень </a:t>
            </a:r>
            <a:r>
              <a:rPr lang="ru-RU" dirty="0" smtClean="0">
                <a:latin typeface="+mn-lt"/>
              </a:rPr>
              <a:t>админами </a:t>
            </a:r>
            <a:r>
              <a:rPr lang="ru-RU" dirty="0">
                <a:latin typeface="+mn-lt"/>
              </a:rPr>
              <a:t>владельцами </a:t>
            </a:r>
            <a:r>
              <a:rPr lang="ru-RU" dirty="0" smtClean="0">
                <a:latin typeface="+mn-lt"/>
              </a:rPr>
              <a:t>групп</a:t>
            </a:r>
            <a:br>
              <a:rPr lang="ru-RU" dirty="0" smtClean="0">
                <a:latin typeface="+mn-lt"/>
              </a:rPr>
            </a:b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Исходные данные:</a:t>
            </a:r>
          </a:p>
          <a:p>
            <a:pPr lvl="1"/>
            <a:r>
              <a:rPr lang="ru-RU" dirty="0" smtClean="0">
                <a:latin typeface="+mn-lt"/>
              </a:rPr>
              <a:t>Пользователей 200 млн в 16 шардах</a:t>
            </a:r>
          </a:p>
          <a:p>
            <a:pPr lvl="1"/>
            <a:r>
              <a:rPr lang="ru-RU" dirty="0" smtClean="0">
                <a:latin typeface="+mn-lt"/>
              </a:rPr>
              <a:t>Групп 7 млн в 8 шардах</a:t>
            </a:r>
          </a:p>
          <a:p>
            <a:pPr lvl="1"/>
            <a:r>
              <a:rPr lang="ru-RU" dirty="0" smtClean="0">
                <a:latin typeface="+mn-lt"/>
              </a:rPr>
              <a:t>Число пользователей варируется от одного до миллионов</a:t>
            </a:r>
          </a:p>
          <a:p>
            <a:pPr lvl="1"/>
            <a:r>
              <a:rPr lang="ru-RU" dirty="0" smtClean="0">
                <a:latin typeface="+mn-lt"/>
              </a:rPr>
              <a:t>Связей пользователь – группа сколько-то миллиардов</a:t>
            </a:r>
          </a:p>
          <a:p>
            <a:r>
              <a:rPr lang="ru-RU" dirty="0" smtClean="0">
                <a:latin typeface="+mn-lt"/>
              </a:rPr>
              <a:t>Реализовать это «по простому» мы даже не пытались</a:t>
            </a:r>
          </a:p>
        </p:txBody>
      </p:sp>
    </p:spTree>
    <p:extLst>
      <p:ext uri="{BB962C8B-B14F-4D97-AF65-F5344CB8AC3E}">
        <p14:creationId xmlns:p14="http://schemas.microsoft.com/office/powerpoint/2010/main" val="185161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216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Решение: </a:t>
            </a:r>
            <a:r>
              <a:rPr lang="ru-RU" sz="3200" dirty="0"/>
              <a:t>поиск пользователей группы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24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3550" y="3518263"/>
            <a:ext cx="8229600" cy="2586446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822619" y="4959732"/>
            <a:ext cx="1689463" cy="755904"/>
          </a:xfrm>
          <a:prstGeom prst="flowChartMagneticDisk">
            <a:avLst/>
          </a:prstGeom>
          <a:solidFill>
            <a:srgbClr val="F9AB6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Группы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822619" y="3911357"/>
            <a:ext cx="1689463" cy="731520"/>
          </a:xfrm>
          <a:prstGeom prst="flowChartMagneticDisk">
            <a:avLst/>
          </a:prstGeom>
          <a:solidFill>
            <a:srgbClr val="F9AB6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Пользователи</a:t>
            </a:r>
            <a:endParaRPr lang="lv-LV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092200"/>
            <a:ext cx="8136083" cy="2426063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Использовали механику персональных индексов</a:t>
            </a:r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Для заиндексированых групп применяются обновления</a:t>
            </a:r>
          </a:p>
          <a:p>
            <a:r>
              <a:rPr lang="ru-RU" dirty="0" smtClean="0">
                <a:latin typeface="+mn-lt"/>
              </a:rPr>
              <a:t>Маленькие группы забываются через час</a:t>
            </a:r>
          </a:p>
        </p:txBody>
      </p:sp>
      <p:cxnSp>
        <p:nvCxnSpPr>
          <p:cNvPr id="9" name="Straight Arrow Connector 8"/>
          <p:cNvCxnSpPr>
            <a:stCxn id="22" idx="1"/>
            <a:endCxn id="7" idx="4"/>
          </p:cNvCxnSpPr>
          <p:nvPr/>
        </p:nvCxnSpPr>
        <p:spPr>
          <a:xfrm flipH="1" flipV="1">
            <a:off x="2512082" y="4277117"/>
            <a:ext cx="1206715" cy="1060568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1"/>
            <a:endCxn id="2" idx="4"/>
          </p:cNvCxnSpPr>
          <p:nvPr/>
        </p:nvCxnSpPr>
        <p:spPr>
          <a:xfrm flipH="1" flipV="1">
            <a:off x="2512082" y="5337684"/>
            <a:ext cx="1206715" cy="1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18797" y="4959732"/>
            <a:ext cx="1719105" cy="755905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Поисковая система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77083" y="4348119"/>
            <a:ext cx="1432893" cy="54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Основная память</a:t>
            </a:r>
            <a:endParaRPr lang="lv-LV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084" y="5064910"/>
            <a:ext cx="1432893" cy="54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Внешняя память</a:t>
            </a:r>
            <a:endParaRPr lang="lv-LV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3"/>
            <a:endCxn id="23" idx="2"/>
          </p:cNvCxnSpPr>
          <p:nvPr/>
        </p:nvCxnSpPr>
        <p:spPr>
          <a:xfrm flipV="1">
            <a:off x="5437902" y="4621098"/>
            <a:ext cx="1439181" cy="716587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6" idx="2"/>
          </p:cNvCxnSpPr>
          <p:nvPr/>
        </p:nvCxnSpPr>
        <p:spPr>
          <a:xfrm>
            <a:off x="5437902" y="5337685"/>
            <a:ext cx="1439182" cy="204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718796" y="3740541"/>
            <a:ext cx="1719105" cy="769703"/>
          </a:xfrm>
          <a:prstGeom prst="roundRect">
            <a:avLst/>
          </a:prstGeom>
          <a:solidFill>
            <a:srgbClr val="F9AB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Сервисы портала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9235" name="Straight Arrow Connector 9234"/>
          <p:cNvCxnSpPr>
            <a:stCxn id="42" idx="2"/>
            <a:endCxn id="22" idx="0"/>
          </p:cNvCxnSpPr>
          <p:nvPr/>
        </p:nvCxnSpPr>
        <p:spPr>
          <a:xfrm>
            <a:off x="4578349" y="4510244"/>
            <a:ext cx="1" cy="449488"/>
          </a:xfrm>
          <a:prstGeom prst="straightConnector1">
            <a:avLst/>
          </a:prstGeom>
          <a:ln>
            <a:solidFill>
              <a:srgbClr val="6D6E7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8" name="TextBox 9237"/>
          <p:cNvSpPr txBox="1"/>
          <p:nvPr/>
        </p:nvSpPr>
        <p:spPr>
          <a:xfrm>
            <a:off x="5677319" y="5337685"/>
            <a:ext cx="95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Маленькие группы</a:t>
            </a:r>
            <a:endParaRPr lang="lv-LV" sz="1000" dirty="0"/>
          </a:p>
        </p:txBody>
      </p:sp>
      <p:sp>
        <p:nvSpPr>
          <p:cNvPr id="56" name="TextBox 55"/>
          <p:cNvSpPr txBox="1"/>
          <p:nvPr/>
        </p:nvSpPr>
        <p:spPr>
          <a:xfrm rot="19910215">
            <a:off x="5574493" y="4607345"/>
            <a:ext cx="95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Большие группы</a:t>
            </a:r>
            <a:endParaRPr lang="lv-LV" sz="1000" dirty="0"/>
          </a:p>
        </p:txBody>
      </p:sp>
    </p:spTree>
    <p:extLst>
      <p:ext uri="{BB962C8B-B14F-4D97-AF65-F5344CB8AC3E}">
        <p14:creationId xmlns:p14="http://schemas.microsoft.com/office/powerpoint/2010/main" val="23057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 bwMode="auto">
          <a:xfrm>
            <a:off x="381406" y="1014153"/>
            <a:ext cx="8229600" cy="202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800" kern="1200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Спасибо!</a:t>
            </a:r>
          </a:p>
          <a:p>
            <a:endParaRPr lang="ru-RU" sz="32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Алексей Шевчук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Одноклассники</a:t>
            </a:r>
            <a:endParaRPr lang="ru-RU" sz="20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ru-RU" sz="23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406" y="3928532"/>
            <a:ext cx="5675086" cy="256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800" kern="1200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http://</a:t>
            </a:r>
            <a:r>
              <a:rPr lang="en-US" sz="25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v.ok.ru</a:t>
            </a:r>
          </a:p>
          <a:p>
            <a:r>
              <a:rPr lang="en-US" sz="2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http://</a:t>
            </a:r>
            <a:r>
              <a:rPr lang="en-US" sz="25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apiok.ru</a:t>
            </a:r>
          </a:p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http://</a:t>
            </a:r>
            <a:r>
              <a:rPr lang="en-US" sz="25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github.com/odnoklassniki</a:t>
            </a:r>
          </a:p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one-</a:t>
            </a:r>
            <a:r>
              <a:rPr lang="en-US" sz="1600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nio</a:t>
            </a:r>
            <a:endParaRPr 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shared-memory-cache</a:t>
            </a:r>
          </a:p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apache-</a:t>
            </a:r>
            <a:r>
              <a:rPr lang="en-US" sz="1600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cassandra</a:t>
            </a:r>
            <a:endParaRPr lang="en-US" sz="1600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graylog</a:t>
            </a:r>
            <a:endParaRPr 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12727" cy="830262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Задачи поисковой системы сегодня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2</a:t>
            </a:fld>
            <a:endParaRPr lang="en-US" sz="1200" dirty="0">
              <a:solidFill>
                <a:srgbClr val="7F7F7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6" y="914781"/>
            <a:ext cx="8377678" cy="534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0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</p:spPr>
        <p:txBody>
          <a:bodyPr/>
          <a:lstStyle/>
          <a:p>
            <a:r>
              <a:rPr lang="ru-RU" sz="3200" dirty="0" smtClean="0"/>
              <a:t>Портальный поиск в тулбаре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9" y="1000595"/>
            <a:ext cx="8545348" cy="47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</p:spPr>
        <p:txBody>
          <a:bodyPr/>
          <a:lstStyle/>
          <a:p>
            <a:r>
              <a:rPr lang="ru-RU" sz="3200" dirty="0" smtClean="0"/>
              <a:t>Детальный поиск по порталу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965200"/>
            <a:ext cx="8500532" cy="518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90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0364"/>
            <a:ext cx="8229600" cy="690562"/>
          </a:xfrm>
        </p:spPr>
        <p:txBody>
          <a:bodyPr/>
          <a:lstStyle/>
          <a:p>
            <a:pPr algn="ctr"/>
            <a:r>
              <a:rPr lang="ru-RU" sz="3200" dirty="0" smtClean="0"/>
              <a:t>Архитектура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</p:spPr>
        <p:txBody>
          <a:bodyPr/>
          <a:lstStyle/>
          <a:p>
            <a:r>
              <a:rPr lang="ru-RU" sz="3200" dirty="0" smtClean="0"/>
              <a:t>Архитектура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8150" y="1079065"/>
            <a:ext cx="8229600" cy="3786909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70155" y="2683678"/>
            <a:ext cx="2667372" cy="442452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Search facade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370351" y="1967562"/>
            <a:ext cx="338824" cy="725741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Event</a:t>
            </a:r>
            <a:endParaRPr lang="en-US" sz="1200" dirty="0"/>
          </a:p>
        </p:txBody>
      </p:sp>
      <p:sp>
        <p:nvSpPr>
          <p:cNvPr id="40" name="Down Arrow 39"/>
          <p:cNvSpPr/>
          <p:nvPr/>
        </p:nvSpPr>
        <p:spPr>
          <a:xfrm>
            <a:off x="2025723" y="1966329"/>
            <a:ext cx="338824" cy="726974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41" name="Down Arrow 40"/>
          <p:cNvSpPr/>
          <p:nvPr/>
        </p:nvSpPr>
        <p:spPr>
          <a:xfrm>
            <a:off x="7366685" y="3126130"/>
            <a:ext cx="338824" cy="887142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870155" y="4015213"/>
            <a:ext cx="2667372" cy="442452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43" name="Down Arrow 42"/>
          <p:cNvSpPr/>
          <p:nvPr/>
        </p:nvSpPr>
        <p:spPr>
          <a:xfrm rot="5400000">
            <a:off x="4128814" y="3475740"/>
            <a:ext cx="338824" cy="1521399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44" name="Down Arrow 43"/>
          <p:cNvSpPr/>
          <p:nvPr/>
        </p:nvSpPr>
        <p:spPr>
          <a:xfrm>
            <a:off x="2023996" y="3126130"/>
            <a:ext cx="338824" cy="878968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Query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6780206" y="2687951"/>
            <a:ext cx="1479657" cy="442452"/>
          </a:xfrm>
          <a:prstGeom prst="roundRect">
            <a:avLst/>
          </a:prstGeom>
          <a:solidFill>
            <a:srgbClr val="F9AB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4135166" y="2137855"/>
            <a:ext cx="338824" cy="1534098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5083813" y="2683737"/>
            <a:ext cx="1507487" cy="442452"/>
          </a:xfrm>
          <a:prstGeom prst="roundRect">
            <a:avLst/>
          </a:prstGeom>
          <a:solidFill>
            <a:srgbClr val="F9AB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Entity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70155" y="1525110"/>
            <a:ext cx="7403690" cy="442452"/>
          </a:xfrm>
          <a:prstGeom prst="roundRect">
            <a:avLst/>
          </a:prstGeom>
          <a:solidFill>
            <a:srgbClr val="F9AB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5668144" y="3138624"/>
            <a:ext cx="338824" cy="928402"/>
          </a:xfrm>
          <a:prstGeom prst="down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5058925" y="4015213"/>
            <a:ext cx="3200938" cy="442452"/>
          </a:xfrm>
          <a:prstGeom prst="roundRect">
            <a:avLst/>
          </a:prstGeom>
          <a:solidFill>
            <a:srgbClr val="F6812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Maker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12727" cy="830262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Почему мы выбрали </a:t>
            </a:r>
            <a:r>
              <a:rPr lang="en-US" sz="3200" dirty="0" err="1" smtClean="0"/>
              <a:t>Lucene</a:t>
            </a:r>
            <a:r>
              <a:rPr lang="en-US" sz="3200" dirty="0"/>
              <a:t>?</a:t>
            </a:r>
            <a:endParaRPr lang="ru-RU" sz="3200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395398" cy="5021264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</a:rPr>
              <a:t>У нас уже работал поиск пользователй на </a:t>
            </a:r>
            <a:r>
              <a:rPr lang="en-US" dirty="0" smtClean="0">
                <a:latin typeface="Calibri" pitchFamily="34" charset="0"/>
              </a:rPr>
              <a:t>MS SQL</a:t>
            </a:r>
            <a:r>
              <a:rPr lang="ru-RU" dirty="0" smtClean="0">
                <a:latin typeface="Calibri" pitchFamily="34" charset="0"/>
              </a:rPr>
              <a:t>, что упростило определение технических требований</a:t>
            </a:r>
            <a:br>
              <a:rPr lang="ru-RU" dirty="0" smtClean="0">
                <a:latin typeface="Calibri" pitchFamily="34" charset="0"/>
              </a:rPr>
            </a:br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Нужен был </a:t>
            </a:r>
            <a:r>
              <a:rPr lang="en-US" dirty="0" err="1" smtClean="0">
                <a:latin typeface="Calibri" pitchFamily="34" charset="0"/>
              </a:rPr>
              <a:t>OpenSource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проект написанный на </a:t>
            </a:r>
            <a:r>
              <a:rPr lang="en-US" dirty="0" smtClean="0">
                <a:latin typeface="Calibri" pitchFamily="34" charset="0"/>
              </a:rPr>
              <a:t>Java</a:t>
            </a:r>
            <a:br>
              <a:rPr lang="en-US" dirty="0" smtClean="0">
                <a:latin typeface="Calibri" pitchFamily="34" charset="0"/>
              </a:rPr>
            </a:br>
            <a:endParaRPr lang="ru-RU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Solr</a:t>
            </a:r>
            <a:r>
              <a:rPr lang="ru-RU" dirty="0" smtClean="0">
                <a:latin typeface="Calibri" pitchFamily="34" charset="0"/>
              </a:rPr>
              <a:t> не прошел нагрузочные тесты</a:t>
            </a:r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Сделали свое приложение на основе </a:t>
            </a:r>
            <a:r>
              <a:rPr lang="en-US" dirty="0" err="1" smtClean="0">
                <a:latin typeface="Calibri" pitchFamily="34" charset="0"/>
              </a:rPr>
              <a:t>Lucene</a:t>
            </a:r>
            <a:endParaRPr lang="ru-RU" dirty="0" smtClean="0">
              <a:latin typeface="Calibri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7</a:t>
            </a:fld>
            <a:endParaRPr lang="en-US" sz="12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626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Как </a:t>
            </a:r>
            <a:r>
              <a:rPr lang="ru-RU" sz="3200" dirty="0"/>
              <a:t>устроен </a:t>
            </a:r>
            <a:r>
              <a:rPr lang="en-US" sz="3200" dirty="0" err="1"/>
              <a:t>Lucene</a:t>
            </a:r>
            <a:r>
              <a:rPr lang="en-US" sz="3200" dirty="0"/>
              <a:t>? </a:t>
            </a:r>
            <a:endParaRPr lang="ru-RU" sz="3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499C4B1-BA09-4122-97FB-06B7A7E2BCE8}" type="slidenum">
              <a:rPr lang="en-US" sz="1200">
                <a:solidFill>
                  <a:srgbClr val="7F7F7F"/>
                </a:solidFill>
              </a:rPr>
              <a:pPr eaLnBrk="1" hangingPunct="1"/>
              <a:t>8</a:t>
            </a:fld>
            <a:endParaRPr lang="en-US" sz="1200">
              <a:solidFill>
                <a:srgbClr val="7F7F7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8150" y="931817"/>
            <a:ext cx="8229600" cy="5172892"/>
          </a:xfrm>
          <a:prstGeom prst="roundRect">
            <a:avLst>
              <a:gd name="adj" fmla="val 3944"/>
            </a:avLst>
          </a:prstGeom>
          <a:solidFill>
            <a:srgbClr val="E2E2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lded Corner 1"/>
          <p:cNvSpPr/>
          <p:nvPr/>
        </p:nvSpPr>
        <p:spPr>
          <a:xfrm rot="16200000">
            <a:off x="552996" y="1171295"/>
            <a:ext cx="1349828" cy="1219204"/>
          </a:xfrm>
          <a:prstGeom prst="foldedCorner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1400" dirty="0" smtClean="0"/>
              <a:t>The bright blue butterfly hangs on the breeze</a:t>
            </a:r>
            <a:endParaRPr lang="en-US" sz="1400" dirty="0"/>
          </a:p>
        </p:txBody>
      </p:sp>
      <p:sp>
        <p:nvSpPr>
          <p:cNvPr id="8" name="Folded Corner 7"/>
          <p:cNvSpPr/>
          <p:nvPr/>
        </p:nvSpPr>
        <p:spPr>
          <a:xfrm rot="16200000">
            <a:off x="548639" y="4476203"/>
            <a:ext cx="1349828" cy="1219203"/>
          </a:xfrm>
          <a:prstGeom prst="foldedCorner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1400" dirty="0" smtClean="0"/>
              <a:t>It’s best to forget the great sky and to retire from every wind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 rot="16200000">
            <a:off x="548640" y="2629973"/>
            <a:ext cx="1349828" cy="1219203"/>
          </a:xfrm>
          <a:prstGeom prst="foldedCorner">
            <a:avLst/>
          </a:prstGeom>
          <a:solidFill>
            <a:srgbClr val="F9A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1400" dirty="0" smtClean="0"/>
              <a:t>Under blue sky, in bright sunlight, one need not search around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41409"/>
              </p:ext>
            </p:extLst>
          </p:nvPr>
        </p:nvGraphicFramePr>
        <p:xfrm>
          <a:off x="3579239" y="1193072"/>
          <a:ext cx="1358538" cy="233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024"/>
                <a:gridCol w="522514"/>
              </a:tblGrid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Term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DocId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1,2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bright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1,2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butterfly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breeze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hangs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need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search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sky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42090"/>
              </p:ext>
            </p:extLst>
          </p:nvPr>
        </p:nvGraphicFramePr>
        <p:xfrm>
          <a:off x="3579239" y="4196442"/>
          <a:ext cx="1358538" cy="1813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024"/>
                <a:gridCol w="522514"/>
              </a:tblGrid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Term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DocId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forget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great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retire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sky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4584"/>
              </p:ext>
            </p:extLst>
          </p:nvPr>
        </p:nvGraphicFramePr>
        <p:xfrm>
          <a:off x="5251283" y="1193072"/>
          <a:ext cx="1550128" cy="77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768"/>
                <a:gridCol w="975360"/>
              </a:tblGrid>
              <a:tr h="20628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DocId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Values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333, Author</a:t>
                      </a:r>
                      <a:r>
                        <a:rPr lang="en-US" sz="1100" baseline="0" dirty="0" smtClean="0"/>
                        <a:t> A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777,</a:t>
                      </a:r>
                      <a:r>
                        <a:rPr lang="en-US" sz="1100" baseline="0" dirty="0" smtClean="0"/>
                        <a:t> Author C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13951" y="4058197"/>
            <a:ext cx="6396449" cy="0"/>
          </a:xfrm>
          <a:prstGeom prst="line">
            <a:avLst/>
          </a:prstGeom>
          <a:ln>
            <a:solidFill>
              <a:srgbClr val="6D6E72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7708"/>
              </p:ext>
            </p:extLst>
          </p:nvPr>
        </p:nvGraphicFramePr>
        <p:xfrm>
          <a:off x="5251283" y="4196442"/>
          <a:ext cx="1550128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768"/>
                <a:gridCol w="975360"/>
              </a:tblGrid>
              <a:tr h="20628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DocId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Values</a:t>
                      </a:r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555, Author</a:t>
                      </a:r>
                      <a:r>
                        <a:rPr lang="en-US" sz="1100" baseline="0" dirty="0" smtClean="0"/>
                        <a:t> C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1837513" y="1780896"/>
            <a:ext cx="1393366" cy="189416"/>
          </a:xfrm>
          <a:prstGeom prst="right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837513" y="3143794"/>
            <a:ext cx="1393366" cy="209006"/>
          </a:xfrm>
          <a:prstGeom prst="right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837513" y="4981303"/>
            <a:ext cx="1393366" cy="217714"/>
          </a:xfrm>
          <a:prstGeom prst="right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5"/>
          <p:cNvSpPr/>
          <p:nvPr/>
        </p:nvSpPr>
        <p:spPr>
          <a:xfrm>
            <a:off x="2211976" y="1070264"/>
            <a:ext cx="687977" cy="4939738"/>
          </a:xfrm>
          <a:prstGeom prst="snip2DiagRect">
            <a:avLst>
              <a:gd name="adj1" fmla="val 6329"/>
              <a:gd name="adj2" fmla="val 33123"/>
            </a:avLst>
          </a:prstGeom>
          <a:solidFill>
            <a:srgbClr val="E2E2E4">
              <a:alpha val="80000"/>
            </a:srgbClr>
          </a:solidFill>
          <a:ln w="38100">
            <a:solidFill>
              <a:srgbClr val="F6812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IndexWriter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63712"/>
              </p:ext>
            </p:extLst>
          </p:nvPr>
        </p:nvGraphicFramePr>
        <p:xfrm>
          <a:off x="5564791" y="2228291"/>
          <a:ext cx="123662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8523"/>
                <a:gridCol w="778097"/>
              </a:tblGrid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50359"/>
              </p:ext>
            </p:extLst>
          </p:nvPr>
        </p:nvGraphicFramePr>
        <p:xfrm>
          <a:off x="5442871" y="2332794"/>
          <a:ext cx="123662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8523"/>
                <a:gridCol w="778097"/>
              </a:tblGrid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59906"/>
              </p:ext>
            </p:extLst>
          </p:nvPr>
        </p:nvGraphicFramePr>
        <p:xfrm>
          <a:off x="5312241" y="2464520"/>
          <a:ext cx="123662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8523"/>
                <a:gridCol w="778097"/>
              </a:tblGrid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079"/>
              </p:ext>
            </p:extLst>
          </p:nvPr>
        </p:nvGraphicFramePr>
        <p:xfrm>
          <a:off x="5534311" y="4955178"/>
          <a:ext cx="1236620" cy="77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8523"/>
                <a:gridCol w="778097"/>
              </a:tblGrid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48541"/>
              </p:ext>
            </p:extLst>
          </p:nvPr>
        </p:nvGraphicFramePr>
        <p:xfrm>
          <a:off x="5412391" y="5059681"/>
          <a:ext cx="1236620" cy="77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8523"/>
                <a:gridCol w="778097"/>
              </a:tblGrid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95551"/>
              </p:ext>
            </p:extLst>
          </p:nvPr>
        </p:nvGraphicFramePr>
        <p:xfrm>
          <a:off x="5281761" y="5191407"/>
          <a:ext cx="1236620" cy="77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8523"/>
                <a:gridCol w="778097"/>
              </a:tblGrid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628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Snip Diagonal Corner Rectangle 29"/>
          <p:cNvSpPr/>
          <p:nvPr/>
        </p:nvSpPr>
        <p:spPr>
          <a:xfrm>
            <a:off x="7785463" y="1028909"/>
            <a:ext cx="687977" cy="4939738"/>
          </a:xfrm>
          <a:prstGeom prst="snip2DiagRect">
            <a:avLst>
              <a:gd name="adj1" fmla="val 6329"/>
              <a:gd name="adj2" fmla="val 33123"/>
            </a:avLst>
          </a:prstGeom>
          <a:solidFill>
            <a:srgbClr val="E2E2E4">
              <a:alpha val="80000"/>
            </a:srgbClr>
          </a:solidFill>
          <a:ln w="38100">
            <a:solidFill>
              <a:srgbClr val="F6812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Searcher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ouble Bracket 28"/>
          <p:cNvSpPr/>
          <p:nvPr/>
        </p:nvSpPr>
        <p:spPr>
          <a:xfrm>
            <a:off x="3256997" y="1028908"/>
            <a:ext cx="3814363" cy="4981093"/>
          </a:xfrm>
          <a:prstGeom prst="bracketPair">
            <a:avLst>
              <a:gd name="adj" fmla="val 7031"/>
            </a:avLst>
          </a:prstGeom>
          <a:ln>
            <a:solidFill>
              <a:srgbClr val="6D6E7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" name="Right Arrow 9215"/>
          <p:cNvSpPr/>
          <p:nvPr/>
        </p:nvSpPr>
        <p:spPr>
          <a:xfrm>
            <a:off x="7071360" y="3267445"/>
            <a:ext cx="714103" cy="545375"/>
          </a:xfrm>
          <a:prstGeom prst="rightArrow">
            <a:avLst/>
          </a:prstGeom>
          <a:solidFill>
            <a:srgbClr val="6D6E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D6E72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ok_template</Template>
  <TotalTime>5765</TotalTime>
  <Words>1611</Words>
  <Application>Microsoft Office PowerPoint</Application>
  <PresentationFormat>On-screen Show (4:3)</PresentationFormat>
  <Paragraphs>346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ok_template</vt:lpstr>
      <vt:lpstr>PowerPoint Presentation</vt:lpstr>
      <vt:lpstr>Одноклассники в цифрах</vt:lpstr>
      <vt:lpstr>Задачи поисковой системы сегодня</vt:lpstr>
      <vt:lpstr>Портальный поиск в тулбаре</vt:lpstr>
      <vt:lpstr>Детальный поиск по порталу</vt:lpstr>
      <vt:lpstr>Архитектура</vt:lpstr>
      <vt:lpstr>Архитектура</vt:lpstr>
      <vt:lpstr>Почему мы выбрали Lucene?</vt:lpstr>
      <vt:lpstr>Как устроен Lucene? </vt:lpstr>
      <vt:lpstr>Архитектура: maker</vt:lpstr>
      <vt:lpstr>Архитектура: query</vt:lpstr>
      <vt:lpstr>Архитектура: search facade</vt:lpstr>
      <vt:lpstr>Истории из жизни</vt:lpstr>
      <vt:lpstr>Проблема: быстрая работа с индексом</vt:lpstr>
      <vt:lpstr>Решение: быстрая работа с индексом</vt:lpstr>
      <vt:lpstr>Проблема: как хранить персональные индексы</vt:lpstr>
      <vt:lpstr>Решение: как хранить персональные индексы</vt:lpstr>
      <vt:lpstr>Проблема: семеро одного не ждут</vt:lpstr>
      <vt:lpstr>Решение: семеро одного не ждут</vt:lpstr>
      <vt:lpstr>Проблема: фильтры по полу или стране</vt:lpstr>
      <vt:lpstr>Решeние: фильтры по полу или стране</vt:lpstr>
      <vt:lpstr>Проблема: поиск пользователей онлайн</vt:lpstr>
      <vt:lpstr>Решение: поиск пользователей онлайн</vt:lpstr>
      <vt:lpstr>Проблема: поиск пользователей группы</vt:lpstr>
      <vt:lpstr>Решение: поиск пользователей группы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Anna.N</dc:creator>
  <cp:lastModifiedBy>Aleksey Shevchuk</cp:lastModifiedBy>
  <cp:revision>1232</cp:revision>
  <dcterms:created xsi:type="dcterms:W3CDTF">2011-08-26T08:41:56Z</dcterms:created>
  <dcterms:modified xsi:type="dcterms:W3CDTF">2013-12-03T13:45:01Z</dcterms:modified>
</cp:coreProperties>
</file>