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More Sugar" charset="1" panose="00000000000000000000"/>
      <p:regular r:id="rId13"/>
    </p:embeddedFont>
    <p:embeddedFont>
      <p:font typeface="More Sugar Thin" charset="1" panose="00000000000000000000"/>
      <p:regular r:id="rId14"/>
    </p:embeddedFont>
    <p:embeddedFont>
      <p:font typeface="Canva Sans Bold" charset="1" panose="020B08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svg" Type="http://schemas.openxmlformats.org/officeDocument/2006/relationships/image"/><Relationship Id="rId11" Target="../media/image18.png" Type="http://schemas.openxmlformats.org/officeDocument/2006/relationships/image"/><Relationship Id="rId12" Target="../media/image19.svg" Type="http://schemas.openxmlformats.org/officeDocument/2006/relationships/image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svg" Type="http://schemas.openxmlformats.org/officeDocument/2006/relationships/image"/><Relationship Id="rId11" Target="../media/image36.png" Type="http://schemas.openxmlformats.org/officeDocument/2006/relationships/image"/><Relationship Id="rId12" Target="../media/image37.svg" Type="http://schemas.openxmlformats.org/officeDocument/2006/relationships/image"/><Relationship Id="rId13" Target="../media/image38.png" Type="http://schemas.openxmlformats.org/officeDocument/2006/relationships/image"/><Relationship Id="rId14" Target="../media/image39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2" Target="../media/image1.jpe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Relationship Id="rId7" Target="../media/image32.png" Type="http://schemas.openxmlformats.org/officeDocument/2006/relationships/image"/><Relationship Id="rId8" Target="../media/image33.sv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0.png" Type="http://schemas.openxmlformats.org/officeDocument/2006/relationships/image"/><Relationship Id="rId4" Target="../media/image41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svg" Type="http://schemas.openxmlformats.org/officeDocument/2006/relationships/image"/><Relationship Id="rId11" Target="../media/image18.png" Type="http://schemas.openxmlformats.org/officeDocument/2006/relationships/image"/><Relationship Id="rId12" Target="../media/image19.svg" Type="http://schemas.openxmlformats.org/officeDocument/2006/relationships/image"/><Relationship Id="rId2" Target="../media/image1.jpeg" Type="http://schemas.openxmlformats.org/officeDocument/2006/relationships/image"/><Relationship Id="rId3" Target="../media/image42.png" Type="http://schemas.openxmlformats.org/officeDocument/2006/relationships/image"/><Relationship Id="rId4" Target="../media/image43.svg" Type="http://schemas.openxmlformats.org/officeDocument/2006/relationships/image"/><Relationship Id="rId5" Target="../media/image44.png" Type="http://schemas.openxmlformats.org/officeDocument/2006/relationships/image"/><Relationship Id="rId6" Target="../media/image45.svg" Type="http://schemas.openxmlformats.org/officeDocument/2006/relationships/image"/><Relationship Id="rId7" Target="../media/image46.png" Type="http://schemas.openxmlformats.org/officeDocument/2006/relationships/image"/><Relationship Id="rId8" Target="../media/image47.svg" Type="http://schemas.openxmlformats.org/officeDocument/2006/relationships/image"/><Relationship Id="rId9" Target="../media/image4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3.svg" Type="http://schemas.openxmlformats.org/officeDocument/2006/relationships/image"/><Relationship Id="rId2" Target="../media/image1.jpe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50.png" Type="http://schemas.openxmlformats.org/officeDocument/2006/relationships/image"/><Relationship Id="rId6" Target="../media/image51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5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56245">
            <a:off x="1766345" y="2206805"/>
            <a:ext cx="15261368" cy="3579484"/>
          </a:xfrm>
          <a:custGeom>
            <a:avLst/>
            <a:gdLst/>
            <a:ahLst/>
            <a:cxnLst/>
            <a:rect r="r" b="b" t="t" l="l"/>
            <a:pathLst>
              <a:path h="3579484" w="15261368">
                <a:moveTo>
                  <a:pt x="0" y="0"/>
                </a:moveTo>
                <a:lnTo>
                  <a:pt x="15261368" y="0"/>
                </a:lnTo>
                <a:lnTo>
                  <a:pt x="15261368" y="3579484"/>
                </a:lnTo>
                <a:lnTo>
                  <a:pt x="0" y="35794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307557">
            <a:off x="3282187" y="2906156"/>
            <a:ext cx="12991717" cy="2168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9"/>
              </a:lnSpc>
            </a:pPr>
            <a:r>
              <a:rPr lang="en-US" sz="6606">
                <a:solidFill>
                  <a:srgbClr val="020203"/>
                </a:solidFill>
                <a:latin typeface="More Sugar"/>
                <a:ea typeface="More Sugar"/>
                <a:cs typeface="More Sugar"/>
                <a:sym typeface="More Sugar"/>
              </a:rPr>
              <a:t>AUTOMATED RESUME SCREENING AND MICROSOFT FORM SUBMISSION WITH RPA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1188882">
            <a:off x="7290075" y="3806450"/>
            <a:ext cx="936561" cy="1053392"/>
          </a:xfrm>
          <a:custGeom>
            <a:avLst/>
            <a:gdLst/>
            <a:ahLst/>
            <a:cxnLst/>
            <a:rect r="r" b="b" t="t" l="l"/>
            <a:pathLst>
              <a:path h="1053392" w="936561">
                <a:moveTo>
                  <a:pt x="0" y="0"/>
                </a:moveTo>
                <a:lnTo>
                  <a:pt x="936561" y="0"/>
                </a:lnTo>
                <a:lnTo>
                  <a:pt x="936561" y="1053391"/>
                </a:lnTo>
                <a:lnTo>
                  <a:pt x="0" y="10533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581107" y="2111918"/>
            <a:ext cx="3040083" cy="4126348"/>
          </a:xfrm>
          <a:custGeom>
            <a:avLst/>
            <a:gdLst/>
            <a:ahLst/>
            <a:cxnLst/>
            <a:rect r="r" b="b" t="t" l="l"/>
            <a:pathLst>
              <a:path h="4126348" w="3040083">
                <a:moveTo>
                  <a:pt x="0" y="0"/>
                </a:moveTo>
                <a:lnTo>
                  <a:pt x="3040083" y="0"/>
                </a:lnTo>
                <a:lnTo>
                  <a:pt x="3040083" y="4126348"/>
                </a:lnTo>
                <a:lnTo>
                  <a:pt x="0" y="41263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3471" r="-6025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441925">
            <a:off x="1407472" y="2292702"/>
            <a:ext cx="2630493" cy="2420054"/>
          </a:xfrm>
          <a:custGeom>
            <a:avLst/>
            <a:gdLst/>
            <a:ahLst/>
            <a:cxnLst/>
            <a:rect r="r" b="b" t="t" l="l"/>
            <a:pathLst>
              <a:path h="2420054" w="2630493">
                <a:moveTo>
                  <a:pt x="0" y="0"/>
                </a:moveTo>
                <a:lnTo>
                  <a:pt x="2630494" y="0"/>
                </a:lnTo>
                <a:lnTo>
                  <a:pt x="2630494" y="2420054"/>
                </a:lnTo>
                <a:lnTo>
                  <a:pt x="0" y="24200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4796" y="912592"/>
            <a:ext cx="3522587" cy="704517"/>
          </a:xfrm>
          <a:custGeom>
            <a:avLst/>
            <a:gdLst/>
            <a:ahLst/>
            <a:cxnLst/>
            <a:rect r="r" b="b" t="t" l="l"/>
            <a:pathLst>
              <a:path h="704517" w="3522587">
                <a:moveTo>
                  <a:pt x="0" y="0"/>
                </a:moveTo>
                <a:lnTo>
                  <a:pt x="3522587" y="0"/>
                </a:lnTo>
                <a:lnTo>
                  <a:pt x="3522587" y="704518"/>
                </a:lnTo>
                <a:lnTo>
                  <a:pt x="0" y="70451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272074" y="912592"/>
            <a:ext cx="3522587" cy="704517"/>
          </a:xfrm>
          <a:custGeom>
            <a:avLst/>
            <a:gdLst/>
            <a:ahLst/>
            <a:cxnLst/>
            <a:rect r="r" b="b" t="t" l="l"/>
            <a:pathLst>
              <a:path h="704517" w="3522587">
                <a:moveTo>
                  <a:pt x="0" y="0"/>
                </a:moveTo>
                <a:lnTo>
                  <a:pt x="3522587" y="0"/>
                </a:lnTo>
                <a:lnTo>
                  <a:pt x="3522587" y="704518"/>
                </a:lnTo>
                <a:lnTo>
                  <a:pt x="0" y="70451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706985" y="7818183"/>
            <a:ext cx="4137627" cy="827525"/>
          </a:xfrm>
          <a:custGeom>
            <a:avLst/>
            <a:gdLst/>
            <a:ahLst/>
            <a:cxnLst/>
            <a:rect r="r" b="b" t="t" l="l"/>
            <a:pathLst>
              <a:path h="827525" w="4137627">
                <a:moveTo>
                  <a:pt x="0" y="0"/>
                </a:moveTo>
                <a:lnTo>
                  <a:pt x="4137627" y="0"/>
                </a:lnTo>
                <a:lnTo>
                  <a:pt x="4137627" y="827525"/>
                </a:lnTo>
                <a:lnTo>
                  <a:pt x="0" y="8275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609036" y="8287484"/>
            <a:ext cx="5103911" cy="1020782"/>
          </a:xfrm>
          <a:custGeom>
            <a:avLst/>
            <a:gdLst/>
            <a:ahLst/>
            <a:cxnLst/>
            <a:rect r="r" b="b" t="t" l="l"/>
            <a:pathLst>
              <a:path h="1020782" w="5103911">
                <a:moveTo>
                  <a:pt x="0" y="0"/>
                </a:moveTo>
                <a:lnTo>
                  <a:pt x="5103911" y="0"/>
                </a:lnTo>
                <a:lnTo>
                  <a:pt x="5103911" y="1020783"/>
                </a:lnTo>
                <a:lnTo>
                  <a:pt x="0" y="102078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997955"/>
            <a:ext cx="12978931" cy="619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8"/>
              </a:lnSpc>
            </a:pPr>
            <a:r>
              <a:rPr lang="en-US" sz="4380">
                <a:solidFill>
                  <a:srgbClr val="020203"/>
                </a:solidFill>
                <a:latin typeface="More Sugar"/>
                <a:ea typeface="More Sugar"/>
                <a:cs typeface="More Sugar"/>
                <a:sym typeface="More Sugar"/>
              </a:rPr>
              <a:t>CODE DECODERS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44796" y="5826188"/>
            <a:ext cx="17117847" cy="182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Streamlining the Recruitment Process with UiPath Automation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2738524" y="8956423"/>
            <a:ext cx="3018774" cy="603755"/>
          </a:xfrm>
          <a:custGeom>
            <a:avLst/>
            <a:gdLst/>
            <a:ahLst/>
            <a:cxnLst/>
            <a:rect r="r" b="b" t="t" l="l"/>
            <a:pathLst>
              <a:path h="603755" w="3018774">
                <a:moveTo>
                  <a:pt x="0" y="0"/>
                </a:moveTo>
                <a:lnTo>
                  <a:pt x="3018774" y="0"/>
                </a:lnTo>
                <a:lnTo>
                  <a:pt x="3018774" y="603754"/>
                </a:lnTo>
                <a:lnTo>
                  <a:pt x="0" y="60375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623232" y="8627848"/>
            <a:ext cx="3018774" cy="603755"/>
          </a:xfrm>
          <a:custGeom>
            <a:avLst/>
            <a:gdLst/>
            <a:ahLst/>
            <a:cxnLst/>
            <a:rect r="r" b="b" t="t" l="l"/>
            <a:pathLst>
              <a:path h="603755" w="3018774">
                <a:moveTo>
                  <a:pt x="0" y="0"/>
                </a:moveTo>
                <a:lnTo>
                  <a:pt x="3018773" y="0"/>
                </a:lnTo>
                <a:lnTo>
                  <a:pt x="3018773" y="603755"/>
                </a:lnTo>
                <a:lnTo>
                  <a:pt x="0" y="60375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877340" y="8231946"/>
            <a:ext cx="4263858" cy="852772"/>
          </a:xfrm>
          <a:custGeom>
            <a:avLst/>
            <a:gdLst/>
            <a:ahLst/>
            <a:cxnLst/>
            <a:rect r="r" b="b" t="t" l="l"/>
            <a:pathLst>
              <a:path h="852772" w="4263858">
                <a:moveTo>
                  <a:pt x="0" y="0"/>
                </a:moveTo>
                <a:lnTo>
                  <a:pt x="4263858" y="0"/>
                </a:lnTo>
                <a:lnTo>
                  <a:pt x="4263858" y="852771"/>
                </a:lnTo>
                <a:lnTo>
                  <a:pt x="0" y="85277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681365" y="7836043"/>
            <a:ext cx="3273601" cy="654720"/>
          </a:xfrm>
          <a:custGeom>
            <a:avLst/>
            <a:gdLst/>
            <a:ahLst/>
            <a:cxnLst/>
            <a:rect r="r" b="b" t="t" l="l"/>
            <a:pathLst>
              <a:path h="654720" w="3273601">
                <a:moveTo>
                  <a:pt x="0" y="0"/>
                </a:moveTo>
                <a:lnTo>
                  <a:pt x="3273601" y="0"/>
                </a:lnTo>
                <a:lnTo>
                  <a:pt x="3273601" y="654720"/>
                </a:lnTo>
                <a:lnTo>
                  <a:pt x="0" y="65472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1630906" y="8025120"/>
            <a:ext cx="5982032" cy="432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12"/>
              </a:lnSpc>
            </a:pPr>
            <a:r>
              <a:rPr lang="en-US" sz="3010">
                <a:solidFill>
                  <a:srgbClr val="020203"/>
                </a:solidFill>
                <a:latin typeface="More Sugar"/>
                <a:ea typeface="More Sugar"/>
                <a:cs typeface="More Sugar"/>
                <a:sym typeface="More Sugar"/>
              </a:rPr>
              <a:t>LOVISH GARG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972934" y="8550432"/>
            <a:ext cx="5982032" cy="432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12"/>
              </a:lnSpc>
            </a:pPr>
            <a:r>
              <a:rPr lang="en-US" sz="3010">
                <a:solidFill>
                  <a:srgbClr val="020203"/>
                </a:solidFill>
                <a:latin typeface="More Sugar"/>
                <a:ea typeface="More Sugar"/>
                <a:cs typeface="More Sugar"/>
                <a:sym typeface="More Sugar"/>
              </a:rPr>
              <a:t>ARNAV VIKASGARG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397029" y="9080901"/>
            <a:ext cx="5982032" cy="432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12"/>
              </a:lnSpc>
            </a:pPr>
            <a:r>
              <a:rPr lang="en-US" sz="3010">
                <a:solidFill>
                  <a:srgbClr val="020203"/>
                </a:solidFill>
                <a:latin typeface="More Sugar"/>
                <a:ea typeface="More Sugar"/>
                <a:cs typeface="More Sugar"/>
                <a:sym typeface="More Sugar"/>
              </a:rPr>
              <a:t>ANSH RAVI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767963" y="8058063"/>
            <a:ext cx="6786057" cy="432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12"/>
              </a:lnSpc>
            </a:pPr>
            <a:r>
              <a:rPr lang="en-US" sz="3010">
                <a:solidFill>
                  <a:srgbClr val="020203"/>
                </a:solidFill>
                <a:latin typeface="More Sugar"/>
                <a:ea typeface="More Sugar"/>
                <a:cs typeface="More Sugar"/>
                <a:sym typeface="More Sugar"/>
              </a:rPr>
              <a:t>KRRISHNA GULATI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794661" y="8591051"/>
            <a:ext cx="6786057" cy="432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12"/>
              </a:lnSpc>
            </a:pPr>
            <a:r>
              <a:rPr lang="en-US" sz="3010">
                <a:solidFill>
                  <a:srgbClr val="020203"/>
                </a:solidFill>
                <a:latin typeface="More Sugar"/>
                <a:ea typeface="More Sugar"/>
                <a:cs typeface="More Sugar"/>
                <a:sym typeface="More Sugar"/>
              </a:rPr>
              <a:t>AADITYA SINGH TOMAR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8700" y="1028700"/>
            <a:ext cx="7315200" cy="1463040"/>
          </a:xfrm>
          <a:custGeom>
            <a:avLst/>
            <a:gdLst/>
            <a:ahLst/>
            <a:cxnLst/>
            <a:rect r="r" b="b" t="t" l="l"/>
            <a:pathLst>
              <a:path h="1463040" w="7315200">
                <a:moveTo>
                  <a:pt x="7315200" y="0"/>
                </a:moveTo>
                <a:lnTo>
                  <a:pt x="0" y="0"/>
                </a:lnTo>
                <a:lnTo>
                  <a:pt x="0" y="1463040"/>
                </a:lnTo>
                <a:lnTo>
                  <a:pt x="7315200" y="1463040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4215517" y="1028700"/>
            <a:ext cx="7315200" cy="1463040"/>
          </a:xfrm>
          <a:custGeom>
            <a:avLst/>
            <a:gdLst/>
            <a:ahLst/>
            <a:cxnLst/>
            <a:rect r="r" b="b" t="t" l="l"/>
            <a:pathLst>
              <a:path h="1463040" w="7315200">
                <a:moveTo>
                  <a:pt x="7315200" y="0"/>
                </a:moveTo>
                <a:lnTo>
                  <a:pt x="0" y="0"/>
                </a:lnTo>
                <a:lnTo>
                  <a:pt x="0" y="1463040"/>
                </a:lnTo>
                <a:lnTo>
                  <a:pt x="7315200" y="1463040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10285099">
            <a:off x="1453570" y="3086939"/>
            <a:ext cx="1519066" cy="687723"/>
          </a:xfrm>
          <a:custGeom>
            <a:avLst/>
            <a:gdLst/>
            <a:ahLst/>
            <a:cxnLst/>
            <a:rect r="r" b="b" t="t" l="l"/>
            <a:pathLst>
              <a:path h="687723" w="1519066">
                <a:moveTo>
                  <a:pt x="0" y="687723"/>
                </a:moveTo>
                <a:lnTo>
                  <a:pt x="1519067" y="687723"/>
                </a:lnTo>
                <a:lnTo>
                  <a:pt x="1519067" y="0"/>
                </a:lnTo>
                <a:lnTo>
                  <a:pt x="0" y="0"/>
                </a:lnTo>
                <a:lnTo>
                  <a:pt x="0" y="687723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58860" y="1288286"/>
            <a:ext cx="13407009" cy="1020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12"/>
              </a:lnSpc>
            </a:pPr>
            <a:r>
              <a:rPr lang="en-US" sz="7101">
                <a:solidFill>
                  <a:srgbClr val="020203"/>
                </a:solidFill>
                <a:latin typeface="More Sugar"/>
                <a:ea typeface="More Sugar"/>
                <a:cs typeface="More Sugar"/>
                <a:sym typeface="More Sugar"/>
              </a:rPr>
              <a:t>OBJECTIVE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29836" y="3374615"/>
            <a:ext cx="7776791" cy="1047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5"/>
              </a:lnSpc>
            </a:pPr>
            <a:r>
              <a:rPr lang="en-US" sz="3741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DEVELOP A BOT TO AUTOMATE RESUME SCREENING.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1393184">
            <a:off x="13189936" y="3291963"/>
            <a:ext cx="3292370" cy="3703074"/>
          </a:xfrm>
          <a:custGeom>
            <a:avLst/>
            <a:gdLst/>
            <a:ahLst/>
            <a:cxnLst/>
            <a:rect r="r" b="b" t="t" l="l"/>
            <a:pathLst>
              <a:path h="3703074" w="3292370">
                <a:moveTo>
                  <a:pt x="0" y="0"/>
                </a:moveTo>
                <a:lnTo>
                  <a:pt x="3292370" y="0"/>
                </a:lnTo>
                <a:lnTo>
                  <a:pt x="3292370" y="3703074"/>
                </a:lnTo>
                <a:lnTo>
                  <a:pt x="0" y="37030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56198" y="9366187"/>
            <a:ext cx="2289328" cy="457866"/>
          </a:xfrm>
          <a:custGeom>
            <a:avLst/>
            <a:gdLst/>
            <a:ahLst/>
            <a:cxnLst/>
            <a:rect r="r" b="b" t="t" l="l"/>
            <a:pathLst>
              <a:path h="457866" w="2289328">
                <a:moveTo>
                  <a:pt x="0" y="0"/>
                </a:moveTo>
                <a:lnTo>
                  <a:pt x="2289328" y="0"/>
                </a:lnTo>
                <a:lnTo>
                  <a:pt x="2289328" y="457865"/>
                </a:lnTo>
                <a:lnTo>
                  <a:pt x="0" y="45786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00862" y="9366187"/>
            <a:ext cx="2289328" cy="457866"/>
          </a:xfrm>
          <a:custGeom>
            <a:avLst/>
            <a:gdLst/>
            <a:ahLst/>
            <a:cxnLst/>
            <a:rect r="r" b="b" t="t" l="l"/>
            <a:pathLst>
              <a:path h="457866" w="2289328">
                <a:moveTo>
                  <a:pt x="0" y="0"/>
                </a:moveTo>
                <a:lnTo>
                  <a:pt x="2289328" y="0"/>
                </a:lnTo>
                <a:lnTo>
                  <a:pt x="2289328" y="457865"/>
                </a:lnTo>
                <a:lnTo>
                  <a:pt x="0" y="45786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10285099">
            <a:off x="1453570" y="4756443"/>
            <a:ext cx="1519066" cy="687723"/>
          </a:xfrm>
          <a:custGeom>
            <a:avLst/>
            <a:gdLst/>
            <a:ahLst/>
            <a:cxnLst/>
            <a:rect r="r" b="b" t="t" l="l"/>
            <a:pathLst>
              <a:path h="687723" w="1519066">
                <a:moveTo>
                  <a:pt x="0" y="687723"/>
                </a:moveTo>
                <a:lnTo>
                  <a:pt x="1519067" y="687723"/>
                </a:lnTo>
                <a:lnTo>
                  <a:pt x="1519067" y="0"/>
                </a:lnTo>
                <a:lnTo>
                  <a:pt x="0" y="0"/>
                </a:lnTo>
                <a:lnTo>
                  <a:pt x="0" y="687723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229836" y="5044119"/>
            <a:ext cx="9018058" cy="1047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5"/>
              </a:lnSpc>
            </a:pPr>
            <a:r>
              <a:rPr lang="en-US" sz="3741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INPUT CANDIDATE DETAILS INTO A MICROSOFT FORM.</a:t>
            </a:r>
          </a:p>
        </p:txBody>
      </p:sp>
      <p:sp>
        <p:nvSpPr>
          <p:cNvPr name="Freeform 13" id="13"/>
          <p:cNvSpPr/>
          <p:nvPr/>
        </p:nvSpPr>
        <p:spPr>
          <a:xfrm flipH="false" flipV="true" rot="10285099">
            <a:off x="1453570" y="6429849"/>
            <a:ext cx="1519066" cy="687723"/>
          </a:xfrm>
          <a:custGeom>
            <a:avLst/>
            <a:gdLst/>
            <a:ahLst/>
            <a:cxnLst/>
            <a:rect r="r" b="b" t="t" l="l"/>
            <a:pathLst>
              <a:path h="687723" w="1519066">
                <a:moveTo>
                  <a:pt x="0" y="687722"/>
                </a:moveTo>
                <a:lnTo>
                  <a:pt x="1519067" y="687722"/>
                </a:lnTo>
                <a:lnTo>
                  <a:pt x="1519067" y="0"/>
                </a:lnTo>
                <a:lnTo>
                  <a:pt x="0" y="0"/>
                </a:lnTo>
                <a:lnTo>
                  <a:pt x="0" y="68772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229836" y="6710887"/>
            <a:ext cx="9018058" cy="2076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5"/>
              </a:lnSpc>
            </a:pPr>
            <a:r>
              <a:rPr lang="en-US" sz="3741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STREAMLINE AND IMPROVE THE EFFICIENCY OF THE RECRUITMENT PROCESS FOR HR TEAMS.</a:t>
            </a:r>
          </a:p>
          <a:p>
            <a:pPr algn="l">
              <a:lnSpc>
                <a:spcPts val="4115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808968" y="9426788"/>
            <a:ext cx="4841736" cy="397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8"/>
              </a:lnSpc>
            </a:pPr>
            <a:r>
              <a:rPr lang="en-US" sz="2780">
                <a:solidFill>
                  <a:srgbClr val="020203"/>
                </a:solidFill>
                <a:latin typeface="More Sugar"/>
                <a:ea typeface="More Sugar"/>
                <a:cs typeface="More Sugar"/>
                <a:sym typeface="More Sugar"/>
              </a:rPr>
              <a:t>CODE DECODERS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4521705" y="834707"/>
            <a:ext cx="9445407" cy="2215377"/>
          </a:xfrm>
          <a:custGeom>
            <a:avLst/>
            <a:gdLst/>
            <a:ahLst/>
            <a:cxnLst/>
            <a:rect r="r" b="b" t="t" l="l"/>
            <a:pathLst>
              <a:path h="2215377" w="9445407">
                <a:moveTo>
                  <a:pt x="9445407" y="0"/>
                </a:moveTo>
                <a:lnTo>
                  <a:pt x="0" y="0"/>
                </a:lnTo>
                <a:lnTo>
                  <a:pt x="0" y="2215377"/>
                </a:lnTo>
                <a:lnTo>
                  <a:pt x="9445407" y="2215377"/>
                </a:lnTo>
                <a:lnTo>
                  <a:pt x="944540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058429" y="1035135"/>
            <a:ext cx="10171141" cy="201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73"/>
              </a:lnSpc>
            </a:pPr>
            <a:r>
              <a:rPr lang="en-US" sz="7157">
                <a:solidFill>
                  <a:srgbClr val="020203"/>
                </a:solidFill>
                <a:latin typeface="More Sugar"/>
                <a:ea typeface="More Sugar"/>
                <a:cs typeface="More Sugar"/>
                <a:sym typeface="More Sugar"/>
              </a:rPr>
              <a:t>PROBLEM STATEMENT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12744" y="4719623"/>
            <a:ext cx="4501509" cy="128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6"/>
              </a:lnSpc>
            </a:pPr>
            <a:r>
              <a:rPr lang="en-US" sz="4551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TIME CONSUMING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930658" y="4788748"/>
            <a:ext cx="4723125" cy="1773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6"/>
              </a:lnSpc>
            </a:pPr>
            <a:r>
              <a:rPr lang="en-US" sz="3151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MAY RESULT IN OVERLOOKING QUALIFIED CANDIDATES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06648" y="5286949"/>
            <a:ext cx="4481092" cy="128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6"/>
              </a:lnSpc>
            </a:pPr>
            <a:r>
              <a:rPr lang="en-US" sz="4551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PRONE TO ERRORS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281248">
            <a:off x="16671339" y="9306393"/>
            <a:ext cx="1196590" cy="478636"/>
          </a:xfrm>
          <a:custGeom>
            <a:avLst/>
            <a:gdLst/>
            <a:ahLst/>
            <a:cxnLst/>
            <a:rect r="r" b="b" t="t" l="l"/>
            <a:pathLst>
              <a:path h="478636" w="1196590">
                <a:moveTo>
                  <a:pt x="0" y="0"/>
                </a:moveTo>
                <a:lnTo>
                  <a:pt x="1196590" y="0"/>
                </a:lnTo>
                <a:lnTo>
                  <a:pt x="1196590" y="478635"/>
                </a:lnTo>
                <a:lnTo>
                  <a:pt x="0" y="4786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41882" y="6677074"/>
            <a:ext cx="17005053" cy="315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93"/>
              </a:lnSpc>
            </a:pPr>
            <a:r>
              <a:rPr lang="en-US" sz="3227" spc="-96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Automation can significantly:</a:t>
            </a:r>
          </a:p>
          <a:p>
            <a:pPr algn="ctr" marL="696891" indent="-348446" lvl="1">
              <a:lnSpc>
                <a:spcPts val="5293"/>
              </a:lnSpc>
              <a:buFont typeface="Arial"/>
              <a:buChar char="•"/>
            </a:pPr>
            <a:r>
              <a:rPr lang="en-US" sz="3227" spc="-96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Reduce manual effort</a:t>
            </a:r>
          </a:p>
          <a:p>
            <a:pPr algn="ctr" marL="696891" indent="-348446" lvl="1">
              <a:lnSpc>
                <a:spcPts val="5293"/>
              </a:lnSpc>
              <a:buFont typeface="Arial"/>
              <a:buChar char="•"/>
            </a:pPr>
            <a:r>
              <a:rPr lang="en-US" sz="3227" spc="-96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Improve accuracy</a:t>
            </a:r>
          </a:p>
          <a:p>
            <a:pPr algn="ctr" marL="696891" indent="-348446" lvl="1">
              <a:lnSpc>
                <a:spcPts val="5293"/>
              </a:lnSpc>
              <a:buFont typeface="Arial"/>
              <a:buChar char="•"/>
            </a:pPr>
            <a:r>
              <a:rPr lang="en-US" sz="3227" spc="-96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Provide an audit trail for future reference</a:t>
            </a:r>
          </a:p>
          <a:p>
            <a:pPr algn="ctr">
              <a:lnSpc>
                <a:spcPts val="3419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7602524">
            <a:off x="4071241" y="3295519"/>
            <a:ext cx="1657364" cy="615296"/>
          </a:xfrm>
          <a:custGeom>
            <a:avLst/>
            <a:gdLst/>
            <a:ahLst/>
            <a:cxnLst/>
            <a:rect r="r" b="b" t="t" l="l"/>
            <a:pathLst>
              <a:path h="615296" w="1657364">
                <a:moveTo>
                  <a:pt x="0" y="0"/>
                </a:moveTo>
                <a:lnTo>
                  <a:pt x="1657364" y="0"/>
                </a:lnTo>
                <a:lnTo>
                  <a:pt x="1657364" y="615297"/>
                </a:lnTo>
                <a:lnTo>
                  <a:pt x="0" y="6152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3577426">
            <a:off x="12933905" y="3612930"/>
            <a:ext cx="1657364" cy="615296"/>
          </a:xfrm>
          <a:custGeom>
            <a:avLst/>
            <a:gdLst/>
            <a:ahLst/>
            <a:cxnLst/>
            <a:rect r="r" b="b" t="t" l="l"/>
            <a:pathLst>
              <a:path h="615296" w="1657364">
                <a:moveTo>
                  <a:pt x="0" y="0"/>
                </a:moveTo>
                <a:lnTo>
                  <a:pt x="1657364" y="0"/>
                </a:lnTo>
                <a:lnTo>
                  <a:pt x="1657364" y="615297"/>
                </a:lnTo>
                <a:lnTo>
                  <a:pt x="0" y="6152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400000">
            <a:off x="8315318" y="3857233"/>
            <a:ext cx="1657364" cy="615296"/>
          </a:xfrm>
          <a:custGeom>
            <a:avLst/>
            <a:gdLst/>
            <a:ahLst/>
            <a:cxnLst/>
            <a:rect r="r" b="b" t="t" l="l"/>
            <a:pathLst>
              <a:path h="615296" w="1657364">
                <a:moveTo>
                  <a:pt x="0" y="0"/>
                </a:moveTo>
                <a:lnTo>
                  <a:pt x="1657364" y="0"/>
                </a:lnTo>
                <a:lnTo>
                  <a:pt x="1657364" y="615297"/>
                </a:lnTo>
                <a:lnTo>
                  <a:pt x="0" y="6152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743919" y="6819949"/>
            <a:ext cx="480772" cy="2618068"/>
          </a:xfrm>
          <a:custGeom>
            <a:avLst/>
            <a:gdLst/>
            <a:ahLst/>
            <a:cxnLst/>
            <a:rect r="r" b="b" t="t" l="l"/>
            <a:pathLst>
              <a:path h="2618068" w="480772">
                <a:moveTo>
                  <a:pt x="0" y="0"/>
                </a:moveTo>
                <a:lnTo>
                  <a:pt x="480773" y="0"/>
                </a:lnTo>
                <a:lnTo>
                  <a:pt x="480773" y="2618068"/>
                </a:lnTo>
                <a:lnTo>
                  <a:pt x="0" y="261806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13967112" y="6798075"/>
            <a:ext cx="492420" cy="2681493"/>
          </a:xfrm>
          <a:custGeom>
            <a:avLst/>
            <a:gdLst/>
            <a:ahLst/>
            <a:cxnLst/>
            <a:rect r="r" b="b" t="t" l="l"/>
            <a:pathLst>
              <a:path h="2681493" w="492420">
                <a:moveTo>
                  <a:pt x="492420" y="0"/>
                </a:moveTo>
                <a:lnTo>
                  <a:pt x="0" y="0"/>
                </a:lnTo>
                <a:lnTo>
                  <a:pt x="0" y="2681493"/>
                </a:lnTo>
                <a:lnTo>
                  <a:pt x="492420" y="2681493"/>
                </a:lnTo>
                <a:lnTo>
                  <a:pt x="49242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40445" y="9438017"/>
            <a:ext cx="2289328" cy="457866"/>
          </a:xfrm>
          <a:custGeom>
            <a:avLst/>
            <a:gdLst/>
            <a:ahLst/>
            <a:cxnLst/>
            <a:rect r="r" b="b" t="t" l="l"/>
            <a:pathLst>
              <a:path h="457866" w="2289328">
                <a:moveTo>
                  <a:pt x="0" y="0"/>
                </a:moveTo>
                <a:lnTo>
                  <a:pt x="2289328" y="0"/>
                </a:lnTo>
                <a:lnTo>
                  <a:pt x="2289328" y="457865"/>
                </a:lnTo>
                <a:lnTo>
                  <a:pt x="0" y="45786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785109" y="9438017"/>
            <a:ext cx="2289328" cy="457866"/>
          </a:xfrm>
          <a:custGeom>
            <a:avLst/>
            <a:gdLst/>
            <a:ahLst/>
            <a:cxnLst/>
            <a:rect r="r" b="b" t="t" l="l"/>
            <a:pathLst>
              <a:path h="457866" w="2289328">
                <a:moveTo>
                  <a:pt x="0" y="0"/>
                </a:moveTo>
                <a:lnTo>
                  <a:pt x="2289328" y="0"/>
                </a:lnTo>
                <a:lnTo>
                  <a:pt x="2289328" y="457865"/>
                </a:lnTo>
                <a:lnTo>
                  <a:pt x="0" y="45786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893215" y="9498618"/>
            <a:ext cx="4841736" cy="397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8"/>
              </a:lnSpc>
            </a:pPr>
            <a:r>
              <a:rPr lang="en-US" sz="2780">
                <a:solidFill>
                  <a:srgbClr val="020203"/>
                </a:solidFill>
                <a:latin typeface="More Sugar"/>
                <a:ea typeface="More Sugar"/>
                <a:cs typeface="More Sugar"/>
                <a:sym typeface="More Sugar"/>
              </a:rPr>
              <a:t>CODE DECODERS</a:t>
            </a:r>
          </a:p>
        </p:txBody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3623228" y="6705672"/>
            <a:ext cx="7315200" cy="1715747"/>
          </a:xfrm>
          <a:custGeom>
            <a:avLst/>
            <a:gdLst/>
            <a:ahLst/>
            <a:cxnLst/>
            <a:rect r="r" b="b" t="t" l="l"/>
            <a:pathLst>
              <a:path h="1715747" w="7315200">
                <a:moveTo>
                  <a:pt x="7315200" y="0"/>
                </a:moveTo>
                <a:lnTo>
                  <a:pt x="0" y="0"/>
                </a:lnTo>
                <a:lnTo>
                  <a:pt x="0" y="1715746"/>
                </a:lnTo>
                <a:lnTo>
                  <a:pt x="7315200" y="1715746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7410156" y="6705672"/>
            <a:ext cx="7315200" cy="1715747"/>
          </a:xfrm>
          <a:custGeom>
            <a:avLst/>
            <a:gdLst/>
            <a:ahLst/>
            <a:cxnLst/>
            <a:rect r="r" b="b" t="t" l="l"/>
            <a:pathLst>
              <a:path h="1715747" w="7315200">
                <a:moveTo>
                  <a:pt x="7315200" y="0"/>
                </a:moveTo>
                <a:lnTo>
                  <a:pt x="0" y="0"/>
                </a:lnTo>
                <a:lnTo>
                  <a:pt x="0" y="1715746"/>
                </a:lnTo>
                <a:lnTo>
                  <a:pt x="7315200" y="1715746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471686"/>
            <a:ext cx="3258286" cy="1967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02"/>
              </a:lnSpc>
            </a:pPr>
            <a:r>
              <a:rPr lang="en-US" sz="1382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016884" y="1134875"/>
            <a:ext cx="4332419" cy="261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14"/>
              </a:lnSpc>
            </a:pPr>
            <a:r>
              <a:rPr lang="en-US" sz="18376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0862" y="3019195"/>
            <a:ext cx="5957679" cy="958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7"/>
              </a:lnSpc>
            </a:pPr>
            <a:r>
              <a:rPr lang="en-US" sz="2981" spc="-89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Attachment Download: Store PDF attachments in a designated folder.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9234" y="2467930"/>
            <a:ext cx="2967333" cy="1799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45"/>
              </a:lnSpc>
            </a:pPr>
            <a:r>
              <a:rPr lang="en-US" sz="12586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01514" y="756632"/>
            <a:ext cx="7091231" cy="1440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7"/>
              </a:lnSpc>
            </a:pPr>
            <a:r>
              <a:rPr lang="en-US" sz="2981" spc="-89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Email Fetching &amp; Filtering: Retrieve emails based on the subject line “STGi | New Hire(s).”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838119" y="1311012"/>
            <a:ext cx="3332373" cy="2870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3804" indent="-321902" lvl="1">
              <a:lnSpc>
                <a:spcPts val="3697"/>
              </a:lnSpc>
              <a:buFont typeface="Arial"/>
              <a:buChar char="•"/>
            </a:pPr>
            <a:r>
              <a:rPr lang="en-US" sz="2981" spc="-89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Microsoft Form Submission: Automatically fill in the extracted data</a:t>
            </a:r>
          </a:p>
          <a:p>
            <a:pPr algn="l">
              <a:lnSpc>
                <a:spcPts val="3697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700862" y="1213339"/>
            <a:ext cx="2105680" cy="107198"/>
          </a:xfrm>
          <a:custGeom>
            <a:avLst/>
            <a:gdLst/>
            <a:ahLst/>
            <a:cxnLst/>
            <a:rect r="r" b="b" t="t" l="l"/>
            <a:pathLst>
              <a:path h="107198" w="2105680">
                <a:moveTo>
                  <a:pt x="0" y="0"/>
                </a:moveTo>
                <a:lnTo>
                  <a:pt x="2105680" y="0"/>
                </a:lnTo>
                <a:lnTo>
                  <a:pt x="2105680" y="107198"/>
                </a:lnTo>
                <a:lnTo>
                  <a:pt x="0" y="1071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451466" y="1701096"/>
            <a:ext cx="2105680" cy="107198"/>
          </a:xfrm>
          <a:custGeom>
            <a:avLst/>
            <a:gdLst/>
            <a:ahLst/>
            <a:cxnLst/>
            <a:rect r="r" b="b" t="t" l="l"/>
            <a:pathLst>
              <a:path h="107198" w="2105680">
                <a:moveTo>
                  <a:pt x="0" y="0"/>
                </a:moveTo>
                <a:lnTo>
                  <a:pt x="2105680" y="0"/>
                </a:lnTo>
                <a:lnTo>
                  <a:pt x="2105680" y="107198"/>
                </a:lnTo>
                <a:lnTo>
                  <a:pt x="0" y="1071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844343" y="3456816"/>
            <a:ext cx="1818718" cy="92589"/>
          </a:xfrm>
          <a:custGeom>
            <a:avLst/>
            <a:gdLst/>
            <a:ahLst/>
            <a:cxnLst/>
            <a:rect r="r" b="b" t="t" l="l"/>
            <a:pathLst>
              <a:path h="92589" w="1818718">
                <a:moveTo>
                  <a:pt x="0" y="0"/>
                </a:moveTo>
                <a:lnTo>
                  <a:pt x="1818718" y="0"/>
                </a:lnTo>
                <a:lnTo>
                  <a:pt x="1818718" y="92589"/>
                </a:lnTo>
                <a:lnTo>
                  <a:pt x="0" y="9258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182416" y="1213339"/>
            <a:ext cx="3312394" cy="4845258"/>
          </a:xfrm>
          <a:custGeom>
            <a:avLst/>
            <a:gdLst/>
            <a:ahLst/>
            <a:cxnLst/>
            <a:rect r="r" b="b" t="t" l="l"/>
            <a:pathLst>
              <a:path h="4845258" w="3312394">
                <a:moveTo>
                  <a:pt x="0" y="0"/>
                </a:moveTo>
                <a:lnTo>
                  <a:pt x="3312395" y="0"/>
                </a:lnTo>
                <a:lnTo>
                  <a:pt x="3312395" y="4845257"/>
                </a:lnTo>
                <a:lnTo>
                  <a:pt x="0" y="48452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104907" y="7104427"/>
            <a:ext cx="10078187" cy="131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22"/>
              </a:lnSpc>
            </a:pPr>
            <a:r>
              <a:rPr lang="en-US" sz="9202">
                <a:solidFill>
                  <a:srgbClr val="020203"/>
                </a:solidFill>
                <a:latin typeface="More Sugar"/>
                <a:ea typeface="More Sugar"/>
                <a:cs typeface="More Sugar"/>
                <a:sym typeface="More Sugar"/>
              </a:rPr>
              <a:t>KEY FEATURES</a:t>
            </a:r>
          </a:p>
        </p:txBody>
      </p:sp>
      <p:sp>
        <p:nvSpPr>
          <p:cNvPr name="Freeform 16" id="16"/>
          <p:cNvSpPr/>
          <p:nvPr/>
        </p:nvSpPr>
        <p:spPr>
          <a:xfrm flipH="true" flipV="true" rot="-9806820">
            <a:off x="10442882" y="4734989"/>
            <a:ext cx="1076276" cy="839495"/>
          </a:xfrm>
          <a:custGeom>
            <a:avLst/>
            <a:gdLst/>
            <a:ahLst/>
            <a:cxnLst/>
            <a:rect r="r" b="b" t="t" l="l"/>
            <a:pathLst>
              <a:path h="839495" w="1076276">
                <a:moveTo>
                  <a:pt x="1076275" y="839495"/>
                </a:moveTo>
                <a:lnTo>
                  <a:pt x="0" y="839495"/>
                </a:lnTo>
                <a:lnTo>
                  <a:pt x="0" y="0"/>
                </a:lnTo>
                <a:lnTo>
                  <a:pt x="1076275" y="0"/>
                </a:lnTo>
                <a:lnTo>
                  <a:pt x="1076275" y="839495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9806820">
            <a:off x="7519185" y="1061783"/>
            <a:ext cx="1076276" cy="839495"/>
          </a:xfrm>
          <a:custGeom>
            <a:avLst/>
            <a:gdLst/>
            <a:ahLst/>
            <a:cxnLst/>
            <a:rect r="r" b="b" t="t" l="l"/>
            <a:pathLst>
              <a:path h="839495" w="1076276">
                <a:moveTo>
                  <a:pt x="0" y="0"/>
                </a:moveTo>
                <a:lnTo>
                  <a:pt x="1076275" y="0"/>
                </a:lnTo>
                <a:lnTo>
                  <a:pt x="1076275" y="839495"/>
                </a:lnTo>
                <a:lnTo>
                  <a:pt x="0" y="8394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8885401">
            <a:off x="7200282" y="3671252"/>
            <a:ext cx="981411" cy="364349"/>
          </a:xfrm>
          <a:custGeom>
            <a:avLst/>
            <a:gdLst/>
            <a:ahLst/>
            <a:cxnLst/>
            <a:rect r="r" b="b" t="t" l="l"/>
            <a:pathLst>
              <a:path h="364349" w="981411">
                <a:moveTo>
                  <a:pt x="0" y="0"/>
                </a:moveTo>
                <a:lnTo>
                  <a:pt x="981410" y="0"/>
                </a:lnTo>
                <a:lnTo>
                  <a:pt x="981410" y="364349"/>
                </a:lnTo>
                <a:lnTo>
                  <a:pt x="0" y="36434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126676" y="5115507"/>
            <a:ext cx="5957679" cy="958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7"/>
              </a:lnSpc>
            </a:pPr>
            <a:r>
              <a:rPr lang="en-US" sz="2981" spc="-89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Data Extraction: Use OCR to extract candidate details.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74176" y="4564242"/>
            <a:ext cx="2967333" cy="1799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45"/>
              </a:lnSpc>
            </a:pPr>
            <a:r>
              <a:rPr lang="en-US" sz="12586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3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2270157" y="5553128"/>
            <a:ext cx="1818718" cy="92589"/>
          </a:xfrm>
          <a:custGeom>
            <a:avLst/>
            <a:gdLst/>
            <a:ahLst/>
            <a:cxnLst/>
            <a:rect r="r" b="b" t="t" l="l"/>
            <a:pathLst>
              <a:path h="92589" w="1818718">
                <a:moveTo>
                  <a:pt x="0" y="0"/>
                </a:moveTo>
                <a:lnTo>
                  <a:pt x="1818718" y="0"/>
                </a:lnTo>
                <a:lnTo>
                  <a:pt x="1818718" y="92589"/>
                </a:lnTo>
                <a:lnTo>
                  <a:pt x="0" y="9258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2140317" y="3915284"/>
            <a:ext cx="4332419" cy="261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14"/>
              </a:lnSpc>
            </a:pPr>
            <a:r>
              <a:rPr lang="en-US" sz="18376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451466" y="4136359"/>
            <a:ext cx="3332373" cy="1922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7"/>
              </a:lnSpc>
            </a:pPr>
            <a:r>
              <a:rPr lang="en-US" sz="2981" spc="-89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Audit Report: Generate and send a detailed audit report daily.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3574899" y="4481505"/>
            <a:ext cx="2105680" cy="107198"/>
          </a:xfrm>
          <a:custGeom>
            <a:avLst/>
            <a:gdLst/>
            <a:ahLst/>
            <a:cxnLst/>
            <a:rect r="r" b="b" t="t" l="l"/>
            <a:pathLst>
              <a:path h="107198" w="2105680">
                <a:moveTo>
                  <a:pt x="0" y="0"/>
                </a:moveTo>
                <a:lnTo>
                  <a:pt x="2105680" y="0"/>
                </a:lnTo>
                <a:lnTo>
                  <a:pt x="2105680" y="107198"/>
                </a:lnTo>
                <a:lnTo>
                  <a:pt x="0" y="1071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37144" y="9564446"/>
            <a:ext cx="2289328" cy="457866"/>
          </a:xfrm>
          <a:custGeom>
            <a:avLst/>
            <a:gdLst/>
            <a:ahLst/>
            <a:cxnLst/>
            <a:rect r="r" b="b" t="t" l="l"/>
            <a:pathLst>
              <a:path h="457866" w="2289328">
                <a:moveTo>
                  <a:pt x="0" y="0"/>
                </a:moveTo>
                <a:lnTo>
                  <a:pt x="2289328" y="0"/>
                </a:lnTo>
                <a:lnTo>
                  <a:pt x="2289328" y="457866"/>
                </a:lnTo>
                <a:lnTo>
                  <a:pt x="0" y="45786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481808" y="9564446"/>
            <a:ext cx="2289328" cy="457866"/>
          </a:xfrm>
          <a:custGeom>
            <a:avLst/>
            <a:gdLst/>
            <a:ahLst/>
            <a:cxnLst/>
            <a:rect r="r" b="b" t="t" l="l"/>
            <a:pathLst>
              <a:path h="457866" w="2289328">
                <a:moveTo>
                  <a:pt x="0" y="0"/>
                </a:moveTo>
                <a:lnTo>
                  <a:pt x="2289328" y="0"/>
                </a:lnTo>
                <a:lnTo>
                  <a:pt x="2289328" y="457866"/>
                </a:lnTo>
                <a:lnTo>
                  <a:pt x="0" y="45786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514125" y="9625047"/>
            <a:ext cx="4841736" cy="397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8"/>
              </a:lnSpc>
            </a:pPr>
            <a:r>
              <a:rPr lang="en-US" sz="2780">
                <a:solidFill>
                  <a:srgbClr val="020203"/>
                </a:solidFill>
                <a:latin typeface="More Sugar"/>
                <a:ea typeface="More Sugar"/>
                <a:cs typeface="More Sugar"/>
                <a:sym typeface="More Sugar"/>
              </a:rPr>
              <a:t>CODE DECODERS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02700" y="3107836"/>
            <a:ext cx="6586419" cy="5105938"/>
          </a:xfrm>
          <a:custGeom>
            <a:avLst/>
            <a:gdLst/>
            <a:ahLst/>
            <a:cxnLst/>
            <a:rect r="r" b="b" t="t" l="l"/>
            <a:pathLst>
              <a:path h="5105938" w="6586419">
                <a:moveTo>
                  <a:pt x="0" y="0"/>
                </a:moveTo>
                <a:lnTo>
                  <a:pt x="6586419" y="0"/>
                </a:lnTo>
                <a:lnTo>
                  <a:pt x="6586419" y="5105938"/>
                </a:lnTo>
                <a:lnTo>
                  <a:pt x="0" y="51059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556198" y="860303"/>
            <a:ext cx="5409711" cy="1268823"/>
          </a:xfrm>
          <a:custGeom>
            <a:avLst/>
            <a:gdLst/>
            <a:ahLst/>
            <a:cxnLst/>
            <a:rect r="r" b="b" t="t" l="l"/>
            <a:pathLst>
              <a:path h="1268823" w="5409711">
                <a:moveTo>
                  <a:pt x="5409711" y="0"/>
                </a:moveTo>
                <a:lnTo>
                  <a:pt x="0" y="0"/>
                </a:lnTo>
                <a:lnTo>
                  <a:pt x="0" y="1268823"/>
                </a:lnTo>
                <a:lnTo>
                  <a:pt x="5409711" y="1268823"/>
                </a:lnTo>
                <a:lnTo>
                  <a:pt x="540971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6770846" y="1028700"/>
            <a:ext cx="5409711" cy="1268823"/>
          </a:xfrm>
          <a:custGeom>
            <a:avLst/>
            <a:gdLst/>
            <a:ahLst/>
            <a:cxnLst/>
            <a:rect r="r" b="b" t="t" l="l"/>
            <a:pathLst>
              <a:path h="1268823" w="5409711">
                <a:moveTo>
                  <a:pt x="5409711" y="0"/>
                </a:moveTo>
                <a:lnTo>
                  <a:pt x="0" y="0"/>
                </a:lnTo>
                <a:lnTo>
                  <a:pt x="0" y="1268823"/>
                </a:lnTo>
                <a:lnTo>
                  <a:pt x="5409711" y="1268823"/>
                </a:lnTo>
                <a:lnTo>
                  <a:pt x="540971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2871336" y="860303"/>
            <a:ext cx="5409711" cy="1268823"/>
          </a:xfrm>
          <a:custGeom>
            <a:avLst/>
            <a:gdLst/>
            <a:ahLst/>
            <a:cxnLst/>
            <a:rect r="r" b="b" t="t" l="l"/>
            <a:pathLst>
              <a:path h="1268823" w="5409711">
                <a:moveTo>
                  <a:pt x="5409711" y="0"/>
                </a:moveTo>
                <a:lnTo>
                  <a:pt x="0" y="0"/>
                </a:lnTo>
                <a:lnTo>
                  <a:pt x="0" y="1268823"/>
                </a:lnTo>
                <a:lnTo>
                  <a:pt x="5409711" y="1268823"/>
                </a:lnTo>
                <a:lnTo>
                  <a:pt x="540971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991163" y="2862021"/>
            <a:ext cx="7751702" cy="1090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60"/>
              </a:lnSpc>
            </a:pPr>
            <a:r>
              <a:rPr lang="en-US" sz="3873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STEP 4: CONVERTED DATA TRANSFERRED TO EXCEL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2206" y="4594418"/>
            <a:ext cx="4929616" cy="2161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60"/>
              </a:lnSpc>
            </a:pPr>
            <a:r>
              <a:rPr lang="en-US" sz="3873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STEP 5: EXCEL DATA POPULATED INTO MICROSOFT FORM.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68511" y="7680615"/>
            <a:ext cx="4295322" cy="2345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12"/>
              </a:lnSpc>
            </a:pPr>
            <a:r>
              <a:rPr lang="en-US" sz="3374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STEP 3: PDF ATTACHMENTS DOWNLOADED AND CONVERTED TO .TXT USING OCR.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496655" y="7150954"/>
            <a:ext cx="3757113" cy="2154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60"/>
              </a:lnSpc>
            </a:pPr>
            <a:r>
              <a:rPr lang="en-US" sz="3873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AUDIT REPORT GENERATED SUCCESSFULLY IN EXCEL FILE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98894" y="2494495"/>
            <a:ext cx="4929616" cy="2161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60"/>
              </a:lnSpc>
            </a:pPr>
            <a:r>
              <a:rPr lang="en-US" sz="3873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STEP 1: LINKED MAIL WITH UIPATH USING GOOGLE API KEY.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41230" y="5164451"/>
            <a:ext cx="4929616" cy="2154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0"/>
              </a:lnSpc>
            </a:pPr>
            <a:r>
              <a:rPr lang="en-US" sz="3873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STEP 2: EMAILS WITH SUBJECT “STGI | NEW HIRE(S)” FETCHED.</a:t>
            </a:r>
          </a:p>
        </p:txBody>
      </p:sp>
      <p:sp>
        <p:nvSpPr>
          <p:cNvPr name="Freeform 13" id="13"/>
          <p:cNvSpPr/>
          <p:nvPr/>
        </p:nvSpPr>
        <p:spPr>
          <a:xfrm flipH="true" flipV="false" rot="0">
            <a:off x="10670356" y="1197097"/>
            <a:ext cx="5409711" cy="1268823"/>
          </a:xfrm>
          <a:custGeom>
            <a:avLst/>
            <a:gdLst/>
            <a:ahLst/>
            <a:cxnLst/>
            <a:rect r="r" b="b" t="t" l="l"/>
            <a:pathLst>
              <a:path h="1268823" w="5409711">
                <a:moveTo>
                  <a:pt x="5409711" y="0"/>
                </a:moveTo>
                <a:lnTo>
                  <a:pt x="0" y="0"/>
                </a:lnTo>
                <a:lnTo>
                  <a:pt x="0" y="1268823"/>
                </a:lnTo>
                <a:lnTo>
                  <a:pt x="5409711" y="1268823"/>
                </a:lnTo>
                <a:lnTo>
                  <a:pt x="540971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67181" y="1265290"/>
            <a:ext cx="14500112" cy="103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5"/>
              </a:lnSpc>
            </a:pPr>
            <a:r>
              <a:rPr lang="en-US" sz="7204">
                <a:solidFill>
                  <a:srgbClr val="020203"/>
                </a:solidFill>
                <a:latin typeface="More Sugar"/>
                <a:ea typeface="More Sugar"/>
                <a:cs typeface="More Sugar"/>
                <a:sym typeface="More Sugar"/>
              </a:rPr>
              <a:t>IMPLEMENTATION PROCESS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337144" y="9564446"/>
            <a:ext cx="2289328" cy="457866"/>
          </a:xfrm>
          <a:custGeom>
            <a:avLst/>
            <a:gdLst/>
            <a:ahLst/>
            <a:cxnLst/>
            <a:rect r="r" b="b" t="t" l="l"/>
            <a:pathLst>
              <a:path h="457866" w="2289328">
                <a:moveTo>
                  <a:pt x="0" y="0"/>
                </a:moveTo>
                <a:lnTo>
                  <a:pt x="2289328" y="0"/>
                </a:lnTo>
                <a:lnTo>
                  <a:pt x="2289328" y="457866"/>
                </a:lnTo>
                <a:lnTo>
                  <a:pt x="0" y="4578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81808" y="9564446"/>
            <a:ext cx="2289328" cy="457866"/>
          </a:xfrm>
          <a:custGeom>
            <a:avLst/>
            <a:gdLst/>
            <a:ahLst/>
            <a:cxnLst/>
            <a:rect r="r" b="b" t="t" l="l"/>
            <a:pathLst>
              <a:path h="457866" w="2289328">
                <a:moveTo>
                  <a:pt x="0" y="0"/>
                </a:moveTo>
                <a:lnTo>
                  <a:pt x="2289328" y="0"/>
                </a:lnTo>
                <a:lnTo>
                  <a:pt x="2289328" y="457866"/>
                </a:lnTo>
                <a:lnTo>
                  <a:pt x="0" y="4578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14125" y="9625047"/>
            <a:ext cx="4841736" cy="397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8"/>
              </a:lnSpc>
            </a:pPr>
            <a:r>
              <a:rPr lang="en-US" sz="2780">
                <a:solidFill>
                  <a:srgbClr val="020203"/>
                </a:solidFill>
                <a:latin typeface="More Sugar"/>
                <a:ea typeface="More Sugar"/>
                <a:cs typeface="More Sugar"/>
                <a:sym typeface="More Sugar"/>
              </a:rPr>
              <a:t>CODE DECODERS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01493">
            <a:off x="920585" y="683623"/>
            <a:ext cx="3260467" cy="1867358"/>
          </a:xfrm>
          <a:custGeom>
            <a:avLst/>
            <a:gdLst/>
            <a:ahLst/>
            <a:cxnLst/>
            <a:rect r="r" b="b" t="t" l="l"/>
            <a:pathLst>
              <a:path h="1867358" w="3260467">
                <a:moveTo>
                  <a:pt x="0" y="0"/>
                </a:moveTo>
                <a:lnTo>
                  <a:pt x="3260467" y="0"/>
                </a:lnTo>
                <a:lnTo>
                  <a:pt x="3260467" y="1867358"/>
                </a:lnTo>
                <a:lnTo>
                  <a:pt x="0" y="18673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01493">
            <a:off x="920585" y="1160110"/>
            <a:ext cx="3260467" cy="1867358"/>
          </a:xfrm>
          <a:custGeom>
            <a:avLst/>
            <a:gdLst/>
            <a:ahLst/>
            <a:cxnLst/>
            <a:rect r="r" b="b" t="t" l="l"/>
            <a:pathLst>
              <a:path h="1867358" w="3260467">
                <a:moveTo>
                  <a:pt x="0" y="0"/>
                </a:moveTo>
                <a:lnTo>
                  <a:pt x="3260467" y="0"/>
                </a:lnTo>
                <a:lnTo>
                  <a:pt x="3260467" y="1867358"/>
                </a:lnTo>
                <a:lnTo>
                  <a:pt x="0" y="18673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01493">
            <a:off x="3288910" y="683623"/>
            <a:ext cx="3260467" cy="1867358"/>
          </a:xfrm>
          <a:custGeom>
            <a:avLst/>
            <a:gdLst/>
            <a:ahLst/>
            <a:cxnLst/>
            <a:rect r="r" b="b" t="t" l="l"/>
            <a:pathLst>
              <a:path h="1867358" w="3260467">
                <a:moveTo>
                  <a:pt x="0" y="0"/>
                </a:moveTo>
                <a:lnTo>
                  <a:pt x="3260467" y="0"/>
                </a:lnTo>
                <a:lnTo>
                  <a:pt x="3260467" y="1867358"/>
                </a:lnTo>
                <a:lnTo>
                  <a:pt x="0" y="18673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01493">
            <a:off x="3288910" y="1160110"/>
            <a:ext cx="3260467" cy="1867358"/>
          </a:xfrm>
          <a:custGeom>
            <a:avLst/>
            <a:gdLst/>
            <a:ahLst/>
            <a:cxnLst/>
            <a:rect r="r" b="b" t="t" l="l"/>
            <a:pathLst>
              <a:path h="1867358" w="3260467">
                <a:moveTo>
                  <a:pt x="0" y="0"/>
                </a:moveTo>
                <a:lnTo>
                  <a:pt x="3260467" y="0"/>
                </a:lnTo>
                <a:lnTo>
                  <a:pt x="3260467" y="1867358"/>
                </a:lnTo>
                <a:lnTo>
                  <a:pt x="0" y="18673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73126" y="1227922"/>
            <a:ext cx="5247861" cy="1366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70"/>
              </a:lnSpc>
            </a:pPr>
            <a:r>
              <a:rPr lang="en-US" sz="5167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CURRENT STATUS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14243" y="3302654"/>
            <a:ext cx="5765626" cy="4879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8205" indent="-354102" lvl="1">
              <a:lnSpc>
                <a:spcPts val="4756"/>
              </a:lnSpc>
              <a:buFont typeface="Arial"/>
              <a:buChar char="•"/>
            </a:pPr>
            <a:r>
              <a:rPr lang="en-US" sz="3280" spc="-98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Prepared and tested most steps.</a:t>
            </a:r>
          </a:p>
          <a:p>
            <a:pPr algn="l" marL="708205" indent="-354102" lvl="1">
              <a:lnSpc>
                <a:spcPts val="4756"/>
              </a:lnSpc>
              <a:buFont typeface="Arial"/>
              <a:buChar char="•"/>
            </a:pPr>
            <a:r>
              <a:rPr lang="en-US" sz="3280" spc="-98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The audit report is ready and working.</a:t>
            </a:r>
          </a:p>
          <a:p>
            <a:pPr algn="l" marL="708205" indent="-354102" lvl="1">
              <a:lnSpc>
                <a:spcPts val="4756"/>
              </a:lnSpc>
              <a:buFont typeface="Arial"/>
              <a:buChar char="•"/>
            </a:pPr>
            <a:r>
              <a:rPr lang="en-US" sz="3280" spc="-98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GitHub repository updated with the working sequence for future steps</a:t>
            </a:r>
          </a:p>
          <a:p>
            <a:pPr algn="l">
              <a:lnSpc>
                <a:spcPts val="4756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748975" y="3998688"/>
            <a:ext cx="308317" cy="2874144"/>
          </a:xfrm>
          <a:custGeom>
            <a:avLst/>
            <a:gdLst/>
            <a:ahLst/>
            <a:cxnLst/>
            <a:rect r="r" b="b" t="t" l="l"/>
            <a:pathLst>
              <a:path h="2874144" w="308317">
                <a:moveTo>
                  <a:pt x="308318" y="0"/>
                </a:moveTo>
                <a:lnTo>
                  <a:pt x="0" y="0"/>
                </a:lnTo>
                <a:lnTo>
                  <a:pt x="0" y="2874144"/>
                </a:lnTo>
                <a:lnTo>
                  <a:pt x="308318" y="2874144"/>
                </a:lnTo>
                <a:lnTo>
                  <a:pt x="30831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9574">
            <a:off x="2125669" y="6292256"/>
            <a:ext cx="1131935" cy="160529"/>
          </a:xfrm>
          <a:custGeom>
            <a:avLst/>
            <a:gdLst/>
            <a:ahLst/>
            <a:cxnLst/>
            <a:rect r="r" b="b" t="t" l="l"/>
            <a:pathLst>
              <a:path h="160529" w="1131935">
                <a:moveTo>
                  <a:pt x="0" y="0"/>
                </a:moveTo>
                <a:lnTo>
                  <a:pt x="1131935" y="0"/>
                </a:lnTo>
                <a:lnTo>
                  <a:pt x="1131935" y="160529"/>
                </a:lnTo>
                <a:lnTo>
                  <a:pt x="0" y="1605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9574">
            <a:off x="2126912" y="3900484"/>
            <a:ext cx="1384931" cy="196408"/>
          </a:xfrm>
          <a:custGeom>
            <a:avLst/>
            <a:gdLst/>
            <a:ahLst/>
            <a:cxnLst/>
            <a:rect r="r" b="b" t="t" l="l"/>
            <a:pathLst>
              <a:path h="196408" w="1384931">
                <a:moveTo>
                  <a:pt x="0" y="0"/>
                </a:moveTo>
                <a:lnTo>
                  <a:pt x="1384931" y="0"/>
                </a:lnTo>
                <a:lnTo>
                  <a:pt x="1384931" y="196408"/>
                </a:lnTo>
                <a:lnTo>
                  <a:pt x="0" y="19640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801493">
            <a:off x="11458898" y="696219"/>
            <a:ext cx="3260467" cy="1867358"/>
          </a:xfrm>
          <a:custGeom>
            <a:avLst/>
            <a:gdLst/>
            <a:ahLst/>
            <a:cxnLst/>
            <a:rect r="r" b="b" t="t" l="l"/>
            <a:pathLst>
              <a:path h="1867358" w="3260467">
                <a:moveTo>
                  <a:pt x="0" y="0"/>
                </a:moveTo>
                <a:lnTo>
                  <a:pt x="3260467" y="0"/>
                </a:lnTo>
                <a:lnTo>
                  <a:pt x="3260467" y="1867358"/>
                </a:lnTo>
                <a:lnTo>
                  <a:pt x="0" y="18673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801493">
            <a:off x="11458898" y="1172706"/>
            <a:ext cx="3260467" cy="1867358"/>
          </a:xfrm>
          <a:custGeom>
            <a:avLst/>
            <a:gdLst/>
            <a:ahLst/>
            <a:cxnLst/>
            <a:rect r="r" b="b" t="t" l="l"/>
            <a:pathLst>
              <a:path h="1867358" w="3260467">
                <a:moveTo>
                  <a:pt x="0" y="0"/>
                </a:moveTo>
                <a:lnTo>
                  <a:pt x="3260467" y="0"/>
                </a:lnTo>
                <a:lnTo>
                  <a:pt x="3260467" y="1867358"/>
                </a:lnTo>
                <a:lnTo>
                  <a:pt x="0" y="18673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801493">
            <a:off x="13827224" y="696219"/>
            <a:ext cx="3260467" cy="1867358"/>
          </a:xfrm>
          <a:custGeom>
            <a:avLst/>
            <a:gdLst/>
            <a:ahLst/>
            <a:cxnLst/>
            <a:rect r="r" b="b" t="t" l="l"/>
            <a:pathLst>
              <a:path h="1867358" w="3260467">
                <a:moveTo>
                  <a:pt x="0" y="0"/>
                </a:moveTo>
                <a:lnTo>
                  <a:pt x="3260467" y="0"/>
                </a:lnTo>
                <a:lnTo>
                  <a:pt x="3260467" y="1867358"/>
                </a:lnTo>
                <a:lnTo>
                  <a:pt x="0" y="18673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801493">
            <a:off x="13827224" y="1172706"/>
            <a:ext cx="3260467" cy="1867358"/>
          </a:xfrm>
          <a:custGeom>
            <a:avLst/>
            <a:gdLst/>
            <a:ahLst/>
            <a:cxnLst/>
            <a:rect r="r" b="b" t="t" l="l"/>
            <a:pathLst>
              <a:path h="1867358" w="3260467">
                <a:moveTo>
                  <a:pt x="0" y="0"/>
                </a:moveTo>
                <a:lnTo>
                  <a:pt x="3260467" y="0"/>
                </a:lnTo>
                <a:lnTo>
                  <a:pt x="3260467" y="1867358"/>
                </a:lnTo>
                <a:lnTo>
                  <a:pt x="0" y="18673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2011439" y="1240518"/>
            <a:ext cx="5247861" cy="1366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70"/>
              </a:lnSpc>
            </a:pPr>
            <a:r>
              <a:rPr lang="en-US" sz="5167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CHALLENGES FACED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018213" y="2976581"/>
            <a:ext cx="5765626" cy="7325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8205" indent="-354102" lvl="1">
              <a:lnSpc>
                <a:spcPts val="4756"/>
              </a:lnSpc>
              <a:buFont typeface="Arial"/>
              <a:buChar char="•"/>
            </a:pPr>
            <a:r>
              <a:rPr lang="en-US" sz="3280" spc="-98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Difficulty in connecting IMAP initially but later connection of Gmail and UIPush done using Google API key</a:t>
            </a:r>
          </a:p>
          <a:p>
            <a:pPr algn="l" marL="708205" indent="-354102" lvl="1">
              <a:lnSpc>
                <a:spcPts val="4756"/>
              </a:lnSpc>
              <a:buFont typeface="Arial"/>
              <a:buChar char="•"/>
            </a:pPr>
            <a:r>
              <a:rPr lang="en-US" sz="3280" spc="-98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Issues with Microsoft Form not getting filled correctly.</a:t>
            </a:r>
          </a:p>
          <a:p>
            <a:pPr algn="l" marL="708205" indent="-354102" lvl="1">
              <a:lnSpc>
                <a:spcPts val="4756"/>
              </a:lnSpc>
              <a:buFont typeface="Arial"/>
              <a:buChar char="•"/>
            </a:pPr>
            <a:r>
              <a:rPr lang="en-US" sz="3280" spc="-98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Difficulty in creating audit report initially but figured out  and created working audit report.</a:t>
            </a:r>
          </a:p>
          <a:p>
            <a:pPr algn="l">
              <a:lnSpc>
                <a:spcPts val="4756"/>
              </a:lnSpc>
            </a:pPr>
          </a:p>
          <a:p>
            <a:pPr algn="l">
              <a:lnSpc>
                <a:spcPts val="4756"/>
              </a:lnSpc>
            </a:pPr>
          </a:p>
        </p:txBody>
      </p:sp>
      <p:sp>
        <p:nvSpPr>
          <p:cNvPr name="Freeform 18" id="18"/>
          <p:cNvSpPr/>
          <p:nvPr/>
        </p:nvSpPr>
        <p:spPr>
          <a:xfrm flipH="true" flipV="false" rot="-10800000">
            <a:off x="17285777" y="3794104"/>
            <a:ext cx="308317" cy="2874144"/>
          </a:xfrm>
          <a:custGeom>
            <a:avLst/>
            <a:gdLst/>
            <a:ahLst/>
            <a:cxnLst/>
            <a:rect r="r" b="b" t="t" l="l"/>
            <a:pathLst>
              <a:path h="2874144" w="308317">
                <a:moveTo>
                  <a:pt x="308317" y="0"/>
                </a:moveTo>
                <a:lnTo>
                  <a:pt x="0" y="0"/>
                </a:lnTo>
                <a:lnTo>
                  <a:pt x="0" y="2874145"/>
                </a:lnTo>
                <a:lnTo>
                  <a:pt x="308317" y="2874145"/>
                </a:lnTo>
                <a:lnTo>
                  <a:pt x="30831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9574">
            <a:off x="12016999" y="3141851"/>
            <a:ext cx="1131935" cy="160529"/>
          </a:xfrm>
          <a:custGeom>
            <a:avLst/>
            <a:gdLst/>
            <a:ahLst/>
            <a:cxnLst/>
            <a:rect r="r" b="b" t="t" l="l"/>
            <a:pathLst>
              <a:path h="160529" w="1131935">
                <a:moveTo>
                  <a:pt x="0" y="0"/>
                </a:moveTo>
                <a:lnTo>
                  <a:pt x="1131936" y="0"/>
                </a:lnTo>
                <a:lnTo>
                  <a:pt x="1131936" y="160529"/>
                </a:lnTo>
                <a:lnTo>
                  <a:pt x="0" y="1605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37144" y="9564446"/>
            <a:ext cx="2289328" cy="457866"/>
          </a:xfrm>
          <a:custGeom>
            <a:avLst/>
            <a:gdLst/>
            <a:ahLst/>
            <a:cxnLst/>
            <a:rect r="r" b="b" t="t" l="l"/>
            <a:pathLst>
              <a:path h="457866" w="2289328">
                <a:moveTo>
                  <a:pt x="0" y="0"/>
                </a:moveTo>
                <a:lnTo>
                  <a:pt x="2289328" y="0"/>
                </a:lnTo>
                <a:lnTo>
                  <a:pt x="2289328" y="457866"/>
                </a:lnTo>
                <a:lnTo>
                  <a:pt x="0" y="45786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481808" y="9564446"/>
            <a:ext cx="2289328" cy="457866"/>
          </a:xfrm>
          <a:custGeom>
            <a:avLst/>
            <a:gdLst/>
            <a:ahLst/>
            <a:cxnLst/>
            <a:rect r="r" b="b" t="t" l="l"/>
            <a:pathLst>
              <a:path h="457866" w="2289328">
                <a:moveTo>
                  <a:pt x="0" y="0"/>
                </a:moveTo>
                <a:lnTo>
                  <a:pt x="2289328" y="0"/>
                </a:lnTo>
                <a:lnTo>
                  <a:pt x="2289328" y="457866"/>
                </a:lnTo>
                <a:lnTo>
                  <a:pt x="0" y="45786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514125" y="9625047"/>
            <a:ext cx="4841736" cy="397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8"/>
              </a:lnSpc>
            </a:pPr>
            <a:r>
              <a:rPr lang="en-US" sz="2780">
                <a:solidFill>
                  <a:srgbClr val="020203"/>
                </a:solidFill>
                <a:latin typeface="More Sugar"/>
                <a:ea typeface="More Sugar"/>
                <a:cs typeface="More Sugar"/>
                <a:sym typeface="More Sugar"/>
              </a:rPr>
              <a:t>CODE DECODERS</a:t>
            </a:r>
          </a:p>
        </p:txBody>
      </p:sp>
    </p:spTree>
  </p:cSld>
  <p:clrMapOvr>
    <a:masterClrMapping/>
  </p:clrMapOvr>
  <p:transition spd="slow">
    <p:cover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56245">
            <a:off x="3252182" y="4777690"/>
            <a:ext cx="11667627" cy="2736589"/>
          </a:xfrm>
          <a:custGeom>
            <a:avLst/>
            <a:gdLst/>
            <a:ahLst/>
            <a:cxnLst/>
            <a:rect r="r" b="b" t="t" l="l"/>
            <a:pathLst>
              <a:path h="2736589" w="11667627">
                <a:moveTo>
                  <a:pt x="0" y="0"/>
                </a:moveTo>
                <a:lnTo>
                  <a:pt x="11667627" y="0"/>
                </a:lnTo>
                <a:lnTo>
                  <a:pt x="11667627" y="2736589"/>
                </a:lnTo>
                <a:lnTo>
                  <a:pt x="0" y="27365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188882">
            <a:off x="14454577" y="-13860"/>
            <a:ext cx="2590861" cy="2914056"/>
          </a:xfrm>
          <a:custGeom>
            <a:avLst/>
            <a:gdLst/>
            <a:ahLst/>
            <a:cxnLst/>
            <a:rect r="r" b="b" t="t" l="l"/>
            <a:pathLst>
              <a:path h="2914056" w="2590861">
                <a:moveTo>
                  <a:pt x="0" y="0"/>
                </a:moveTo>
                <a:lnTo>
                  <a:pt x="2590861" y="0"/>
                </a:lnTo>
                <a:lnTo>
                  <a:pt x="2590861" y="2914056"/>
                </a:lnTo>
                <a:lnTo>
                  <a:pt x="0" y="29140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56245">
            <a:off x="3180497" y="6564039"/>
            <a:ext cx="11667627" cy="2736589"/>
          </a:xfrm>
          <a:custGeom>
            <a:avLst/>
            <a:gdLst/>
            <a:ahLst/>
            <a:cxnLst/>
            <a:rect r="r" b="b" t="t" l="l"/>
            <a:pathLst>
              <a:path h="2736589" w="11667627">
                <a:moveTo>
                  <a:pt x="0" y="0"/>
                </a:moveTo>
                <a:lnTo>
                  <a:pt x="11667627" y="0"/>
                </a:lnTo>
                <a:lnTo>
                  <a:pt x="11667627" y="2736589"/>
                </a:lnTo>
                <a:lnTo>
                  <a:pt x="0" y="27365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56245">
            <a:off x="3310187" y="2514909"/>
            <a:ext cx="11667627" cy="2736589"/>
          </a:xfrm>
          <a:custGeom>
            <a:avLst/>
            <a:gdLst/>
            <a:ahLst/>
            <a:cxnLst/>
            <a:rect r="r" b="b" t="t" l="l"/>
            <a:pathLst>
              <a:path h="2736589" w="11667627">
                <a:moveTo>
                  <a:pt x="0" y="0"/>
                </a:moveTo>
                <a:lnTo>
                  <a:pt x="11667626" y="0"/>
                </a:lnTo>
                <a:lnTo>
                  <a:pt x="11667626" y="2736589"/>
                </a:lnTo>
                <a:lnTo>
                  <a:pt x="0" y="27365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37144" y="9482516"/>
            <a:ext cx="3316385" cy="663277"/>
          </a:xfrm>
          <a:custGeom>
            <a:avLst/>
            <a:gdLst/>
            <a:ahLst/>
            <a:cxnLst/>
            <a:rect r="r" b="b" t="t" l="l"/>
            <a:pathLst>
              <a:path h="663277" w="3316385">
                <a:moveTo>
                  <a:pt x="0" y="0"/>
                </a:moveTo>
                <a:lnTo>
                  <a:pt x="3316385" y="0"/>
                </a:lnTo>
                <a:lnTo>
                  <a:pt x="3316385" y="663277"/>
                </a:lnTo>
                <a:lnTo>
                  <a:pt x="0" y="6632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4645323" y="1785942"/>
            <a:ext cx="1806798" cy="1429013"/>
          </a:xfrm>
          <a:custGeom>
            <a:avLst/>
            <a:gdLst/>
            <a:ahLst/>
            <a:cxnLst/>
            <a:rect r="r" b="b" t="t" l="l"/>
            <a:pathLst>
              <a:path h="1429013" w="1806798">
                <a:moveTo>
                  <a:pt x="1806798" y="0"/>
                </a:moveTo>
                <a:lnTo>
                  <a:pt x="0" y="0"/>
                </a:lnTo>
                <a:lnTo>
                  <a:pt x="0" y="1429013"/>
                </a:lnTo>
                <a:lnTo>
                  <a:pt x="1806798" y="1429013"/>
                </a:lnTo>
                <a:lnTo>
                  <a:pt x="1806798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-234792">
            <a:off x="49688" y="1026520"/>
            <a:ext cx="11020820" cy="1165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95"/>
              </a:lnSpc>
            </a:pPr>
            <a:r>
              <a:rPr lang="en-US" sz="9875">
                <a:solidFill>
                  <a:srgbClr val="FFF197"/>
                </a:solidFill>
                <a:latin typeface="More Sugar"/>
                <a:ea typeface="More Sugar"/>
                <a:cs typeface="More Sugar"/>
                <a:sym typeface="More Sugar"/>
              </a:rPr>
              <a:t>TEAM MEMBERS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46418" y="3281630"/>
            <a:ext cx="8658835" cy="647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2"/>
              </a:lnSpc>
            </a:pPr>
            <a:r>
              <a:rPr lang="en-US" sz="4456">
                <a:solidFill>
                  <a:srgbClr val="020203"/>
                </a:solidFill>
                <a:latin typeface="More Sugar"/>
                <a:ea typeface="More Sugar"/>
                <a:cs typeface="More Sugar"/>
                <a:sym typeface="More Sugar"/>
              </a:rPr>
              <a:t>LOVISH GARG - 22105004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53529" y="4339429"/>
            <a:ext cx="9444615" cy="575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62"/>
              </a:lnSpc>
            </a:pPr>
            <a:r>
              <a:rPr lang="en-US" sz="4056">
                <a:solidFill>
                  <a:srgbClr val="020203"/>
                </a:solidFill>
                <a:latin typeface="More Sugar"/>
                <a:ea typeface="More Sugar"/>
                <a:cs typeface="More Sugar"/>
                <a:sym typeface="More Sugar"/>
              </a:rPr>
              <a:t>ARNAV VIKASGARG- 22106060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357595" y="5353530"/>
            <a:ext cx="7377703" cy="575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62"/>
              </a:lnSpc>
            </a:pPr>
            <a:r>
              <a:rPr lang="en-US" sz="4056">
                <a:solidFill>
                  <a:srgbClr val="020203"/>
                </a:solidFill>
                <a:latin typeface="More Sugar"/>
                <a:ea typeface="More Sugar"/>
                <a:cs typeface="More Sugar"/>
                <a:sym typeface="More Sugar"/>
              </a:rPr>
              <a:t>ANSH RAVI- 22105035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357595" y="6598785"/>
            <a:ext cx="8957565" cy="580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99"/>
              </a:lnSpc>
            </a:pPr>
            <a:r>
              <a:rPr lang="en-US" sz="4090">
                <a:solidFill>
                  <a:srgbClr val="020203"/>
                </a:solidFill>
                <a:latin typeface="More Sugar"/>
                <a:ea typeface="More Sugar"/>
                <a:cs typeface="More Sugar"/>
                <a:sym typeface="More Sugar"/>
              </a:rPr>
              <a:t>KRRISHNA GULATI - 22105122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509590" y="7663688"/>
            <a:ext cx="10527782" cy="575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62"/>
              </a:lnSpc>
            </a:pPr>
            <a:r>
              <a:rPr lang="en-US" sz="4056">
                <a:solidFill>
                  <a:srgbClr val="020203"/>
                </a:solidFill>
                <a:latin typeface="More Sugar"/>
                <a:ea typeface="More Sugar"/>
                <a:cs typeface="More Sugar"/>
                <a:sym typeface="More Sugar"/>
              </a:rPr>
              <a:t>AADITYA SINGH TOMAR- 22105033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14125" y="9625047"/>
            <a:ext cx="4841736" cy="397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8"/>
              </a:lnSpc>
            </a:pPr>
            <a:r>
              <a:rPr lang="en-US" sz="2780">
                <a:solidFill>
                  <a:srgbClr val="020203"/>
                </a:solidFill>
                <a:latin typeface="More Sugar"/>
                <a:ea typeface="More Sugar"/>
                <a:cs typeface="More Sugar"/>
                <a:sym typeface="More Sugar"/>
              </a:rPr>
              <a:t>CODE DECODERS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885326" y="1904951"/>
            <a:ext cx="1326791" cy="976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Leader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DAGSGU7PzE4</dc:identifier>
  <dcterms:modified xsi:type="dcterms:W3CDTF">2011-08-01T06:04:30Z</dcterms:modified>
  <cp:revision>1</cp:revision>
  <dc:title>brainstorm</dc:title>
</cp:coreProperties>
</file>