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3" r:id="rId7"/>
    <p:sldId id="264" r:id="rId8"/>
    <p:sldId id="265" r:id="rId9"/>
    <p:sldId id="260" r:id="rId10"/>
    <p:sldId id="268" r:id="rId11"/>
    <p:sldId id="269" r:id="rId12"/>
    <p:sldId id="271" r:id="rId13"/>
    <p:sldId id="270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UNIX" TargetMode="External"/><Relationship Id="rId2" Type="http://schemas.openxmlformats.org/officeDocument/2006/relationships/hyperlink" Target="https://es.wikipedia.org/wiki/Acr%C3%B3ni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wikipedia.org/wiki/Application_Programming_Interfac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tr.unican.es/publications/mgh-1993b.pdf" TargetMode="External"/><Relationship Id="rId2" Type="http://schemas.openxmlformats.org/officeDocument/2006/relationships/hyperlink" Target="http://isa.umh.es/asignaturas/sitr/TraspSITR_RelojesPOSIX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atam.casadellibro.com/libros-ebooks/andrew-s-tanenbaum/78067" TargetMode="External"/><Relationship Id="rId4" Type="http://schemas.openxmlformats.org/officeDocument/2006/relationships/hyperlink" Target="http://manpages.ubuntu.com/manpages/trusty/es/man8/hwclock.8.html#contenttoc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Reloj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35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Relojes </a:t>
            </a:r>
            <a:r>
              <a:rPr lang="es-MX" dirty="0" err="1" smtClean="0"/>
              <a:t>posix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sz="1800" b="1" dirty="0"/>
              <a:t>POSIX</a:t>
            </a:r>
            <a:r>
              <a:rPr lang="es-MX" dirty="0"/>
              <a:t> </a:t>
            </a:r>
            <a:r>
              <a:rPr lang="es-MX" sz="1600" dirty="0"/>
              <a:t>es el </a:t>
            </a:r>
            <a:r>
              <a:rPr lang="es-MX" sz="1600" dirty="0">
                <a:hlinkClick r:id="rId2" tooltip="Acrónimo"/>
              </a:rPr>
              <a:t>acrónimo</a:t>
            </a:r>
            <a:r>
              <a:rPr lang="es-MX" sz="1600" dirty="0"/>
              <a:t> de </a:t>
            </a:r>
            <a:r>
              <a:rPr lang="es-MX" sz="1600" b="1" dirty="0"/>
              <a:t>P</a:t>
            </a:r>
            <a:r>
              <a:rPr lang="es-MX" sz="1600" dirty="0"/>
              <a:t>ortable </a:t>
            </a:r>
            <a:r>
              <a:rPr lang="es-MX" sz="1600" b="1" dirty="0" err="1"/>
              <a:t>O</a:t>
            </a:r>
            <a:r>
              <a:rPr lang="es-MX" sz="1600" dirty="0" err="1"/>
              <a:t>perating</a:t>
            </a:r>
            <a:r>
              <a:rPr lang="es-MX" sz="1600" dirty="0"/>
              <a:t> </a:t>
            </a:r>
            <a:r>
              <a:rPr lang="es-MX" sz="1600" b="1" dirty="0" err="1"/>
              <a:t>S</a:t>
            </a:r>
            <a:r>
              <a:rPr lang="es-MX" sz="1600" dirty="0" err="1"/>
              <a:t>ystem</a:t>
            </a:r>
            <a:r>
              <a:rPr lang="es-MX" sz="1600" dirty="0"/>
              <a:t> </a:t>
            </a:r>
            <a:r>
              <a:rPr lang="es-MX" sz="1600" b="1" dirty="0"/>
              <a:t>I</a:t>
            </a:r>
            <a:r>
              <a:rPr lang="es-MX" sz="1600" dirty="0"/>
              <a:t>nterface, y </a:t>
            </a:r>
            <a:r>
              <a:rPr lang="es-MX" sz="1600" b="1" dirty="0"/>
              <a:t>X</a:t>
            </a:r>
            <a:r>
              <a:rPr lang="es-MX" sz="1600" dirty="0"/>
              <a:t> viene de </a:t>
            </a:r>
            <a:r>
              <a:rPr lang="es-MX" sz="1600" dirty="0">
                <a:hlinkClick r:id="rId3" tooltip="UNIX"/>
              </a:rPr>
              <a:t>UNIX</a:t>
            </a:r>
            <a:r>
              <a:rPr lang="es-MX" sz="1600" dirty="0"/>
              <a:t> como seña de identidad de la </a:t>
            </a:r>
            <a:r>
              <a:rPr lang="es-MX" sz="1600" dirty="0">
                <a:hlinkClick r:id="rId4" tooltip="Application Programming Interface"/>
              </a:rPr>
              <a:t>API</a:t>
            </a:r>
            <a:r>
              <a:rPr lang="es-MX" sz="1600" dirty="0"/>
              <a:t>.</a:t>
            </a:r>
            <a:endParaRPr lang="es-MX" sz="16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Medir </a:t>
            </a:r>
            <a:r>
              <a:rPr lang="es-MX" dirty="0"/>
              <a:t>el tiempo de ejecución y el uso de CPU de una tarea</a:t>
            </a:r>
          </a:p>
          <a:p>
            <a:r>
              <a:rPr lang="es-MX" dirty="0" smtClean="0"/>
              <a:t>Retrasar </a:t>
            </a:r>
            <a:r>
              <a:rPr lang="es-MX" dirty="0"/>
              <a:t>la ejecución de una tarea durante un tiempo</a:t>
            </a:r>
          </a:p>
          <a:p>
            <a:r>
              <a:rPr lang="es-MX" dirty="0" smtClean="0"/>
              <a:t>Establecer </a:t>
            </a:r>
            <a:r>
              <a:rPr lang="es-MX" dirty="0"/>
              <a:t>límites temporales para que ocurra un suceso</a:t>
            </a:r>
          </a:p>
          <a:p>
            <a:r>
              <a:rPr lang="es-MX" dirty="0" smtClean="0"/>
              <a:t>Establecer </a:t>
            </a:r>
            <a:r>
              <a:rPr lang="es-MX" dirty="0"/>
              <a:t>relojes temporizados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68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57174" y="1892968"/>
            <a:ext cx="5602994" cy="24063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433138"/>
            <a:ext cx="10394707" cy="4492269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Reloj Calendario</a:t>
            </a:r>
          </a:p>
          <a:p>
            <a:pPr marL="0" indent="0">
              <a:buNone/>
            </a:pPr>
            <a:r>
              <a:rPr lang="es-MX" dirty="0" smtClean="0"/>
              <a:t>Proporciona </a:t>
            </a:r>
            <a:r>
              <a:rPr lang="es-MX" dirty="0"/>
              <a:t>valores de tiempo con resolución de 1s</a:t>
            </a:r>
          </a:p>
          <a:p>
            <a:r>
              <a:rPr lang="es-MX" dirty="0"/>
              <a:t>Reloj de Tiempo Real </a:t>
            </a:r>
            <a:r>
              <a:rPr lang="es-MX" dirty="0" err="1"/>
              <a:t>Sytem</a:t>
            </a:r>
            <a:r>
              <a:rPr lang="es-MX" dirty="0"/>
              <a:t> </a:t>
            </a:r>
            <a:r>
              <a:rPr lang="es-MX" dirty="0" smtClean="0"/>
              <a:t>V</a:t>
            </a:r>
          </a:p>
          <a:p>
            <a:pPr marL="0" indent="0">
              <a:buNone/>
            </a:pPr>
            <a:r>
              <a:rPr lang="es-MX" dirty="0" smtClean="0"/>
              <a:t>La resolución de la representación es de 1 microsegundos</a:t>
            </a:r>
          </a:p>
          <a:p>
            <a:r>
              <a:rPr lang="es-MX" dirty="0" smtClean="0"/>
              <a:t></a:t>
            </a:r>
            <a:r>
              <a:rPr lang="es-MX" dirty="0"/>
              <a:t>Reloj de Tiempo Real:</a:t>
            </a:r>
          </a:p>
          <a:p>
            <a:pPr marL="0" indent="0">
              <a:buNone/>
            </a:pPr>
            <a:r>
              <a:rPr lang="es-MX" dirty="0" smtClean="0"/>
              <a:t>Se </a:t>
            </a:r>
            <a:r>
              <a:rPr lang="es-MX" dirty="0"/>
              <a:t>pueden definir distintos relojes</a:t>
            </a:r>
          </a:p>
          <a:p>
            <a:r>
              <a:rPr lang="es-MX" dirty="0" smtClean="0"/>
              <a:t>Por </a:t>
            </a:r>
            <a:r>
              <a:rPr lang="es-MX" dirty="0"/>
              <a:t>lo menos debe haber uno denominado</a:t>
            </a:r>
          </a:p>
          <a:p>
            <a:r>
              <a:rPr lang="es-MX" dirty="0"/>
              <a:t>CLOCK_REALTIME</a:t>
            </a:r>
          </a:p>
          <a:p>
            <a:r>
              <a:rPr lang="es-MX" dirty="0" smtClean="0"/>
              <a:t>La </a:t>
            </a:r>
            <a:r>
              <a:rPr lang="es-MX" dirty="0"/>
              <a:t>resolución de la representación es de 1ns</a:t>
            </a:r>
          </a:p>
          <a:p>
            <a:r>
              <a:rPr lang="es-MX" dirty="0" smtClean="0"/>
              <a:t>La </a:t>
            </a:r>
            <a:r>
              <a:rPr lang="es-MX" dirty="0"/>
              <a:t>granularidad depende de la implementación</a:t>
            </a:r>
          </a:p>
          <a:p>
            <a:r>
              <a:rPr lang="es-MX" dirty="0"/>
              <a:t>Medida de recursos/tiempo de procesamiento.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632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853440"/>
            <a:ext cx="10394707" cy="4521145"/>
          </a:xfrm>
        </p:spPr>
        <p:txBody>
          <a:bodyPr>
            <a:normAutofit/>
          </a:bodyPr>
          <a:lstStyle/>
          <a:p>
            <a:r>
              <a:rPr lang="es-MX" dirty="0"/>
              <a:t>El tiempo se representa mediante el la estructura </a:t>
            </a:r>
            <a:r>
              <a:rPr lang="es-MX" dirty="0" err="1" smtClean="0"/>
              <a:t>timespec</a:t>
            </a:r>
            <a:r>
              <a:rPr lang="es-MX" dirty="0" smtClean="0"/>
              <a:t> (&lt;</a:t>
            </a:r>
            <a:r>
              <a:rPr lang="es-MX" dirty="0" err="1"/>
              <a:t>time.h</a:t>
            </a:r>
            <a:r>
              <a:rPr lang="es-MX" dirty="0" smtClean="0"/>
              <a:t>&gt;):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/>
              <a:t>El tipo </a:t>
            </a:r>
            <a:r>
              <a:rPr lang="es-MX" dirty="0" err="1"/>
              <a:t>clockid_t</a:t>
            </a:r>
            <a:r>
              <a:rPr lang="es-MX" dirty="0"/>
              <a:t> (entero) sirve para identificar los </a:t>
            </a:r>
            <a:r>
              <a:rPr lang="es-MX" dirty="0" smtClean="0"/>
              <a:t>diferentes relojes</a:t>
            </a:r>
            <a:r>
              <a:rPr lang="es-MX" dirty="0"/>
              <a:t>.</a:t>
            </a:r>
          </a:p>
          <a:p>
            <a:r>
              <a:rPr lang="es-MX" dirty="0" smtClean="0"/>
              <a:t>Por </a:t>
            </a:r>
            <a:r>
              <a:rPr lang="es-MX" dirty="0"/>
              <a:t>lo menos debe estar definido un reloj que abarca a todo </a:t>
            </a:r>
            <a:r>
              <a:rPr lang="es-MX" dirty="0" smtClean="0"/>
              <a:t>el  sistema </a:t>
            </a:r>
            <a:r>
              <a:rPr lang="es-MX" dirty="0"/>
              <a:t>que se identifica como CLOCK_REALTIME</a:t>
            </a:r>
          </a:p>
          <a:p>
            <a:r>
              <a:rPr lang="es-MX" dirty="0" smtClean="0"/>
              <a:t>La </a:t>
            </a:r>
            <a:r>
              <a:rPr lang="es-MX" dirty="0"/>
              <a:t>resolución máxima del reloj suele ser de 20 ms</a:t>
            </a:r>
          </a:p>
          <a:p>
            <a:r>
              <a:rPr lang="es-MX" dirty="0" smtClean="0"/>
              <a:t>Puede </a:t>
            </a:r>
            <a:r>
              <a:rPr lang="es-MX" dirty="0"/>
              <a:t>haber otros relojes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33816" t="32057" r="30546" b="52509"/>
          <a:stretch/>
        </p:blipFill>
        <p:spPr bwMode="auto">
          <a:xfrm>
            <a:off x="916712" y="1392835"/>
            <a:ext cx="3907836" cy="11162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67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1062446"/>
            <a:ext cx="10394707" cy="4312140"/>
          </a:xfrm>
        </p:spPr>
        <p:txBody>
          <a:bodyPr/>
          <a:lstStyle/>
          <a:p>
            <a:r>
              <a:rPr lang="en-US" dirty="0"/>
              <a:t>Leer el </a:t>
            </a:r>
            <a:r>
              <a:rPr lang="en-US" dirty="0" err="1"/>
              <a:t>tiempo</a:t>
            </a:r>
            <a:r>
              <a:rPr lang="en-US" dirty="0"/>
              <a:t> actual para el </a:t>
            </a:r>
            <a:r>
              <a:rPr lang="en-US" dirty="0" err="1"/>
              <a:t>reloj</a:t>
            </a:r>
            <a:r>
              <a:rPr lang="en-US" dirty="0"/>
              <a:t> </a:t>
            </a:r>
            <a:r>
              <a:rPr lang="en-US" dirty="0" err="1" smtClean="0"/>
              <a:t>clockid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clock_gettime</a:t>
            </a:r>
            <a:r>
              <a:rPr lang="en-US" dirty="0" smtClean="0"/>
              <a:t> (</a:t>
            </a:r>
            <a:r>
              <a:rPr lang="en-US" dirty="0" err="1" smtClean="0"/>
              <a:t>clockid_t</a:t>
            </a:r>
            <a:r>
              <a:rPr lang="en-US" dirty="0" smtClean="0"/>
              <a:t> </a:t>
            </a:r>
            <a:r>
              <a:rPr lang="en-US" dirty="0" err="1" smtClean="0"/>
              <a:t>clockid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timespec</a:t>
            </a:r>
            <a:r>
              <a:rPr lang="en-US" dirty="0" smtClean="0"/>
              <a:t> *</a:t>
            </a:r>
            <a:r>
              <a:rPr lang="en-US" dirty="0" err="1" smtClean="0"/>
              <a:t>tp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hora el </a:t>
            </a:r>
            <a:r>
              <a:rPr lang="en-US" dirty="0" err="1"/>
              <a:t>reloj</a:t>
            </a:r>
            <a:r>
              <a:rPr lang="en-US" dirty="0"/>
              <a:t> </a:t>
            </a:r>
            <a:r>
              <a:rPr lang="en-US" dirty="0" err="1"/>
              <a:t>clockid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clock_settime</a:t>
            </a:r>
            <a:r>
              <a:rPr lang="en-US" dirty="0"/>
              <a:t> (</a:t>
            </a:r>
            <a:r>
              <a:rPr lang="en-US" dirty="0" err="1"/>
              <a:t>clockid_t</a:t>
            </a:r>
            <a:r>
              <a:rPr lang="en-US" dirty="0"/>
              <a:t> </a:t>
            </a:r>
            <a:r>
              <a:rPr lang="en-US" dirty="0" err="1"/>
              <a:t>clockid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timespec</a:t>
            </a:r>
            <a:r>
              <a:rPr lang="en-US" dirty="0"/>
              <a:t> *</a:t>
            </a:r>
            <a:r>
              <a:rPr lang="en-US" dirty="0" err="1"/>
              <a:t>tp</a:t>
            </a:r>
            <a:r>
              <a:rPr lang="en-US" dirty="0"/>
              <a:t>);</a:t>
            </a:r>
          </a:p>
          <a:p>
            <a:r>
              <a:rPr lang="en-US" dirty="0"/>
              <a:t>• </a:t>
            </a:r>
            <a:r>
              <a:rPr lang="en-US" dirty="0" err="1"/>
              <a:t>Obtiene</a:t>
            </a:r>
            <a:r>
              <a:rPr lang="en-US" dirty="0"/>
              <a:t> la </a:t>
            </a:r>
            <a:r>
              <a:rPr lang="en-US" dirty="0" err="1"/>
              <a:t>resolución</a:t>
            </a:r>
            <a:r>
              <a:rPr lang="en-US" dirty="0"/>
              <a:t> del </a:t>
            </a:r>
            <a:r>
              <a:rPr lang="en-US" dirty="0" err="1"/>
              <a:t>reloj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clock_getres</a:t>
            </a:r>
            <a:r>
              <a:rPr lang="en-US" dirty="0"/>
              <a:t> (</a:t>
            </a:r>
            <a:r>
              <a:rPr lang="en-US" dirty="0" err="1"/>
              <a:t>clockid_t</a:t>
            </a:r>
            <a:r>
              <a:rPr lang="en-US" dirty="0"/>
              <a:t> </a:t>
            </a:r>
            <a:r>
              <a:rPr lang="en-US" dirty="0" err="1"/>
              <a:t>clockid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timespec</a:t>
            </a:r>
            <a:r>
              <a:rPr lang="en-US" dirty="0"/>
              <a:t> *res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842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22696" t="37349" r="25677" b="10319"/>
          <a:stretch/>
        </p:blipFill>
        <p:spPr>
          <a:xfrm>
            <a:off x="1966050" y="1698427"/>
            <a:ext cx="7697048" cy="438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6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24916" t="31827" r="25529" b="12949"/>
          <a:stretch/>
        </p:blipFill>
        <p:spPr>
          <a:xfrm>
            <a:off x="1384661" y="575021"/>
            <a:ext cx="7532916" cy="472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2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isa.umh.es/asignaturas/sitr/TraspSITR_RelojesPOSIX.pdf</a:t>
            </a:r>
            <a:endParaRPr lang="es-MX" dirty="0"/>
          </a:p>
          <a:p>
            <a:r>
              <a:rPr lang="es-MX" dirty="0">
                <a:hlinkClick r:id="rId3"/>
              </a:rPr>
              <a:t>https://</a:t>
            </a:r>
            <a:r>
              <a:rPr lang="es-MX" dirty="0" smtClean="0">
                <a:hlinkClick r:id="rId3"/>
              </a:rPr>
              <a:t>www.ctr.unican.es/publications/mgh-1993b.pdf</a:t>
            </a:r>
            <a:endParaRPr lang="es-MX" dirty="0" smtClean="0"/>
          </a:p>
          <a:p>
            <a:r>
              <a:rPr lang="es-MX" dirty="0">
                <a:hlinkClick r:id="rId4"/>
              </a:rPr>
              <a:t>http://</a:t>
            </a:r>
            <a:r>
              <a:rPr lang="es-MX" dirty="0" smtClean="0">
                <a:hlinkClick r:id="rId4"/>
              </a:rPr>
              <a:t>manpages.ubuntu.com/manpages/trusty/es/man8/hwclock.8.html#contenttoc6</a:t>
            </a:r>
            <a:endParaRPr lang="es-MX" dirty="0" smtClean="0"/>
          </a:p>
          <a:p>
            <a:r>
              <a:rPr lang="es-MX" dirty="0"/>
              <a:t>SISTEMAS OPERATIVOS MODERNOS (3ª ED</a:t>
            </a:r>
            <a:r>
              <a:rPr lang="es-MX" dirty="0" smtClean="0"/>
              <a:t>.),</a:t>
            </a:r>
            <a:r>
              <a:rPr lang="es-MX" b="1" dirty="0" smtClean="0">
                <a:hlinkClick r:id="rId5" tooltip="ANDREW S. TANENBAUM"/>
              </a:rPr>
              <a:t>ANDREW </a:t>
            </a:r>
            <a:r>
              <a:rPr lang="es-MX" b="1" dirty="0">
                <a:hlinkClick r:id="rId5" tooltip="ANDREW S. TANENBAUM"/>
              </a:rPr>
              <a:t>S. </a:t>
            </a:r>
            <a:r>
              <a:rPr lang="es-MX" b="1" dirty="0" smtClean="0">
                <a:hlinkClick r:id="rId5" tooltip="ANDREW S. TANENBAUM"/>
              </a:rPr>
              <a:t>TANENBAUM</a:t>
            </a:r>
            <a:r>
              <a:rPr lang="es-MX" dirty="0" smtClean="0"/>
              <a:t>, </a:t>
            </a:r>
            <a:r>
              <a:rPr lang="es-MX" dirty="0"/>
              <a:t>2009</a:t>
            </a:r>
          </a:p>
          <a:p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279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MX" dirty="0"/>
              <a:t>Todos los computadores disponen de un reloj (</a:t>
            </a:r>
            <a:r>
              <a:rPr lang="es-MX" dirty="0" err="1"/>
              <a:t>timer</a:t>
            </a:r>
            <a:r>
              <a:rPr lang="es-MX" dirty="0"/>
              <a:t>) que se utiliza para tareas de planificación, para obtener la fecha y hora del sistema, para producir interrupciones periódicas y otras tareas dentro del sistema.</a:t>
            </a:r>
          </a:p>
          <a:p>
            <a:endParaRPr lang="es-MX" dirty="0"/>
          </a:p>
        </p:txBody>
      </p:sp>
      <p:pic>
        <p:nvPicPr>
          <p:cNvPr id="1026" name="Picture 2" descr="Resultado de imagen para RELO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160" y="3748853"/>
            <a:ext cx="1490347" cy="185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49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MX" dirty="0"/>
              <a:t>La comunicación entre el computador y el controlador del reloj se realiza a través de varias direcciones de E/S; algunas de ellas se utilizan para acceder a los registros internos del controlador, estableciendo de esta forma el modo de operación del controlador; otras se utilizan para obtener el valor de los contadores de controlador, que están almacenados en registros.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81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994611"/>
            <a:ext cx="10394707" cy="4379974"/>
          </a:xfrm>
        </p:spPr>
        <p:txBody>
          <a:bodyPr>
            <a:normAutofit/>
          </a:bodyPr>
          <a:lstStyle/>
          <a:p>
            <a:r>
              <a:rPr lang="es-MX" u="sng" dirty="0" smtClean="0"/>
              <a:t>Las tareas exactas que este realiza varían con los distintos sistemas operativos, pero por lo regular incluyen la mayoría de las siguientes:</a:t>
            </a:r>
          </a:p>
          <a:p>
            <a:r>
              <a:rPr lang="es-MX" dirty="0" smtClean="0"/>
              <a:t>Mantener la hora del día.</a:t>
            </a:r>
          </a:p>
          <a:p>
            <a:r>
              <a:rPr lang="es-MX" dirty="0" smtClean="0"/>
              <a:t>Evitar que se ejecuten los procesos durante mas tiempo del debido.</a:t>
            </a:r>
          </a:p>
          <a:p>
            <a:r>
              <a:rPr lang="es-MX" dirty="0" smtClean="0"/>
              <a:t>Contabilizar el consumo de </a:t>
            </a:r>
            <a:r>
              <a:rPr lang="es-MX" dirty="0" err="1" smtClean="0"/>
              <a:t>cpu</a:t>
            </a:r>
            <a:endParaRPr lang="es-MX" dirty="0" smtClean="0"/>
          </a:p>
          <a:p>
            <a:r>
              <a:rPr lang="es-MX" dirty="0" smtClean="0"/>
              <a:t>Procesar la llamada al sistema </a:t>
            </a:r>
            <a:r>
              <a:rPr lang="es-MX" dirty="0" err="1" smtClean="0"/>
              <a:t>alarm</a:t>
            </a:r>
            <a:r>
              <a:rPr lang="es-MX" dirty="0" smtClean="0"/>
              <a:t> emitida por procesos de usuarios.</a:t>
            </a:r>
          </a:p>
          <a:p>
            <a:r>
              <a:rPr lang="es-MX" dirty="0" smtClean="0"/>
              <a:t>Proporcionar temporizadores de vigilancia a ciertas partes del sistema.</a:t>
            </a:r>
          </a:p>
          <a:p>
            <a:r>
              <a:rPr lang="es-MX" dirty="0" smtClean="0"/>
              <a:t>Realizar perfiles, supervisión y recolección de datos estadísticos.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54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Reloj del sistema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 numCol="2"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dirty="0"/>
              <a:t>Es un circuito integrado que </a:t>
            </a:r>
            <a:r>
              <a:rPr lang="en-US" dirty="0"/>
              <a:t>genera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pulsos</a:t>
            </a:r>
            <a:r>
              <a:rPr lang="en-US" dirty="0"/>
              <a:t> </a:t>
            </a:r>
            <a:r>
              <a:rPr lang="en-US" dirty="0" err="1"/>
              <a:t>constante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segundo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El </a:t>
            </a:r>
            <a:r>
              <a:rPr lang="en-US" dirty="0" err="1"/>
              <a:t>reloj</a:t>
            </a:r>
            <a:r>
              <a:rPr lang="en-US" dirty="0"/>
              <a:t> </a:t>
            </a:r>
            <a:r>
              <a:rPr lang="en-US" dirty="0" err="1"/>
              <a:t>marca</a:t>
            </a:r>
            <a:r>
              <a:rPr lang="en-US" dirty="0"/>
              <a:t> la </a:t>
            </a:r>
            <a:r>
              <a:rPr lang="en-US" dirty="0" err="1"/>
              <a:t>velocidad</a:t>
            </a:r>
            <a:r>
              <a:rPr lang="en-US" dirty="0"/>
              <a:t> de </a:t>
            </a:r>
            <a:r>
              <a:rPr lang="en-US" dirty="0" err="1"/>
              <a:t>proceso</a:t>
            </a:r>
            <a:r>
              <a:rPr lang="en-US" dirty="0"/>
              <a:t> de la </a:t>
            </a:r>
            <a:r>
              <a:rPr lang="en-US" dirty="0" err="1"/>
              <a:t>computadora</a:t>
            </a:r>
            <a:r>
              <a:rPr lang="en-US" dirty="0"/>
              <a:t> </a:t>
            </a:r>
            <a:r>
              <a:rPr lang="en-US" dirty="0" err="1"/>
              <a:t>generando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señal</a:t>
            </a:r>
            <a:r>
              <a:rPr lang="en-US" dirty="0"/>
              <a:t> </a:t>
            </a:r>
            <a:r>
              <a:rPr lang="en-US" dirty="0" err="1"/>
              <a:t>periódica</a:t>
            </a:r>
            <a:r>
              <a:rPr lang="en-US" dirty="0"/>
              <a:t> que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informático</a:t>
            </a:r>
            <a:r>
              <a:rPr lang="en-US" dirty="0"/>
              <a:t> para </a:t>
            </a:r>
            <a:r>
              <a:rPr lang="en-US" dirty="0" err="1"/>
              <a:t>sincronizar</a:t>
            </a:r>
            <a:r>
              <a:rPr lang="en-US" dirty="0"/>
              <a:t> y </a:t>
            </a:r>
            <a:r>
              <a:rPr lang="en-US" dirty="0" err="1"/>
              <a:t>coordinar</a:t>
            </a:r>
            <a:r>
              <a:rPr lang="en-US" dirty="0"/>
              <a:t> las </a:t>
            </a:r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/>
              <a:t>operativas</a:t>
            </a:r>
            <a:endParaRPr lang="es-ES_tradnl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122" y="2063395"/>
            <a:ext cx="5140362" cy="268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s-ES_tradnl" dirty="0"/>
              <a:t>El integrado lleva un contador que se incrementa cada segundo, el inicio de la cuenta es desde las 00:00:00 horas del 1 de Enero de 1970. 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Un dato curioso es que viernes 13 de Febrero del 2009 a las 23:31:30 hora UTC llego a la siguiente expresión: 1234567890.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0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rtc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 numCol="2"/>
          <a:lstStyle/>
          <a:p>
            <a:r>
              <a:rPr lang="es-MX" dirty="0"/>
              <a:t>Miden el tiempo independientemente del sistema principal</a:t>
            </a:r>
          </a:p>
          <a:p>
            <a:r>
              <a:rPr lang="es-MX" dirty="0"/>
              <a:t>Contabilizar el uso CPU</a:t>
            </a:r>
          </a:p>
          <a:p>
            <a:r>
              <a:rPr lang="es-MX" dirty="0"/>
              <a:t>Precisión</a:t>
            </a:r>
          </a:p>
          <a:p>
            <a:r>
              <a:rPr lang="es-MX" dirty="0"/>
              <a:t>Libera trabajo del CPU</a:t>
            </a:r>
          </a:p>
          <a:p>
            <a:r>
              <a:rPr lang="es-MX" dirty="0"/>
              <a:t>Bajo consumo</a:t>
            </a:r>
          </a:p>
          <a:p>
            <a:r>
              <a:rPr lang="es-MX" dirty="0"/>
              <a:t>Bajo costo </a:t>
            </a:r>
          </a:p>
          <a:p>
            <a:pPr algn="just"/>
            <a:endParaRPr lang="es-MX" dirty="0"/>
          </a:p>
        </p:txBody>
      </p:sp>
      <p:pic>
        <p:nvPicPr>
          <p:cNvPr id="4" name="Picture 2" descr="Imagen relacionada">
            <a:extLst>
              <a:ext uri="{FF2B5EF4-FFF2-40B4-BE49-F238E27FC236}">
                <a16:creationId xmlns:a16="http://schemas.microsoft.com/office/drawing/2014/main" id="{890ACB99-F0B5-4803-9A00-3C65CA109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" t="5185" r="4343" b="6889"/>
          <a:stretch/>
        </p:blipFill>
        <p:spPr bwMode="auto">
          <a:xfrm>
            <a:off x="6091912" y="1584960"/>
            <a:ext cx="3975808" cy="255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F8947E1-E977-414F-A394-3A3FDEA59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733" y="37244"/>
            <a:ext cx="2466975" cy="1847850"/>
          </a:xfrm>
          <a:prstGeom prst="rect">
            <a:avLst/>
          </a:prstGeom>
        </p:spPr>
      </p:pic>
      <p:pic>
        <p:nvPicPr>
          <p:cNvPr id="6" name="Picture 8" descr="Resultado de imagen para rtc">
            <a:extLst>
              <a:ext uri="{FF2B5EF4-FFF2-40B4-BE49-F238E27FC236}">
                <a16:creationId xmlns:a16="http://schemas.microsoft.com/office/drawing/2014/main" id="{15A5DBB4-588F-44AD-B03D-8D5D0260E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8" t="1956" r="16363" b="5076"/>
          <a:stretch/>
        </p:blipFill>
        <p:spPr bwMode="auto">
          <a:xfrm>
            <a:off x="5230777" y="2551371"/>
            <a:ext cx="1583220" cy="233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n para rtc">
            <a:extLst>
              <a:ext uri="{FF2B5EF4-FFF2-40B4-BE49-F238E27FC236}">
                <a16:creationId xmlns:a16="http://schemas.microsoft.com/office/drawing/2014/main" id="{AB4AA8E7-293D-4ACF-B7AB-9063E9AC7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6" t="9540" r="12904" b="13331"/>
          <a:stretch/>
        </p:blipFill>
        <p:spPr bwMode="auto">
          <a:xfrm>
            <a:off x="9651857" y="3535650"/>
            <a:ext cx="1912013" cy="201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3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0A5F8F8-9E26-4C28-887B-1E1F991310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4432" t="31200" r="6646" b="27549"/>
          <a:stretch/>
        </p:blipFill>
        <p:spPr>
          <a:xfrm>
            <a:off x="705402" y="2434119"/>
            <a:ext cx="10268660" cy="301759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05402" y="69553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La mayoría de los RTC usan :</a:t>
            </a:r>
          </a:p>
          <a:p>
            <a:endParaRPr lang="es-MX" dirty="0"/>
          </a:p>
          <a:p>
            <a:r>
              <a:rPr lang="es-MX" dirty="0"/>
              <a:t>Oscilador de cristal</a:t>
            </a:r>
          </a:p>
          <a:p>
            <a:r>
              <a:rPr lang="es-MX" dirty="0"/>
              <a:t>Un contador</a:t>
            </a:r>
            <a:br>
              <a:rPr lang="es-MX" dirty="0"/>
            </a:br>
            <a:r>
              <a:rPr lang="es-MX" dirty="0"/>
              <a:t>Registro contenedor</a:t>
            </a:r>
          </a:p>
        </p:txBody>
      </p:sp>
    </p:spTree>
    <p:extLst>
      <p:ext uri="{BB962C8B-B14F-4D97-AF65-F5344CB8AC3E}">
        <p14:creationId xmlns:p14="http://schemas.microsoft.com/office/powerpoint/2010/main" val="5846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67CE67D-2B2C-45B6-B84B-5DB0D5C7661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5770" t="11468" r="68038" b="50000"/>
          <a:stretch/>
        </p:blipFill>
        <p:spPr>
          <a:xfrm>
            <a:off x="3813574" y="1726691"/>
            <a:ext cx="4564071" cy="377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609</TotalTime>
  <Words>556</Words>
  <Application>Microsoft Office PowerPoint</Application>
  <PresentationFormat>Panorámica</PresentationFormat>
  <Paragraphs>64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Impact</vt:lpstr>
      <vt:lpstr>Evento principal</vt:lpstr>
      <vt:lpstr>Reloj</vt:lpstr>
      <vt:lpstr>Presentación de PowerPoint</vt:lpstr>
      <vt:lpstr>Presentación de PowerPoint</vt:lpstr>
      <vt:lpstr>Presentación de PowerPoint</vt:lpstr>
      <vt:lpstr>Reloj del sistema</vt:lpstr>
      <vt:lpstr>Presentación de PowerPoint</vt:lpstr>
      <vt:lpstr>rtc</vt:lpstr>
      <vt:lpstr>Presentación de PowerPoint</vt:lpstr>
      <vt:lpstr>Diagrama</vt:lpstr>
      <vt:lpstr>Relojes posix POSIX es el acrónimo de Portable Operating System Interface, y X viene de UNIX como seña de identidad de la API.</vt:lpstr>
      <vt:lpstr>Presentación de PowerPoint</vt:lpstr>
      <vt:lpstr>Presentación de PowerPoint</vt:lpstr>
      <vt:lpstr>Presentación de PowerPoint</vt:lpstr>
      <vt:lpstr>FUNCIONES</vt:lpstr>
      <vt:lpstr>Presentación de PowerPoint</vt:lpstr>
      <vt:lpstr>Bibliografía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Cervantes Romero</dc:creator>
  <cp:lastModifiedBy>Ricardo Cervantes Romero</cp:lastModifiedBy>
  <cp:revision>18</cp:revision>
  <dcterms:created xsi:type="dcterms:W3CDTF">2017-12-03T19:41:40Z</dcterms:created>
  <dcterms:modified xsi:type="dcterms:W3CDTF">2017-12-04T18:20:47Z</dcterms:modified>
</cp:coreProperties>
</file>