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1" r:id="rId3"/>
    <p:sldId id="256" r:id="rId4"/>
    <p:sldId id="262" r:id="rId5"/>
    <p:sldId id="268" r:id="rId6"/>
    <p:sldId id="269" r:id="rId7"/>
    <p:sldId id="270" r:id="rId8"/>
    <p:sldId id="271" r:id="rId9"/>
    <p:sldId id="272" r:id="rId10"/>
    <p:sldId id="273" r:id="rId11"/>
    <p:sldId id="274" r:id="rId12"/>
    <p:sldId id="275" r:id="rId13"/>
    <p:sldId id="276" r:id="rId14"/>
  </p:sldIdLst>
  <p:sldSz cx="12192000" cy="6858000"/>
  <p:notesSz cx="6858000" cy="9144000"/>
  <p:defaultText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461D"/>
    <a:srgbClr val="CCFF66"/>
    <a:srgbClr val="0A4A32"/>
    <a:srgbClr val="CC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5C776B-5DE1-37F0-C373-05D865DE016D}"/>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US"/>
          </a:p>
        </p:txBody>
      </p:sp>
      <p:sp>
        <p:nvSpPr>
          <p:cNvPr id="3" name="Subtítulo 2">
            <a:extLst>
              <a:ext uri="{FF2B5EF4-FFF2-40B4-BE49-F238E27FC236}">
                <a16:creationId xmlns:a16="http://schemas.microsoft.com/office/drawing/2014/main" id="{A246FFFB-14F4-CA91-1EFF-BCC1463B74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US"/>
          </a:p>
        </p:txBody>
      </p:sp>
      <p:sp>
        <p:nvSpPr>
          <p:cNvPr id="4" name="Marcador de fecha 3">
            <a:extLst>
              <a:ext uri="{FF2B5EF4-FFF2-40B4-BE49-F238E27FC236}">
                <a16:creationId xmlns:a16="http://schemas.microsoft.com/office/drawing/2014/main" id="{7F09150F-6355-D22F-4B08-2B7CD89EF5B0}"/>
              </a:ext>
            </a:extLst>
          </p:cNvPr>
          <p:cNvSpPr>
            <a:spLocks noGrp="1"/>
          </p:cNvSpPr>
          <p:nvPr>
            <p:ph type="dt" sz="half" idx="10"/>
          </p:nvPr>
        </p:nvSpPr>
        <p:spPr/>
        <p:txBody>
          <a:bodyPr/>
          <a:lstStyle/>
          <a:p>
            <a:fld id="{AF2BE2A5-B379-476F-B595-A8C535815CDB}" type="datetimeFigureOut">
              <a:rPr lang="es-US" smtClean="0"/>
              <a:t>4/10/2025</a:t>
            </a:fld>
            <a:endParaRPr lang="es-US"/>
          </a:p>
        </p:txBody>
      </p:sp>
      <p:sp>
        <p:nvSpPr>
          <p:cNvPr id="5" name="Marcador de pie de página 4">
            <a:extLst>
              <a:ext uri="{FF2B5EF4-FFF2-40B4-BE49-F238E27FC236}">
                <a16:creationId xmlns:a16="http://schemas.microsoft.com/office/drawing/2014/main" id="{A782F2F2-FC56-1D8B-A1A6-33D848AB5B1F}"/>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1F6EEF3A-D5D1-9D0B-57A0-AB3FAC4854D4}"/>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4070328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4E43EF-CDC1-C616-F601-455E59961F04}"/>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texto vertical 2">
            <a:extLst>
              <a:ext uri="{FF2B5EF4-FFF2-40B4-BE49-F238E27FC236}">
                <a16:creationId xmlns:a16="http://schemas.microsoft.com/office/drawing/2014/main" id="{F99B9801-CE43-CB52-E1AB-15023B21F71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4588A7C5-F730-F263-666E-B275D0B48894}"/>
              </a:ext>
            </a:extLst>
          </p:cNvPr>
          <p:cNvSpPr>
            <a:spLocks noGrp="1"/>
          </p:cNvSpPr>
          <p:nvPr>
            <p:ph type="dt" sz="half" idx="10"/>
          </p:nvPr>
        </p:nvSpPr>
        <p:spPr/>
        <p:txBody>
          <a:bodyPr/>
          <a:lstStyle/>
          <a:p>
            <a:fld id="{AF2BE2A5-B379-476F-B595-A8C535815CDB}" type="datetimeFigureOut">
              <a:rPr lang="es-US" smtClean="0"/>
              <a:t>4/10/2025</a:t>
            </a:fld>
            <a:endParaRPr lang="es-US"/>
          </a:p>
        </p:txBody>
      </p:sp>
      <p:sp>
        <p:nvSpPr>
          <p:cNvPr id="5" name="Marcador de pie de página 4">
            <a:extLst>
              <a:ext uri="{FF2B5EF4-FFF2-40B4-BE49-F238E27FC236}">
                <a16:creationId xmlns:a16="http://schemas.microsoft.com/office/drawing/2014/main" id="{33FEE8D8-9B88-70F5-92CF-63D286C16D4D}"/>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4ECCE848-1C13-D1D3-46F3-D2FD55E2FF7F}"/>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1793717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31AD463-C064-C48D-B3DD-C8D8F455F74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US"/>
          </a:p>
        </p:txBody>
      </p:sp>
      <p:sp>
        <p:nvSpPr>
          <p:cNvPr id="3" name="Marcador de texto vertical 2">
            <a:extLst>
              <a:ext uri="{FF2B5EF4-FFF2-40B4-BE49-F238E27FC236}">
                <a16:creationId xmlns:a16="http://schemas.microsoft.com/office/drawing/2014/main" id="{3F65971D-AC8E-590B-4BD3-29E0B857E53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B89A3EFA-A7AB-2D57-9CD2-30DE9E21798B}"/>
              </a:ext>
            </a:extLst>
          </p:cNvPr>
          <p:cNvSpPr>
            <a:spLocks noGrp="1"/>
          </p:cNvSpPr>
          <p:nvPr>
            <p:ph type="dt" sz="half" idx="10"/>
          </p:nvPr>
        </p:nvSpPr>
        <p:spPr/>
        <p:txBody>
          <a:bodyPr/>
          <a:lstStyle/>
          <a:p>
            <a:fld id="{AF2BE2A5-B379-476F-B595-A8C535815CDB}" type="datetimeFigureOut">
              <a:rPr lang="es-US" smtClean="0"/>
              <a:t>4/10/2025</a:t>
            </a:fld>
            <a:endParaRPr lang="es-US"/>
          </a:p>
        </p:txBody>
      </p:sp>
      <p:sp>
        <p:nvSpPr>
          <p:cNvPr id="5" name="Marcador de pie de página 4">
            <a:extLst>
              <a:ext uri="{FF2B5EF4-FFF2-40B4-BE49-F238E27FC236}">
                <a16:creationId xmlns:a16="http://schemas.microsoft.com/office/drawing/2014/main" id="{9601848D-9D67-BFDA-9A23-FC1372D7B701}"/>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67C14EE8-F732-3967-F80C-230C92162AC8}"/>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3661521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E51655-53C3-9BC8-7AC1-4EEB89670B1F}"/>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73C282AB-B6A0-DDAA-3F58-5E52F218A42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A2311B09-CBD1-73B7-2FC9-C59CDF80CC8D}"/>
              </a:ext>
            </a:extLst>
          </p:cNvPr>
          <p:cNvSpPr>
            <a:spLocks noGrp="1"/>
          </p:cNvSpPr>
          <p:nvPr>
            <p:ph type="dt" sz="half" idx="10"/>
          </p:nvPr>
        </p:nvSpPr>
        <p:spPr/>
        <p:txBody>
          <a:bodyPr/>
          <a:lstStyle/>
          <a:p>
            <a:fld id="{AF2BE2A5-B379-476F-B595-A8C535815CDB}" type="datetimeFigureOut">
              <a:rPr lang="es-US" smtClean="0"/>
              <a:t>4/10/2025</a:t>
            </a:fld>
            <a:endParaRPr lang="es-US"/>
          </a:p>
        </p:txBody>
      </p:sp>
      <p:sp>
        <p:nvSpPr>
          <p:cNvPr id="5" name="Marcador de pie de página 4">
            <a:extLst>
              <a:ext uri="{FF2B5EF4-FFF2-40B4-BE49-F238E27FC236}">
                <a16:creationId xmlns:a16="http://schemas.microsoft.com/office/drawing/2014/main" id="{3C077A0B-FB16-A895-07FE-8B8C997449BF}"/>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CC3C3334-D5C9-5093-72C2-AC610D2BD460}"/>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1721251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2C42C0-A35B-EB84-67E5-071D8143F96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3EFF30DA-8393-82A0-E01D-A538DEB2D7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2B016D2-B492-C385-8FC1-2259B9C1DC82}"/>
              </a:ext>
            </a:extLst>
          </p:cNvPr>
          <p:cNvSpPr>
            <a:spLocks noGrp="1"/>
          </p:cNvSpPr>
          <p:nvPr>
            <p:ph type="dt" sz="half" idx="10"/>
          </p:nvPr>
        </p:nvSpPr>
        <p:spPr/>
        <p:txBody>
          <a:bodyPr/>
          <a:lstStyle/>
          <a:p>
            <a:fld id="{AF2BE2A5-B379-476F-B595-A8C535815CDB}" type="datetimeFigureOut">
              <a:rPr lang="es-US" smtClean="0"/>
              <a:t>4/10/2025</a:t>
            </a:fld>
            <a:endParaRPr lang="es-US"/>
          </a:p>
        </p:txBody>
      </p:sp>
      <p:sp>
        <p:nvSpPr>
          <p:cNvPr id="5" name="Marcador de pie de página 4">
            <a:extLst>
              <a:ext uri="{FF2B5EF4-FFF2-40B4-BE49-F238E27FC236}">
                <a16:creationId xmlns:a16="http://schemas.microsoft.com/office/drawing/2014/main" id="{77E6B9EF-D959-7CCE-E126-105A04094693}"/>
              </a:ext>
            </a:extLst>
          </p:cNvPr>
          <p:cNvSpPr>
            <a:spLocks noGrp="1"/>
          </p:cNvSpPr>
          <p:nvPr>
            <p:ph type="ftr" sz="quarter" idx="11"/>
          </p:nvPr>
        </p:nvSpPr>
        <p:spPr/>
        <p:txBody>
          <a:bodyPr/>
          <a:lstStyle/>
          <a:p>
            <a:endParaRPr lang="es-US"/>
          </a:p>
        </p:txBody>
      </p:sp>
      <p:sp>
        <p:nvSpPr>
          <p:cNvPr id="6" name="Marcador de número de diapositiva 5">
            <a:extLst>
              <a:ext uri="{FF2B5EF4-FFF2-40B4-BE49-F238E27FC236}">
                <a16:creationId xmlns:a16="http://schemas.microsoft.com/office/drawing/2014/main" id="{A909D302-30D4-8702-70C7-23263877327C}"/>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1604625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4661EA-5440-4327-77C2-28F12AC374E3}"/>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BF03B7BF-FBFD-EF7F-6728-2933972644E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contenido 3">
            <a:extLst>
              <a:ext uri="{FF2B5EF4-FFF2-40B4-BE49-F238E27FC236}">
                <a16:creationId xmlns:a16="http://schemas.microsoft.com/office/drawing/2014/main" id="{0E459A3E-8397-507C-8ACC-33BEB02AACE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5" name="Marcador de fecha 4">
            <a:extLst>
              <a:ext uri="{FF2B5EF4-FFF2-40B4-BE49-F238E27FC236}">
                <a16:creationId xmlns:a16="http://schemas.microsoft.com/office/drawing/2014/main" id="{5804C5EC-76DA-5784-0A02-0E9759BF69DB}"/>
              </a:ext>
            </a:extLst>
          </p:cNvPr>
          <p:cNvSpPr>
            <a:spLocks noGrp="1"/>
          </p:cNvSpPr>
          <p:nvPr>
            <p:ph type="dt" sz="half" idx="10"/>
          </p:nvPr>
        </p:nvSpPr>
        <p:spPr/>
        <p:txBody>
          <a:bodyPr/>
          <a:lstStyle/>
          <a:p>
            <a:fld id="{AF2BE2A5-B379-476F-B595-A8C535815CDB}" type="datetimeFigureOut">
              <a:rPr lang="es-US" smtClean="0"/>
              <a:t>4/10/2025</a:t>
            </a:fld>
            <a:endParaRPr lang="es-US"/>
          </a:p>
        </p:txBody>
      </p:sp>
      <p:sp>
        <p:nvSpPr>
          <p:cNvPr id="6" name="Marcador de pie de página 5">
            <a:extLst>
              <a:ext uri="{FF2B5EF4-FFF2-40B4-BE49-F238E27FC236}">
                <a16:creationId xmlns:a16="http://schemas.microsoft.com/office/drawing/2014/main" id="{A8732065-F55A-49D4-656E-8390CCCD8C68}"/>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F26981E2-222D-C49F-DA01-F0B15057DF7D}"/>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51747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6F2F90-92A6-F84C-301E-D7EBBE9F286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BA95ECB4-AD6B-608E-439D-A808ACA85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96420C24-37C3-2F09-26FB-5A88BF4E455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5" name="Marcador de texto 4">
            <a:extLst>
              <a:ext uri="{FF2B5EF4-FFF2-40B4-BE49-F238E27FC236}">
                <a16:creationId xmlns:a16="http://schemas.microsoft.com/office/drawing/2014/main" id="{CA7A6FA8-472B-2258-709C-E15AF7D7BF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CFE1AD5-06A2-7585-D602-4E76C2C9C12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7" name="Marcador de fecha 6">
            <a:extLst>
              <a:ext uri="{FF2B5EF4-FFF2-40B4-BE49-F238E27FC236}">
                <a16:creationId xmlns:a16="http://schemas.microsoft.com/office/drawing/2014/main" id="{52E95A3D-A513-45E1-CA56-AED4D7B0CD23}"/>
              </a:ext>
            </a:extLst>
          </p:cNvPr>
          <p:cNvSpPr>
            <a:spLocks noGrp="1"/>
          </p:cNvSpPr>
          <p:nvPr>
            <p:ph type="dt" sz="half" idx="10"/>
          </p:nvPr>
        </p:nvSpPr>
        <p:spPr/>
        <p:txBody>
          <a:bodyPr/>
          <a:lstStyle/>
          <a:p>
            <a:fld id="{AF2BE2A5-B379-476F-B595-A8C535815CDB}" type="datetimeFigureOut">
              <a:rPr lang="es-US" smtClean="0"/>
              <a:t>4/10/2025</a:t>
            </a:fld>
            <a:endParaRPr lang="es-US"/>
          </a:p>
        </p:txBody>
      </p:sp>
      <p:sp>
        <p:nvSpPr>
          <p:cNvPr id="8" name="Marcador de pie de página 7">
            <a:extLst>
              <a:ext uri="{FF2B5EF4-FFF2-40B4-BE49-F238E27FC236}">
                <a16:creationId xmlns:a16="http://schemas.microsoft.com/office/drawing/2014/main" id="{56082469-F73C-D316-9F61-0E7E989B7335}"/>
              </a:ext>
            </a:extLst>
          </p:cNvPr>
          <p:cNvSpPr>
            <a:spLocks noGrp="1"/>
          </p:cNvSpPr>
          <p:nvPr>
            <p:ph type="ftr" sz="quarter" idx="11"/>
          </p:nvPr>
        </p:nvSpPr>
        <p:spPr/>
        <p:txBody>
          <a:bodyPr/>
          <a:lstStyle/>
          <a:p>
            <a:endParaRPr lang="es-US"/>
          </a:p>
        </p:txBody>
      </p:sp>
      <p:sp>
        <p:nvSpPr>
          <p:cNvPr id="9" name="Marcador de número de diapositiva 8">
            <a:extLst>
              <a:ext uri="{FF2B5EF4-FFF2-40B4-BE49-F238E27FC236}">
                <a16:creationId xmlns:a16="http://schemas.microsoft.com/office/drawing/2014/main" id="{4A210614-02D8-624A-ACDE-7B74EC87F054}"/>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3910991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E4D943-11B1-E2E7-E1DE-65F50A1AC842}"/>
              </a:ext>
            </a:extLst>
          </p:cNvPr>
          <p:cNvSpPr>
            <a:spLocks noGrp="1"/>
          </p:cNvSpPr>
          <p:nvPr>
            <p:ph type="title"/>
          </p:nvPr>
        </p:nvSpPr>
        <p:spPr/>
        <p:txBody>
          <a:bodyPr/>
          <a:lstStyle/>
          <a:p>
            <a:r>
              <a:rPr lang="es-ES"/>
              <a:t>Haga clic para modificar el estilo de título del patrón</a:t>
            </a:r>
            <a:endParaRPr lang="es-US"/>
          </a:p>
        </p:txBody>
      </p:sp>
      <p:sp>
        <p:nvSpPr>
          <p:cNvPr id="3" name="Marcador de fecha 2">
            <a:extLst>
              <a:ext uri="{FF2B5EF4-FFF2-40B4-BE49-F238E27FC236}">
                <a16:creationId xmlns:a16="http://schemas.microsoft.com/office/drawing/2014/main" id="{D27522FE-8D7B-596F-E8F1-AC1065256FC8}"/>
              </a:ext>
            </a:extLst>
          </p:cNvPr>
          <p:cNvSpPr>
            <a:spLocks noGrp="1"/>
          </p:cNvSpPr>
          <p:nvPr>
            <p:ph type="dt" sz="half" idx="10"/>
          </p:nvPr>
        </p:nvSpPr>
        <p:spPr/>
        <p:txBody>
          <a:bodyPr/>
          <a:lstStyle/>
          <a:p>
            <a:fld id="{AF2BE2A5-B379-476F-B595-A8C535815CDB}" type="datetimeFigureOut">
              <a:rPr lang="es-US" smtClean="0"/>
              <a:t>4/10/2025</a:t>
            </a:fld>
            <a:endParaRPr lang="es-US"/>
          </a:p>
        </p:txBody>
      </p:sp>
      <p:sp>
        <p:nvSpPr>
          <p:cNvPr id="4" name="Marcador de pie de página 3">
            <a:extLst>
              <a:ext uri="{FF2B5EF4-FFF2-40B4-BE49-F238E27FC236}">
                <a16:creationId xmlns:a16="http://schemas.microsoft.com/office/drawing/2014/main" id="{57C7C211-8BA7-1F04-096C-9DA1C8441D79}"/>
              </a:ext>
            </a:extLst>
          </p:cNvPr>
          <p:cNvSpPr>
            <a:spLocks noGrp="1"/>
          </p:cNvSpPr>
          <p:nvPr>
            <p:ph type="ftr" sz="quarter" idx="11"/>
          </p:nvPr>
        </p:nvSpPr>
        <p:spPr/>
        <p:txBody>
          <a:bodyPr/>
          <a:lstStyle/>
          <a:p>
            <a:endParaRPr lang="es-US"/>
          </a:p>
        </p:txBody>
      </p:sp>
      <p:sp>
        <p:nvSpPr>
          <p:cNvPr id="5" name="Marcador de número de diapositiva 4">
            <a:extLst>
              <a:ext uri="{FF2B5EF4-FFF2-40B4-BE49-F238E27FC236}">
                <a16:creationId xmlns:a16="http://schemas.microsoft.com/office/drawing/2014/main" id="{2408F45E-ECD2-F466-7B27-DEAA043D9318}"/>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3971059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712E800-740B-0315-FFA0-DA86676A3F27}"/>
              </a:ext>
            </a:extLst>
          </p:cNvPr>
          <p:cNvSpPr>
            <a:spLocks noGrp="1"/>
          </p:cNvSpPr>
          <p:nvPr>
            <p:ph type="dt" sz="half" idx="10"/>
          </p:nvPr>
        </p:nvSpPr>
        <p:spPr/>
        <p:txBody>
          <a:bodyPr/>
          <a:lstStyle/>
          <a:p>
            <a:fld id="{AF2BE2A5-B379-476F-B595-A8C535815CDB}" type="datetimeFigureOut">
              <a:rPr lang="es-US" smtClean="0"/>
              <a:t>4/10/2025</a:t>
            </a:fld>
            <a:endParaRPr lang="es-US"/>
          </a:p>
        </p:txBody>
      </p:sp>
      <p:sp>
        <p:nvSpPr>
          <p:cNvPr id="3" name="Marcador de pie de página 2">
            <a:extLst>
              <a:ext uri="{FF2B5EF4-FFF2-40B4-BE49-F238E27FC236}">
                <a16:creationId xmlns:a16="http://schemas.microsoft.com/office/drawing/2014/main" id="{8D2E0051-A311-0722-B855-65AE73B08CC5}"/>
              </a:ext>
            </a:extLst>
          </p:cNvPr>
          <p:cNvSpPr>
            <a:spLocks noGrp="1"/>
          </p:cNvSpPr>
          <p:nvPr>
            <p:ph type="ftr" sz="quarter" idx="11"/>
          </p:nvPr>
        </p:nvSpPr>
        <p:spPr/>
        <p:txBody>
          <a:bodyPr/>
          <a:lstStyle/>
          <a:p>
            <a:endParaRPr lang="es-US"/>
          </a:p>
        </p:txBody>
      </p:sp>
      <p:sp>
        <p:nvSpPr>
          <p:cNvPr id="4" name="Marcador de número de diapositiva 3">
            <a:extLst>
              <a:ext uri="{FF2B5EF4-FFF2-40B4-BE49-F238E27FC236}">
                <a16:creationId xmlns:a16="http://schemas.microsoft.com/office/drawing/2014/main" id="{46C88AD7-E6F5-804D-8BAB-3E710BB708C8}"/>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3971235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3EFA4-66D9-072B-81B2-58F55D0CEF2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S"/>
          </a:p>
        </p:txBody>
      </p:sp>
      <p:sp>
        <p:nvSpPr>
          <p:cNvPr id="3" name="Marcador de contenido 2">
            <a:extLst>
              <a:ext uri="{FF2B5EF4-FFF2-40B4-BE49-F238E27FC236}">
                <a16:creationId xmlns:a16="http://schemas.microsoft.com/office/drawing/2014/main" id="{B6DD39A3-8C8B-FB73-BDEB-0F98731AEC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texto 3">
            <a:extLst>
              <a:ext uri="{FF2B5EF4-FFF2-40B4-BE49-F238E27FC236}">
                <a16:creationId xmlns:a16="http://schemas.microsoft.com/office/drawing/2014/main" id="{9E1473C9-6559-B6C4-C1B6-1AE3D1274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EE3A3BD-718C-4C06-7822-1D2D884357E0}"/>
              </a:ext>
            </a:extLst>
          </p:cNvPr>
          <p:cNvSpPr>
            <a:spLocks noGrp="1"/>
          </p:cNvSpPr>
          <p:nvPr>
            <p:ph type="dt" sz="half" idx="10"/>
          </p:nvPr>
        </p:nvSpPr>
        <p:spPr/>
        <p:txBody>
          <a:bodyPr/>
          <a:lstStyle/>
          <a:p>
            <a:fld id="{AF2BE2A5-B379-476F-B595-A8C535815CDB}" type="datetimeFigureOut">
              <a:rPr lang="es-US" smtClean="0"/>
              <a:t>4/10/2025</a:t>
            </a:fld>
            <a:endParaRPr lang="es-US"/>
          </a:p>
        </p:txBody>
      </p:sp>
      <p:sp>
        <p:nvSpPr>
          <p:cNvPr id="6" name="Marcador de pie de página 5">
            <a:extLst>
              <a:ext uri="{FF2B5EF4-FFF2-40B4-BE49-F238E27FC236}">
                <a16:creationId xmlns:a16="http://schemas.microsoft.com/office/drawing/2014/main" id="{639265FA-C20E-068A-9D57-78D7A2975121}"/>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3B6F98B7-0791-B6A2-D2F7-0EB728E2D151}"/>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3372040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D723F2-ABBC-A730-6B0A-E103E383AC2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US"/>
          </a:p>
        </p:txBody>
      </p:sp>
      <p:sp>
        <p:nvSpPr>
          <p:cNvPr id="3" name="Marcador de posición de imagen 2">
            <a:extLst>
              <a:ext uri="{FF2B5EF4-FFF2-40B4-BE49-F238E27FC236}">
                <a16:creationId xmlns:a16="http://schemas.microsoft.com/office/drawing/2014/main" id="{D1F93BAB-4B55-BB73-D07B-136EA2F74C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US"/>
          </a:p>
        </p:txBody>
      </p:sp>
      <p:sp>
        <p:nvSpPr>
          <p:cNvPr id="4" name="Marcador de texto 3">
            <a:extLst>
              <a:ext uri="{FF2B5EF4-FFF2-40B4-BE49-F238E27FC236}">
                <a16:creationId xmlns:a16="http://schemas.microsoft.com/office/drawing/2014/main" id="{786C81C8-B19C-46B8-54FB-7EDF964F16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F425CBF-07A1-18D2-1453-E8783E793874}"/>
              </a:ext>
            </a:extLst>
          </p:cNvPr>
          <p:cNvSpPr>
            <a:spLocks noGrp="1"/>
          </p:cNvSpPr>
          <p:nvPr>
            <p:ph type="dt" sz="half" idx="10"/>
          </p:nvPr>
        </p:nvSpPr>
        <p:spPr/>
        <p:txBody>
          <a:bodyPr/>
          <a:lstStyle/>
          <a:p>
            <a:fld id="{AF2BE2A5-B379-476F-B595-A8C535815CDB}" type="datetimeFigureOut">
              <a:rPr lang="es-US" smtClean="0"/>
              <a:t>4/10/2025</a:t>
            </a:fld>
            <a:endParaRPr lang="es-US"/>
          </a:p>
        </p:txBody>
      </p:sp>
      <p:sp>
        <p:nvSpPr>
          <p:cNvPr id="6" name="Marcador de pie de página 5">
            <a:extLst>
              <a:ext uri="{FF2B5EF4-FFF2-40B4-BE49-F238E27FC236}">
                <a16:creationId xmlns:a16="http://schemas.microsoft.com/office/drawing/2014/main" id="{2821D631-D881-5610-F80F-279628B6482A}"/>
              </a:ext>
            </a:extLst>
          </p:cNvPr>
          <p:cNvSpPr>
            <a:spLocks noGrp="1"/>
          </p:cNvSpPr>
          <p:nvPr>
            <p:ph type="ftr" sz="quarter" idx="11"/>
          </p:nvPr>
        </p:nvSpPr>
        <p:spPr/>
        <p:txBody>
          <a:bodyPr/>
          <a:lstStyle/>
          <a:p>
            <a:endParaRPr lang="es-US"/>
          </a:p>
        </p:txBody>
      </p:sp>
      <p:sp>
        <p:nvSpPr>
          <p:cNvPr id="7" name="Marcador de número de diapositiva 6">
            <a:extLst>
              <a:ext uri="{FF2B5EF4-FFF2-40B4-BE49-F238E27FC236}">
                <a16:creationId xmlns:a16="http://schemas.microsoft.com/office/drawing/2014/main" id="{7A3BD5FD-5D60-A53D-0F26-849F5883F3C4}"/>
              </a:ext>
            </a:extLst>
          </p:cNvPr>
          <p:cNvSpPr>
            <a:spLocks noGrp="1"/>
          </p:cNvSpPr>
          <p:nvPr>
            <p:ph type="sldNum" sz="quarter" idx="12"/>
          </p:nvPr>
        </p:nvSpPr>
        <p:spPr/>
        <p:txBody>
          <a:bodyPr/>
          <a:lstStyle/>
          <a:p>
            <a:fld id="{27B4D413-2E36-44B2-BA37-D5FE82AE6341}" type="slidenum">
              <a:rPr lang="es-US" smtClean="0"/>
              <a:t>‹Nº›</a:t>
            </a:fld>
            <a:endParaRPr lang="es-US"/>
          </a:p>
        </p:txBody>
      </p:sp>
    </p:spTree>
    <p:extLst>
      <p:ext uri="{BB962C8B-B14F-4D97-AF65-F5344CB8AC3E}">
        <p14:creationId xmlns:p14="http://schemas.microsoft.com/office/powerpoint/2010/main" val="223085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741D1070-B242-A06B-DAAF-9281336937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US"/>
          </a:p>
        </p:txBody>
      </p:sp>
      <p:sp>
        <p:nvSpPr>
          <p:cNvPr id="3" name="Marcador de texto 2">
            <a:extLst>
              <a:ext uri="{FF2B5EF4-FFF2-40B4-BE49-F238E27FC236}">
                <a16:creationId xmlns:a16="http://schemas.microsoft.com/office/drawing/2014/main" id="{12167D2F-8207-3770-3D08-7AAF4434A7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US"/>
          </a:p>
        </p:txBody>
      </p:sp>
      <p:sp>
        <p:nvSpPr>
          <p:cNvPr id="4" name="Marcador de fecha 3">
            <a:extLst>
              <a:ext uri="{FF2B5EF4-FFF2-40B4-BE49-F238E27FC236}">
                <a16:creationId xmlns:a16="http://schemas.microsoft.com/office/drawing/2014/main" id="{1CA41CE8-C873-3A22-221F-B48A8EF151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2BE2A5-B379-476F-B595-A8C535815CDB}" type="datetimeFigureOut">
              <a:rPr lang="es-US" smtClean="0"/>
              <a:t>4/10/2025</a:t>
            </a:fld>
            <a:endParaRPr lang="es-US"/>
          </a:p>
        </p:txBody>
      </p:sp>
      <p:sp>
        <p:nvSpPr>
          <p:cNvPr id="5" name="Marcador de pie de página 4">
            <a:extLst>
              <a:ext uri="{FF2B5EF4-FFF2-40B4-BE49-F238E27FC236}">
                <a16:creationId xmlns:a16="http://schemas.microsoft.com/office/drawing/2014/main" id="{D1667484-3E89-B12A-BA68-C2385E1551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US"/>
          </a:p>
        </p:txBody>
      </p:sp>
      <p:sp>
        <p:nvSpPr>
          <p:cNvPr id="6" name="Marcador de número de diapositiva 5">
            <a:extLst>
              <a:ext uri="{FF2B5EF4-FFF2-40B4-BE49-F238E27FC236}">
                <a16:creationId xmlns:a16="http://schemas.microsoft.com/office/drawing/2014/main" id="{7313BC38-E481-3A21-6129-16826289F2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B4D413-2E36-44B2-BA37-D5FE82AE6341}" type="slidenum">
              <a:rPr lang="es-US" smtClean="0"/>
              <a:t>‹Nº›</a:t>
            </a:fld>
            <a:endParaRPr lang="es-US"/>
          </a:p>
        </p:txBody>
      </p:sp>
    </p:spTree>
    <p:extLst>
      <p:ext uri="{BB962C8B-B14F-4D97-AF65-F5344CB8AC3E}">
        <p14:creationId xmlns:p14="http://schemas.microsoft.com/office/powerpoint/2010/main" val="347127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0D2D6-A8B1-4595-F3AE-0C80D357CCD4}"/>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2A0E7A49-9FFA-E4FD-A27B-A1F86B911296}"/>
              </a:ext>
            </a:extLst>
          </p:cNvPr>
          <p:cNvSpPr/>
          <p:nvPr/>
        </p:nvSpPr>
        <p:spPr>
          <a:xfrm>
            <a:off x="0" y="0"/>
            <a:ext cx="4916774"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400" dirty="0">
                <a:latin typeface="Bahnschrift SemiBold" panose="020B0502040204020203" pitchFamily="34" charset="0"/>
              </a:rPr>
              <a:t>Proyecto Hipotético</a:t>
            </a:r>
            <a:endParaRPr lang="es-US" sz="4400" dirty="0">
              <a:latin typeface="Bahnschrift SemiBold" panose="020B0502040204020203" pitchFamily="34" charset="0"/>
            </a:endParaRPr>
          </a:p>
        </p:txBody>
      </p:sp>
      <p:pic>
        <p:nvPicPr>
          <p:cNvPr id="3078" name="Picture 6" descr="Ventas - Iconos gratis de comercio y compras">
            <a:extLst>
              <a:ext uri="{FF2B5EF4-FFF2-40B4-BE49-F238E27FC236}">
                <a16:creationId xmlns:a16="http://schemas.microsoft.com/office/drawing/2014/main" id="{659895EB-60D1-2009-A632-0AA79326C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258" y="3046752"/>
            <a:ext cx="2337216" cy="2337216"/>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39ED2983-E94A-7A06-F311-B4AD3E2C278B}"/>
              </a:ext>
            </a:extLst>
          </p:cNvPr>
          <p:cNvSpPr txBox="1"/>
          <p:nvPr/>
        </p:nvSpPr>
        <p:spPr>
          <a:xfrm>
            <a:off x="6370818" y="1645795"/>
            <a:ext cx="4422098" cy="707886"/>
          </a:xfrm>
          <a:prstGeom prst="rect">
            <a:avLst/>
          </a:prstGeom>
          <a:noFill/>
        </p:spPr>
        <p:txBody>
          <a:bodyPr wrap="square" rtlCol="0">
            <a:spAutoFit/>
          </a:bodyPr>
          <a:lstStyle/>
          <a:p>
            <a:pPr algn="ctr"/>
            <a:r>
              <a:rPr lang="es-ES" sz="4000" dirty="0">
                <a:latin typeface="Bahnschrift SemiBold" panose="020B0502040204020203" pitchFamily="34" charset="0"/>
              </a:rPr>
              <a:t>Análisis de Ventas</a:t>
            </a:r>
            <a:endParaRPr lang="es-US" sz="4000" dirty="0">
              <a:latin typeface="Bahnschrift SemiBold" panose="020B0502040204020203" pitchFamily="34" charset="0"/>
            </a:endParaRPr>
          </a:p>
        </p:txBody>
      </p:sp>
      <p:sp>
        <p:nvSpPr>
          <p:cNvPr id="4" name="Rectángulo 3">
            <a:extLst>
              <a:ext uri="{FF2B5EF4-FFF2-40B4-BE49-F238E27FC236}">
                <a16:creationId xmlns:a16="http://schemas.microsoft.com/office/drawing/2014/main" id="{EAC40F02-FE8C-BFA0-4F1E-C82E6D6DECC3}"/>
              </a:ext>
            </a:extLst>
          </p:cNvPr>
          <p:cNvSpPr/>
          <p:nvPr/>
        </p:nvSpPr>
        <p:spPr>
          <a:xfrm>
            <a:off x="6250897" y="2467758"/>
            <a:ext cx="4661941" cy="131164"/>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6" name="Rectángulo 5">
            <a:extLst>
              <a:ext uri="{FF2B5EF4-FFF2-40B4-BE49-F238E27FC236}">
                <a16:creationId xmlns:a16="http://schemas.microsoft.com/office/drawing/2014/main" id="{EDE13791-7DC2-D1C1-FA29-CA0BA4F226B3}"/>
              </a:ext>
            </a:extLst>
          </p:cNvPr>
          <p:cNvSpPr/>
          <p:nvPr/>
        </p:nvSpPr>
        <p:spPr>
          <a:xfrm>
            <a:off x="6250896" y="2724464"/>
            <a:ext cx="4661941" cy="131164"/>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solidFill>
                <a:srgbClr val="92D050"/>
              </a:solidFill>
            </a:endParaRPr>
          </a:p>
        </p:txBody>
      </p:sp>
      <p:sp>
        <p:nvSpPr>
          <p:cNvPr id="7" name="Rectángulo 6">
            <a:extLst>
              <a:ext uri="{FF2B5EF4-FFF2-40B4-BE49-F238E27FC236}">
                <a16:creationId xmlns:a16="http://schemas.microsoft.com/office/drawing/2014/main" id="{FB22D289-F2CB-7F6A-C220-859AB9BC8974}"/>
              </a:ext>
            </a:extLst>
          </p:cNvPr>
          <p:cNvSpPr/>
          <p:nvPr/>
        </p:nvSpPr>
        <p:spPr>
          <a:xfrm>
            <a:off x="6250896" y="2981170"/>
            <a:ext cx="4661941" cy="131164"/>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solidFill>
                <a:srgbClr val="92D050"/>
              </a:solidFill>
            </a:endParaRPr>
          </a:p>
        </p:txBody>
      </p:sp>
    </p:spTree>
    <p:extLst>
      <p:ext uri="{BB962C8B-B14F-4D97-AF65-F5344CB8AC3E}">
        <p14:creationId xmlns:p14="http://schemas.microsoft.com/office/powerpoint/2010/main" val="2784685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B5E11-6A1C-F044-7142-5C9FAB27283F}"/>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F06FDA8E-2BC3-8EDF-EDF7-AFF936E7BBA5}"/>
              </a:ext>
            </a:extLst>
          </p:cNvPr>
          <p:cNvSpPr/>
          <p:nvPr/>
        </p:nvSpPr>
        <p:spPr>
          <a:xfrm>
            <a:off x="0" y="0"/>
            <a:ext cx="12192000" cy="974361"/>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SemiBold" panose="020B0502040204020203" pitchFamily="34" charset="0"/>
              </a:rPr>
              <a:t>Understanding the data, we can recommend...</a:t>
            </a:r>
            <a:endParaRPr lang="es-US" sz="2400" dirty="0">
              <a:latin typeface="Bahnschrift SemiBold" panose="020B0502040204020203" pitchFamily="34" charset="0"/>
            </a:endParaRPr>
          </a:p>
        </p:txBody>
      </p:sp>
      <p:sp>
        <p:nvSpPr>
          <p:cNvPr id="3" name="Elipse 2">
            <a:extLst>
              <a:ext uri="{FF2B5EF4-FFF2-40B4-BE49-F238E27FC236}">
                <a16:creationId xmlns:a16="http://schemas.microsoft.com/office/drawing/2014/main" id="{FE58D9C9-90F0-D75F-5DF4-1A3F070F9378}"/>
              </a:ext>
            </a:extLst>
          </p:cNvPr>
          <p:cNvSpPr/>
          <p:nvPr/>
        </p:nvSpPr>
        <p:spPr>
          <a:xfrm>
            <a:off x="1139253" y="2315980"/>
            <a:ext cx="3130445" cy="3130444"/>
          </a:xfrm>
          <a:prstGeom prst="ellipse">
            <a:avLst/>
          </a:prstGeom>
          <a:solidFill>
            <a:schemeClr val="bg1"/>
          </a:solidFill>
          <a:ln w="381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pic>
        <p:nvPicPr>
          <p:cNvPr id="3074" name="Picture 2" descr="Iconos de Recomendacion para descargar gratis">
            <a:extLst>
              <a:ext uri="{FF2B5EF4-FFF2-40B4-BE49-F238E27FC236}">
                <a16:creationId xmlns:a16="http://schemas.microsoft.com/office/drawing/2014/main" id="{CC235467-DFEA-F48C-83A7-C13876559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253" y="2203555"/>
            <a:ext cx="3130445" cy="3130445"/>
          </a:xfrm>
          <a:prstGeom prst="rect">
            <a:avLst/>
          </a:prstGeom>
          <a:noFill/>
          <a:extLst>
            <a:ext uri="{909E8E84-426E-40DD-AFC4-6F175D3DCCD1}">
              <a14:hiddenFill xmlns:a14="http://schemas.microsoft.com/office/drawing/2010/main">
                <a:solidFill>
                  <a:srgbClr val="FFFFFF"/>
                </a:solidFill>
              </a14:hiddenFill>
            </a:ext>
          </a:extLst>
        </p:spPr>
      </p:pic>
      <p:sp>
        <p:nvSpPr>
          <p:cNvPr id="4" name="Elipse 3">
            <a:extLst>
              <a:ext uri="{FF2B5EF4-FFF2-40B4-BE49-F238E27FC236}">
                <a16:creationId xmlns:a16="http://schemas.microsoft.com/office/drawing/2014/main" id="{C68AF561-71D0-6A6A-D3CF-7AD54339A03A}"/>
              </a:ext>
            </a:extLst>
          </p:cNvPr>
          <p:cNvSpPr/>
          <p:nvPr/>
        </p:nvSpPr>
        <p:spPr>
          <a:xfrm>
            <a:off x="5181600" y="1746355"/>
            <a:ext cx="914400" cy="914400"/>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600" b="1" dirty="0">
                <a:latin typeface="+mj-lt"/>
              </a:rPr>
              <a:t>1</a:t>
            </a:r>
            <a:endParaRPr lang="es-US" sz="3600" b="1" dirty="0">
              <a:latin typeface="+mj-lt"/>
            </a:endParaRPr>
          </a:p>
        </p:txBody>
      </p:sp>
      <p:sp>
        <p:nvSpPr>
          <p:cNvPr id="6" name="Elipse 5">
            <a:extLst>
              <a:ext uri="{FF2B5EF4-FFF2-40B4-BE49-F238E27FC236}">
                <a16:creationId xmlns:a16="http://schemas.microsoft.com/office/drawing/2014/main" id="{3AB2AAE7-5996-D2E2-01EA-E6CBD0866895}"/>
              </a:ext>
            </a:extLst>
          </p:cNvPr>
          <p:cNvSpPr/>
          <p:nvPr/>
        </p:nvSpPr>
        <p:spPr>
          <a:xfrm>
            <a:off x="5798696" y="3260360"/>
            <a:ext cx="914400" cy="914400"/>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600" b="1" dirty="0">
                <a:latin typeface="+mj-lt"/>
              </a:rPr>
              <a:t>2</a:t>
            </a:r>
            <a:endParaRPr lang="es-US" sz="3600" b="1" dirty="0">
              <a:latin typeface="+mj-lt"/>
            </a:endParaRPr>
          </a:p>
        </p:txBody>
      </p:sp>
      <p:sp>
        <p:nvSpPr>
          <p:cNvPr id="7" name="Elipse 6">
            <a:extLst>
              <a:ext uri="{FF2B5EF4-FFF2-40B4-BE49-F238E27FC236}">
                <a16:creationId xmlns:a16="http://schemas.microsoft.com/office/drawing/2014/main" id="{BD40F358-6761-DD33-47E1-9B4CCD2558B9}"/>
              </a:ext>
            </a:extLst>
          </p:cNvPr>
          <p:cNvSpPr/>
          <p:nvPr/>
        </p:nvSpPr>
        <p:spPr>
          <a:xfrm>
            <a:off x="5171607" y="4774365"/>
            <a:ext cx="914400" cy="914400"/>
          </a:xfrm>
          <a:prstGeom prst="ellipse">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600" b="1" dirty="0">
                <a:latin typeface="+mj-lt"/>
              </a:rPr>
              <a:t>3</a:t>
            </a:r>
            <a:endParaRPr lang="es-US" sz="3600" b="1" dirty="0">
              <a:latin typeface="+mj-lt"/>
            </a:endParaRPr>
          </a:p>
        </p:txBody>
      </p:sp>
      <p:sp>
        <p:nvSpPr>
          <p:cNvPr id="9" name="Rectángulo: esquinas redondeadas 8">
            <a:extLst>
              <a:ext uri="{FF2B5EF4-FFF2-40B4-BE49-F238E27FC236}">
                <a16:creationId xmlns:a16="http://schemas.microsoft.com/office/drawing/2014/main" id="{7028423B-05B5-FF8C-9B46-D3F580F95895}"/>
              </a:ext>
            </a:extLst>
          </p:cNvPr>
          <p:cNvSpPr/>
          <p:nvPr/>
        </p:nvSpPr>
        <p:spPr>
          <a:xfrm>
            <a:off x="6403298" y="1746355"/>
            <a:ext cx="4899285" cy="9144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mj-lt"/>
              </a:rPr>
              <a:t>First of all, the lack of satisfaction within the 30-40 years age range should be investigated, since they represent 50% of the net purchases that are made, having as main focus, the devices purchased: Smartphones, Headphones and Mouse.</a:t>
            </a:r>
            <a:endParaRPr lang="es-US" sz="1400" dirty="0">
              <a:solidFill>
                <a:schemeClr val="bg1"/>
              </a:solidFill>
              <a:latin typeface="+mj-lt"/>
            </a:endParaRPr>
          </a:p>
        </p:txBody>
      </p:sp>
      <p:sp>
        <p:nvSpPr>
          <p:cNvPr id="13" name="Rectángulo: esquinas redondeadas 12">
            <a:extLst>
              <a:ext uri="{FF2B5EF4-FFF2-40B4-BE49-F238E27FC236}">
                <a16:creationId xmlns:a16="http://schemas.microsoft.com/office/drawing/2014/main" id="{4B726653-9C27-44C2-F8F9-5F8C4A55499C}"/>
              </a:ext>
            </a:extLst>
          </p:cNvPr>
          <p:cNvSpPr/>
          <p:nvPr/>
        </p:nvSpPr>
        <p:spPr>
          <a:xfrm>
            <a:off x="6990412" y="3200400"/>
            <a:ext cx="4899285" cy="9144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mj-lt"/>
              </a:rPr>
              <a:t>In the smartphone category, it is necessary to compare the appeal of the younger clientele in contrast to the previous range, in order to mark the differences between the consumer experiences and refine these devices for each segment.</a:t>
            </a:r>
            <a:endParaRPr lang="es-US" sz="1400" dirty="0">
              <a:solidFill>
                <a:schemeClr val="bg1"/>
              </a:solidFill>
              <a:latin typeface="+mj-lt"/>
            </a:endParaRPr>
          </a:p>
        </p:txBody>
      </p:sp>
      <p:sp>
        <p:nvSpPr>
          <p:cNvPr id="14" name="Rectángulo: esquinas redondeadas 13">
            <a:extLst>
              <a:ext uri="{FF2B5EF4-FFF2-40B4-BE49-F238E27FC236}">
                <a16:creationId xmlns:a16="http://schemas.microsoft.com/office/drawing/2014/main" id="{E562C1CF-1C09-043E-3E7D-9439EF251F1B}"/>
              </a:ext>
            </a:extLst>
          </p:cNvPr>
          <p:cNvSpPr/>
          <p:nvPr/>
        </p:nvSpPr>
        <p:spPr>
          <a:xfrm>
            <a:off x="6403298" y="4759374"/>
            <a:ext cx="4899285" cy="914400"/>
          </a:xfrm>
          <a:prstGeom prst="roundRect">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chemeClr val="bg1"/>
                </a:solidFill>
                <a:latin typeface="+mj-lt"/>
              </a:rPr>
              <a:t>It is important to extend the commercial strategies to the 20-30 and 40-45 age ranges, since they reflect a better purchase satisfaction, as opposed to the intermediate range of 30-40 years old.</a:t>
            </a:r>
            <a:endParaRPr lang="es-US" sz="1400" dirty="0">
              <a:solidFill>
                <a:schemeClr val="bg1"/>
              </a:solidFill>
              <a:latin typeface="+mj-lt"/>
            </a:endParaRPr>
          </a:p>
        </p:txBody>
      </p:sp>
    </p:spTree>
    <p:extLst>
      <p:ext uri="{BB962C8B-B14F-4D97-AF65-F5344CB8AC3E}">
        <p14:creationId xmlns:p14="http://schemas.microsoft.com/office/powerpoint/2010/main" val="1778421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A0F92-D6F3-73FF-53D9-AE7EAFD8062F}"/>
            </a:ext>
          </a:extLst>
        </p:cNvPr>
        <p:cNvGrpSpPr/>
        <p:nvPr/>
      </p:nvGrpSpPr>
      <p:grpSpPr>
        <a:xfrm>
          <a:off x="0" y="0"/>
          <a:ext cx="0" cy="0"/>
          <a:chOff x="0" y="0"/>
          <a:chExt cx="0" cy="0"/>
        </a:xfrm>
      </p:grpSpPr>
      <p:sp>
        <p:nvSpPr>
          <p:cNvPr id="24" name="Rectángulo 23">
            <a:extLst>
              <a:ext uri="{FF2B5EF4-FFF2-40B4-BE49-F238E27FC236}">
                <a16:creationId xmlns:a16="http://schemas.microsoft.com/office/drawing/2014/main" id="{C57D5991-5E8C-F3D2-DAAA-D25A1869D71A}"/>
              </a:ext>
            </a:extLst>
          </p:cNvPr>
          <p:cNvSpPr/>
          <p:nvPr/>
        </p:nvSpPr>
        <p:spPr>
          <a:xfrm>
            <a:off x="1798820" y="2188564"/>
            <a:ext cx="1723869" cy="227850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5400" dirty="0"/>
              <a:t>4</a:t>
            </a:r>
            <a:endParaRPr lang="es-US" sz="5400" dirty="0"/>
          </a:p>
        </p:txBody>
      </p:sp>
      <p:sp>
        <p:nvSpPr>
          <p:cNvPr id="25" name="Rectángulo 24">
            <a:extLst>
              <a:ext uri="{FF2B5EF4-FFF2-40B4-BE49-F238E27FC236}">
                <a16:creationId xmlns:a16="http://schemas.microsoft.com/office/drawing/2014/main" id="{8FA64957-C459-861E-1082-B4966D74546B}"/>
              </a:ext>
            </a:extLst>
          </p:cNvPr>
          <p:cNvSpPr/>
          <p:nvPr/>
        </p:nvSpPr>
        <p:spPr>
          <a:xfrm>
            <a:off x="3672590" y="3196653"/>
            <a:ext cx="4661941" cy="131164"/>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6" name="Rectángulo 25">
            <a:extLst>
              <a:ext uri="{FF2B5EF4-FFF2-40B4-BE49-F238E27FC236}">
                <a16:creationId xmlns:a16="http://schemas.microsoft.com/office/drawing/2014/main" id="{8A5FEB11-5071-F79A-7835-65DF159F627E}"/>
              </a:ext>
            </a:extLst>
          </p:cNvPr>
          <p:cNvSpPr/>
          <p:nvPr/>
        </p:nvSpPr>
        <p:spPr>
          <a:xfrm>
            <a:off x="3672589" y="3429000"/>
            <a:ext cx="6145969" cy="131164"/>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7" name="Rectángulo 26">
            <a:extLst>
              <a:ext uri="{FF2B5EF4-FFF2-40B4-BE49-F238E27FC236}">
                <a16:creationId xmlns:a16="http://schemas.microsoft.com/office/drawing/2014/main" id="{0708A009-395A-65D5-03B9-FA45F9733DDD}"/>
              </a:ext>
            </a:extLst>
          </p:cNvPr>
          <p:cNvSpPr/>
          <p:nvPr/>
        </p:nvSpPr>
        <p:spPr>
          <a:xfrm>
            <a:off x="3672589" y="3661346"/>
            <a:ext cx="7674965" cy="131164"/>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8" name="CuadroTexto 27">
            <a:extLst>
              <a:ext uri="{FF2B5EF4-FFF2-40B4-BE49-F238E27FC236}">
                <a16:creationId xmlns:a16="http://schemas.microsoft.com/office/drawing/2014/main" id="{9FFC1B46-832B-551F-E3E1-517F92EE05F0}"/>
              </a:ext>
            </a:extLst>
          </p:cNvPr>
          <p:cNvSpPr txBox="1"/>
          <p:nvPr/>
        </p:nvSpPr>
        <p:spPr>
          <a:xfrm>
            <a:off x="3672589" y="2368446"/>
            <a:ext cx="6145969" cy="707886"/>
          </a:xfrm>
          <a:prstGeom prst="rect">
            <a:avLst/>
          </a:prstGeom>
          <a:noFill/>
        </p:spPr>
        <p:txBody>
          <a:bodyPr wrap="square" rtlCol="0">
            <a:spAutoFit/>
          </a:bodyPr>
          <a:lstStyle/>
          <a:p>
            <a:r>
              <a:rPr lang="es-ES" sz="4000" b="1" dirty="0" err="1"/>
              <a:t>Appendix</a:t>
            </a:r>
            <a:endParaRPr lang="es-US" sz="4000" b="1" dirty="0"/>
          </a:p>
        </p:txBody>
      </p:sp>
    </p:spTree>
    <p:extLst>
      <p:ext uri="{BB962C8B-B14F-4D97-AF65-F5344CB8AC3E}">
        <p14:creationId xmlns:p14="http://schemas.microsoft.com/office/powerpoint/2010/main" val="2515856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96D1D-34FD-EEE2-E5D0-D4A32D680E5E}"/>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C8C62CC0-1796-62DB-0A08-652EBB86885C}"/>
              </a:ext>
            </a:extLst>
          </p:cNvPr>
          <p:cNvSpPr/>
          <p:nvPr/>
        </p:nvSpPr>
        <p:spPr>
          <a:xfrm>
            <a:off x="0" y="0"/>
            <a:ext cx="12192000" cy="974361"/>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S" sz="2400" dirty="0" err="1">
                <a:latin typeface="Bahnschrift SemiBold" panose="020B0502040204020203" pitchFamily="34" charset="0"/>
              </a:rPr>
              <a:t>Dashboard</a:t>
            </a:r>
            <a:r>
              <a:rPr lang="es-US" sz="2400" dirty="0">
                <a:latin typeface="Bahnschrift SemiBold" panose="020B0502040204020203" pitchFamily="34" charset="0"/>
              </a:rPr>
              <a:t> </a:t>
            </a:r>
            <a:r>
              <a:rPr lang="es-US" sz="2400" dirty="0" err="1">
                <a:latin typeface="Bahnschrift SemiBold" panose="020B0502040204020203" pitchFamily="34" charset="0"/>
              </a:rPr>
              <a:t>with</a:t>
            </a:r>
            <a:r>
              <a:rPr lang="es-US" sz="2400" dirty="0">
                <a:latin typeface="Bahnschrift SemiBold" panose="020B0502040204020203" pitchFamily="34" charset="0"/>
              </a:rPr>
              <a:t> </a:t>
            </a:r>
            <a:r>
              <a:rPr lang="es-US" sz="2400" dirty="0" err="1">
                <a:latin typeface="Bahnschrift SemiBold" panose="020B0502040204020203" pitchFamily="34" charset="0"/>
              </a:rPr>
              <a:t>additional</a:t>
            </a:r>
            <a:r>
              <a:rPr lang="es-US" sz="2400" dirty="0">
                <a:latin typeface="Bahnschrift SemiBold" panose="020B0502040204020203" pitchFamily="34" charset="0"/>
              </a:rPr>
              <a:t> data</a:t>
            </a:r>
          </a:p>
        </p:txBody>
      </p:sp>
      <p:pic>
        <p:nvPicPr>
          <p:cNvPr id="8" name="Imagen 7">
            <a:extLst>
              <a:ext uri="{FF2B5EF4-FFF2-40B4-BE49-F238E27FC236}">
                <a16:creationId xmlns:a16="http://schemas.microsoft.com/office/drawing/2014/main" id="{5C9F2B55-7AD4-FB1F-0ACE-E8E874EC8A9A}"/>
              </a:ext>
            </a:extLst>
          </p:cNvPr>
          <p:cNvPicPr>
            <a:picLocks noChangeAspect="1"/>
          </p:cNvPicPr>
          <p:nvPr/>
        </p:nvPicPr>
        <p:blipFill>
          <a:blip r:embed="rId2"/>
          <a:stretch>
            <a:fillRect/>
          </a:stretch>
        </p:blipFill>
        <p:spPr>
          <a:xfrm>
            <a:off x="2752258" y="1148009"/>
            <a:ext cx="6687483" cy="5401429"/>
          </a:xfrm>
          <a:prstGeom prst="rect">
            <a:avLst/>
          </a:prstGeom>
        </p:spPr>
      </p:pic>
    </p:spTree>
    <p:extLst>
      <p:ext uri="{BB962C8B-B14F-4D97-AF65-F5344CB8AC3E}">
        <p14:creationId xmlns:p14="http://schemas.microsoft.com/office/powerpoint/2010/main" val="1407021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AEA7A-0000-B825-6CDA-710B2625BD03}"/>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8BD79683-92FD-119D-2FD9-81673DE2BA24}"/>
              </a:ext>
            </a:extLst>
          </p:cNvPr>
          <p:cNvSpPr/>
          <p:nvPr/>
        </p:nvSpPr>
        <p:spPr>
          <a:xfrm>
            <a:off x="0" y="0"/>
            <a:ext cx="12192000" cy="974361"/>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S" sz="2400" dirty="0" err="1">
                <a:latin typeface="Bahnschrift SemiBold" panose="020B0502040204020203" pitchFamily="34" charset="0"/>
              </a:rPr>
              <a:t>Work</a:t>
            </a:r>
            <a:r>
              <a:rPr lang="es-US" sz="2400" dirty="0">
                <a:latin typeface="Bahnschrift SemiBold" panose="020B0502040204020203" pitchFamily="34" charset="0"/>
              </a:rPr>
              <a:t> </a:t>
            </a:r>
            <a:r>
              <a:rPr lang="es-US" sz="2400" dirty="0" err="1">
                <a:latin typeface="Bahnschrift SemiBold" panose="020B0502040204020203" pitchFamily="34" charset="0"/>
              </a:rPr>
              <a:t>codes</a:t>
            </a:r>
            <a:r>
              <a:rPr lang="es-US" sz="2400" dirty="0">
                <a:latin typeface="Bahnschrift SemiBold" panose="020B0502040204020203" pitchFamily="34" charset="0"/>
              </a:rPr>
              <a:t> in R</a:t>
            </a:r>
          </a:p>
        </p:txBody>
      </p:sp>
      <p:pic>
        <p:nvPicPr>
          <p:cNvPr id="3" name="Imagen 2">
            <a:extLst>
              <a:ext uri="{FF2B5EF4-FFF2-40B4-BE49-F238E27FC236}">
                <a16:creationId xmlns:a16="http://schemas.microsoft.com/office/drawing/2014/main" id="{CA87EDD5-F3B6-8451-2C0B-BAA916775788}"/>
              </a:ext>
            </a:extLst>
          </p:cNvPr>
          <p:cNvPicPr>
            <a:picLocks noChangeAspect="1"/>
          </p:cNvPicPr>
          <p:nvPr/>
        </p:nvPicPr>
        <p:blipFill>
          <a:blip r:embed="rId2"/>
          <a:stretch>
            <a:fillRect/>
          </a:stretch>
        </p:blipFill>
        <p:spPr>
          <a:xfrm>
            <a:off x="583695" y="1242962"/>
            <a:ext cx="2393677" cy="854885"/>
          </a:xfrm>
          <a:prstGeom prst="rect">
            <a:avLst/>
          </a:prstGeom>
          <a:effectLst>
            <a:outerShdw blurRad="50800" dist="38100" dir="2700000" algn="tl" rotWithShape="0">
              <a:prstClr val="black">
                <a:alpha val="40000"/>
              </a:prstClr>
            </a:outerShdw>
          </a:effectLst>
        </p:spPr>
      </p:pic>
      <p:pic>
        <p:nvPicPr>
          <p:cNvPr id="6" name="Imagen 5">
            <a:extLst>
              <a:ext uri="{FF2B5EF4-FFF2-40B4-BE49-F238E27FC236}">
                <a16:creationId xmlns:a16="http://schemas.microsoft.com/office/drawing/2014/main" id="{FDA5FB87-F1AE-541A-59E9-CF11C568DA02}"/>
              </a:ext>
            </a:extLst>
          </p:cNvPr>
          <p:cNvPicPr>
            <a:picLocks noChangeAspect="1"/>
          </p:cNvPicPr>
          <p:nvPr/>
        </p:nvPicPr>
        <p:blipFill>
          <a:blip r:embed="rId3"/>
          <a:stretch>
            <a:fillRect/>
          </a:stretch>
        </p:blipFill>
        <p:spPr>
          <a:xfrm>
            <a:off x="6349189" y="1872699"/>
            <a:ext cx="3863053" cy="450295"/>
          </a:xfrm>
          <a:prstGeom prst="rect">
            <a:avLst/>
          </a:prstGeom>
          <a:effectLst>
            <a:outerShdw blurRad="50800" dist="38100" dir="2700000" algn="tl" rotWithShape="0">
              <a:prstClr val="black">
                <a:alpha val="40000"/>
              </a:prstClr>
            </a:outerShdw>
          </a:effectLst>
        </p:spPr>
      </p:pic>
      <p:pic>
        <p:nvPicPr>
          <p:cNvPr id="9" name="Imagen 8">
            <a:extLst>
              <a:ext uri="{FF2B5EF4-FFF2-40B4-BE49-F238E27FC236}">
                <a16:creationId xmlns:a16="http://schemas.microsoft.com/office/drawing/2014/main" id="{F4B0E80A-4F59-0591-3119-C858B078856F}"/>
              </a:ext>
            </a:extLst>
          </p:cNvPr>
          <p:cNvPicPr>
            <a:picLocks noChangeAspect="1"/>
          </p:cNvPicPr>
          <p:nvPr/>
        </p:nvPicPr>
        <p:blipFill>
          <a:blip r:embed="rId4"/>
          <a:stretch>
            <a:fillRect/>
          </a:stretch>
        </p:blipFill>
        <p:spPr>
          <a:xfrm>
            <a:off x="3263937" y="1264344"/>
            <a:ext cx="2810558" cy="795441"/>
          </a:xfrm>
          <a:prstGeom prst="rect">
            <a:avLst/>
          </a:prstGeom>
          <a:effectLst>
            <a:outerShdw blurRad="50800" dist="38100" dir="2700000" algn="tl" rotWithShape="0">
              <a:prstClr val="black">
                <a:alpha val="40000"/>
              </a:prstClr>
            </a:outerShdw>
          </a:effectLst>
        </p:spPr>
      </p:pic>
      <p:pic>
        <p:nvPicPr>
          <p:cNvPr id="11" name="Imagen 10">
            <a:extLst>
              <a:ext uri="{FF2B5EF4-FFF2-40B4-BE49-F238E27FC236}">
                <a16:creationId xmlns:a16="http://schemas.microsoft.com/office/drawing/2014/main" id="{9985ED51-F522-1C7F-6E97-1328B286D50C}"/>
              </a:ext>
            </a:extLst>
          </p:cNvPr>
          <p:cNvPicPr>
            <a:picLocks noChangeAspect="1"/>
          </p:cNvPicPr>
          <p:nvPr/>
        </p:nvPicPr>
        <p:blipFill>
          <a:blip r:embed="rId5"/>
          <a:stretch>
            <a:fillRect/>
          </a:stretch>
        </p:blipFill>
        <p:spPr>
          <a:xfrm>
            <a:off x="583695" y="2271433"/>
            <a:ext cx="3327591" cy="1088465"/>
          </a:xfrm>
          <a:prstGeom prst="rect">
            <a:avLst/>
          </a:prstGeom>
          <a:effectLst>
            <a:outerShdw blurRad="50800" dist="38100" dir="2700000" algn="tl" rotWithShape="0">
              <a:prstClr val="black">
                <a:alpha val="40000"/>
              </a:prstClr>
            </a:outerShdw>
          </a:effectLst>
        </p:spPr>
      </p:pic>
      <p:pic>
        <p:nvPicPr>
          <p:cNvPr id="13" name="Imagen 12">
            <a:extLst>
              <a:ext uri="{FF2B5EF4-FFF2-40B4-BE49-F238E27FC236}">
                <a16:creationId xmlns:a16="http://schemas.microsoft.com/office/drawing/2014/main" id="{F5B3883A-33E6-5503-25C0-EDC853D486AC}"/>
              </a:ext>
            </a:extLst>
          </p:cNvPr>
          <p:cNvPicPr>
            <a:picLocks noChangeAspect="1"/>
          </p:cNvPicPr>
          <p:nvPr/>
        </p:nvPicPr>
        <p:blipFill>
          <a:blip r:embed="rId6"/>
          <a:stretch>
            <a:fillRect/>
          </a:stretch>
        </p:blipFill>
        <p:spPr>
          <a:xfrm>
            <a:off x="6361060" y="1288889"/>
            <a:ext cx="2778955" cy="450294"/>
          </a:xfrm>
          <a:prstGeom prst="rect">
            <a:avLst/>
          </a:prstGeom>
          <a:effectLst>
            <a:outerShdw blurRad="50800" dist="38100" dir="2700000" algn="tl" rotWithShape="0">
              <a:prstClr val="black">
                <a:alpha val="40000"/>
              </a:prstClr>
            </a:outerShdw>
          </a:effectLst>
        </p:spPr>
      </p:pic>
      <p:pic>
        <p:nvPicPr>
          <p:cNvPr id="15" name="Imagen 14">
            <a:extLst>
              <a:ext uri="{FF2B5EF4-FFF2-40B4-BE49-F238E27FC236}">
                <a16:creationId xmlns:a16="http://schemas.microsoft.com/office/drawing/2014/main" id="{F0F46FAA-0226-9240-09F1-8D1C791AB0BA}"/>
              </a:ext>
            </a:extLst>
          </p:cNvPr>
          <p:cNvPicPr>
            <a:picLocks noChangeAspect="1"/>
          </p:cNvPicPr>
          <p:nvPr/>
        </p:nvPicPr>
        <p:blipFill>
          <a:blip r:embed="rId7"/>
          <a:stretch>
            <a:fillRect/>
          </a:stretch>
        </p:blipFill>
        <p:spPr>
          <a:xfrm>
            <a:off x="583695" y="4799427"/>
            <a:ext cx="6101917" cy="1470913"/>
          </a:xfrm>
          <a:prstGeom prst="rect">
            <a:avLst/>
          </a:prstGeom>
          <a:effectLst>
            <a:outerShdw blurRad="50800" dist="38100" dir="2700000" algn="tl" rotWithShape="0">
              <a:prstClr val="black">
                <a:alpha val="40000"/>
              </a:prstClr>
            </a:outerShdw>
          </a:effectLst>
        </p:spPr>
      </p:pic>
      <p:pic>
        <p:nvPicPr>
          <p:cNvPr id="17" name="Imagen 16">
            <a:extLst>
              <a:ext uri="{FF2B5EF4-FFF2-40B4-BE49-F238E27FC236}">
                <a16:creationId xmlns:a16="http://schemas.microsoft.com/office/drawing/2014/main" id="{7BAEC81A-3C3F-1309-3395-27857B361260}"/>
              </a:ext>
            </a:extLst>
          </p:cNvPr>
          <p:cNvPicPr>
            <a:picLocks noChangeAspect="1"/>
          </p:cNvPicPr>
          <p:nvPr/>
        </p:nvPicPr>
        <p:blipFill>
          <a:blip r:embed="rId8"/>
          <a:stretch>
            <a:fillRect/>
          </a:stretch>
        </p:blipFill>
        <p:spPr>
          <a:xfrm>
            <a:off x="4040696" y="2413890"/>
            <a:ext cx="5731809" cy="1088465"/>
          </a:xfrm>
          <a:prstGeom prst="rect">
            <a:avLst/>
          </a:prstGeom>
          <a:effectLst>
            <a:outerShdw blurRad="50800" dist="38100" dir="2700000" algn="tl" rotWithShape="0">
              <a:prstClr val="black">
                <a:alpha val="40000"/>
              </a:prstClr>
            </a:outerShdw>
          </a:effectLst>
        </p:spPr>
      </p:pic>
      <p:pic>
        <p:nvPicPr>
          <p:cNvPr id="19" name="Imagen 18">
            <a:extLst>
              <a:ext uri="{FF2B5EF4-FFF2-40B4-BE49-F238E27FC236}">
                <a16:creationId xmlns:a16="http://schemas.microsoft.com/office/drawing/2014/main" id="{7B0214C1-5468-DB17-646B-E2B8EC3C26E7}"/>
              </a:ext>
            </a:extLst>
          </p:cNvPr>
          <p:cNvPicPr>
            <a:picLocks noChangeAspect="1"/>
          </p:cNvPicPr>
          <p:nvPr/>
        </p:nvPicPr>
        <p:blipFill>
          <a:blip r:embed="rId9"/>
          <a:stretch>
            <a:fillRect/>
          </a:stretch>
        </p:blipFill>
        <p:spPr>
          <a:xfrm>
            <a:off x="583695" y="3637419"/>
            <a:ext cx="6914002" cy="10506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53452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04043558-AA66-CF7A-A9F0-346759B82E83}"/>
              </a:ext>
            </a:extLst>
          </p:cNvPr>
          <p:cNvSpPr/>
          <p:nvPr/>
        </p:nvSpPr>
        <p:spPr>
          <a:xfrm>
            <a:off x="0" y="0"/>
            <a:ext cx="12192000" cy="974361"/>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dirty="0">
                <a:latin typeface="Bahnschrift SemiBold" panose="020B0502040204020203" pitchFamily="34" charset="0"/>
              </a:rPr>
              <a:t>Executive </a:t>
            </a:r>
            <a:r>
              <a:rPr lang="es-ES" sz="2400" dirty="0" err="1">
                <a:latin typeface="Bahnschrift SemiBold" panose="020B0502040204020203" pitchFamily="34" charset="0"/>
              </a:rPr>
              <a:t>Summary</a:t>
            </a:r>
            <a:endParaRPr lang="es-US" sz="2400" dirty="0">
              <a:latin typeface="Bahnschrift SemiBold" panose="020B0502040204020203" pitchFamily="34" charset="0"/>
            </a:endParaRPr>
          </a:p>
        </p:txBody>
      </p:sp>
      <p:sp>
        <p:nvSpPr>
          <p:cNvPr id="7" name="Rectángulo 6">
            <a:extLst>
              <a:ext uri="{FF2B5EF4-FFF2-40B4-BE49-F238E27FC236}">
                <a16:creationId xmlns:a16="http://schemas.microsoft.com/office/drawing/2014/main" id="{7FAE5062-E4B0-8251-9EA1-9A6F20045C5F}"/>
              </a:ext>
            </a:extLst>
          </p:cNvPr>
          <p:cNvSpPr/>
          <p:nvPr/>
        </p:nvSpPr>
        <p:spPr>
          <a:xfrm>
            <a:off x="5126636" y="1397944"/>
            <a:ext cx="299803" cy="974361"/>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8" name="CuadroTexto 7">
            <a:extLst>
              <a:ext uri="{FF2B5EF4-FFF2-40B4-BE49-F238E27FC236}">
                <a16:creationId xmlns:a16="http://schemas.microsoft.com/office/drawing/2014/main" id="{92025F9C-89B2-C83A-08AF-142D07912FB8}"/>
              </a:ext>
            </a:extLst>
          </p:cNvPr>
          <p:cNvSpPr txBox="1"/>
          <p:nvPr/>
        </p:nvSpPr>
        <p:spPr>
          <a:xfrm>
            <a:off x="5786204" y="1252480"/>
            <a:ext cx="5861154" cy="5262979"/>
          </a:xfrm>
          <a:prstGeom prst="rect">
            <a:avLst/>
          </a:prstGeom>
          <a:noFill/>
        </p:spPr>
        <p:txBody>
          <a:bodyPr wrap="square" rtlCol="0">
            <a:spAutoFit/>
          </a:bodyPr>
          <a:lstStyle/>
          <a:p>
            <a:pPr>
              <a:buNone/>
            </a:pPr>
            <a:r>
              <a:rPr lang="en-US" sz="1600" dirty="0">
                <a:latin typeface="+mj-lt"/>
              </a:rPr>
              <a:t>The objective of this document is to present a hypothetical survey data analysis project, developed with the purpose of demonstrating proficiency in data cleaning, exploration, and visualization through the use of specialized analytical tools.</a:t>
            </a:r>
          </a:p>
          <a:p>
            <a:pPr>
              <a:buNone/>
            </a:pPr>
            <a:r>
              <a:rPr lang="en-US" sz="1600" dirty="0">
                <a:latin typeface="+mj-lt"/>
              </a:rPr>
              <a:t>For the execution of this project, the following technologies were used:</a:t>
            </a:r>
          </a:p>
          <a:p>
            <a:pPr>
              <a:buNone/>
            </a:pPr>
            <a:endParaRPr lang="en-US" sz="1600" dirty="0">
              <a:latin typeface="+mj-lt"/>
            </a:endParaRPr>
          </a:p>
          <a:p>
            <a:pPr lvl="1">
              <a:buFont typeface="Arial" panose="020B0604020202020204" pitchFamily="34" charset="0"/>
              <a:buChar char="•"/>
            </a:pPr>
            <a:r>
              <a:rPr lang="en-US" sz="1600" b="1" dirty="0">
                <a:latin typeface="+mj-lt"/>
              </a:rPr>
              <a:t>R (RStudio)</a:t>
            </a:r>
            <a:r>
              <a:rPr lang="en-US" sz="1600" dirty="0">
                <a:latin typeface="+mj-lt"/>
              </a:rPr>
              <a:t>: For data cleaning, transformation, and initial exploration. This included identifying and handling missing values, standardizing variable formats, and performing descriptive statistics to better understand respondent behavior.</a:t>
            </a:r>
          </a:p>
          <a:p>
            <a:pPr lvl="1">
              <a:buFont typeface="Arial" panose="020B0604020202020204" pitchFamily="34" charset="0"/>
              <a:buChar char="•"/>
            </a:pPr>
            <a:endParaRPr lang="en-US" sz="1600" dirty="0">
              <a:latin typeface="+mj-lt"/>
            </a:endParaRPr>
          </a:p>
          <a:p>
            <a:pPr lvl="1">
              <a:buFont typeface="Arial" panose="020B0604020202020204" pitchFamily="34" charset="0"/>
              <a:buChar char="•"/>
            </a:pPr>
            <a:r>
              <a:rPr lang="en-US" sz="1600" b="1" dirty="0">
                <a:latin typeface="+mj-lt"/>
              </a:rPr>
              <a:t>Tableau</a:t>
            </a:r>
            <a:r>
              <a:rPr lang="en-US" sz="1600" dirty="0">
                <a:latin typeface="+mj-lt"/>
              </a:rPr>
              <a:t>: For creating dynamic visualizations that highlight key patterns, such as demographic distributions, satisfaction levels, and trends segmented by country or other variables of interest.</a:t>
            </a:r>
          </a:p>
          <a:p>
            <a:endParaRPr lang="en-US" sz="1600" dirty="0">
              <a:latin typeface="+mj-lt"/>
            </a:endParaRPr>
          </a:p>
          <a:p>
            <a:r>
              <a:rPr lang="en-US" sz="1600" dirty="0">
                <a:latin typeface="+mj-lt"/>
              </a:rPr>
              <a:t>This analysis offers insights into participant responses and satisfaction levels, helping to identify patterns and relevant group differences within a simulated survey context. The combination of R and Tableau ensures both depth in the analysis and clarity in the visual communication of findings.</a:t>
            </a:r>
          </a:p>
        </p:txBody>
      </p:sp>
      <p:sp>
        <p:nvSpPr>
          <p:cNvPr id="3" name="Rombo 2">
            <a:extLst>
              <a:ext uri="{FF2B5EF4-FFF2-40B4-BE49-F238E27FC236}">
                <a16:creationId xmlns:a16="http://schemas.microsoft.com/office/drawing/2014/main" id="{CFBC8836-BD8F-FC33-A97C-1A5BB39D21CF}"/>
              </a:ext>
            </a:extLst>
          </p:cNvPr>
          <p:cNvSpPr/>
          <p:nvPr/>
        </p:nvSpPr>
        <p:spPr>
          <a:xfrm>
            <a:off x="1566469" y="1397944"/>
            <a:ext cx="2473377" cy="2250841"/>
          </a:xfrm>
          <a:prstGeom prst="diamond">
            <a:avLst/>
          </a:prstGeom>
          <a:solidFill>
            <a:schemeClr val="tx2">
              <a:lumMod val="75000"/>
              <a:lumOff val="25000"/>
            </a:schemeClr>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9" name="Rombo 8">
            <a:extLst>
              <a:ext uri="{FF2B5EF4-FFF2-40B4-BE49-F238E27FC236}">
                <a16:creationId xmlns:a16="http://schemas.microsoft.com/office/drawing/2014/main" id="{AAD806E9-461A-966B-B93F-766B97347140}"/>
              </a:ext>
            </a:extLst>
          </p:cNvPr>
          <p:cNvSpPr/>
          <p:nvPr/>
        </p:nvSpPr>
        <p:spPr>
          <a:xfrm>
            <a:off x="134909" y="2735156"/>
            <a:ext cx="2473377" cy="2250841"/>
          </a:xfrm>
          <a:prstGeom prst="diamond">
            <a:avLst/>
          </a:prstGeom>
          <a:solidFill>
            <a:schemeClr val="tx2">
              <a:lumMod val="75000"/>
              <a:lumOff val="25000"/>
            </a:schemeClr>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10" name="Rombo 9">
            <a:extLst>
              <a:ext uri="{FF2B5EF4-FFF2-40B4-BE49-F238E27FC236}">
                <a16:creationId xmlns:a16="http://schemas.microsoft.com/office/drawing/2014/main" id="{05F2E547-325D-DF8D-BCE7-45EBD538B903}"/>
              </a:ext>
            </a:extLst>
          </p:cNvPr>
          <p:cNvSpPr/>
          <p:nvPr/>
        </p:nvSpPr>
        <p:spPr>
          <a:xfrm>
            <a:off x="1588956" y="4072368"/>
            <a:ext cx="2473377" cy="2250841"/>
          </a:xfrm>
          <a:prstGeom prst="diamond">
            <a:avLst/>
          </a:prstGeom>
          <a:solidFill>
            <a:schemeClr val="tx2">
              <a:lumMod val="75000"/>
              <a:lumOff val="25000"/>
            </a:schemeClr>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pic>
        <p:nvPicPr>
          <p:cNvPr id="1026" name="Picture 2" descr="Encuesta - Iconos gratis de márketing">
            <a:extLst>
              <a:ext uri="{FF2B5EF4-FFF2-40B4-BE49-F238E27FC236}">
                <a16:creationId xmlns:a16="http://schemas.microsoft.com/office/drawing/2014/main" id="{2B913150-1705-C6B3-42D3-4ECF6C4BE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252" y="2735156"/>
            <a:ext cx="2783380" cy="2783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0844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alpha val="60000"/>
          </a:schemeClr>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B05019D-05D2-4B18-412D-B8482A8DD8E8}"/>
              </a:ext>
            </a:extLst>
          </p:cNvPr>
          <p:cNvSpPr/>
          <p:nvPr/>
        </p:nvSpPr>
        <p:spPr>
          <a:xfrm>
            <a:off x="1798820" y="2188564"/>
            <a:ext cx="1723869" cy="227850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5400" dirty="0"/>
              <a:t>1</a:t>
            </a:r>
            <a:endParaRPr lang="es-US" sz="5400" dirty="0"/>
          </a:p>
        </p:txBody>
      </p:sp>
      <p:sp>
        <p:nvSpPr>
          <p:cNvPr id="25" name="Rectángulo 24">
            <a:extLst>
              <a:ext uri="{FF2B5EF4-FFF2-40B4-BE49-F238E27FC236}">
                <a16:creationId xmlns:a16="http://schemas.microsoft.com/office/drawing/2014/main" id="{456532D9-FEAD-A63F-9EFA-EE06A4A962F5}"/>
              </a:ext>
            </a:extLst>
          </p:cNvPr>
          <p:cNvSpPr/>
          <p:nvPr/>
        </p:nvSpPr>
        <p:spPr>
          <a:xfrm>
            <a:off x="3672590" y="3196653"/>
            <a:ext cx="4661941" cy="131164"/>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6" name="Rectángulo 25">
            <a:extLst>
              <a:ext uri="{FF2B5EF4-FFF2-40B4-BE49-F238E27FC236}">
                <a16:creationId xmlns:a16="http://schemas.microsoft.com/office/drawing/2014/main" id="{84DF85B6-108D-A33A-CA01-7E263826A82F}"/>
              </a:ext>
            </a:extLst>
          </p:cNvPr>
          <p:cNvSpPr/>
          <p:nvPr/>
        </p:nvSpPr>
        <p:spPr>
          <a:xfrm>
            <a:off x="3672589" y="3429000"/>
            <a:ext cx="6145969" cy="131164"/>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7" name="Rectángulo 26">
            <a:extLst>
              <a:ext uri="{FF2B5EF4-FFF2-40B4-BE49-F238E27FC236}">
                <a16:creationId xmlns:a16="http://schemas.microsoft.com/office/drawing/2014/main" id="{DFD52336-9A63-040A-0D5A-00003D3C90B7}"/>
              </a:ext>
            </a:extLst>
          </p:cNvPr>
          <p:cNvSpPr/>
          <p:nvPr/>
        </p:nvSpPr>
        <p:spPr>
          <a:xfrm>
            <a:off x="3672589" y="3661346"/>
            <a:ext cx="7674965" cy="131164"/>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8" name="CuadroTexto 27">
            <a:extLst>
              <a:ext uri="{FF2B5EF4-FFF2-40B4-BE49-F238E27FC236}">
                <a16:creationId xmlns:a16="http://schemas.microsoft.com/office/drawing/2014/main" id="{3FDE991C-486F-F0C7-DF69-461EC757CC14}"/>
              </a:ext>
            </a:extLst>
          </p:cNvPr>
          <p:cNvSpPr txBox="1"/>
          <p:nvPr/>
        </p:nvSpPr>
        <p:spPr>
          <a:xfrm>
            <a:off x="3672589" y="2368446"/>
            <a:ext cx="6145969" cy="707886"/>
          </a:xfrm>
          <a:prstGeom prst="rect">
            <a:avLst/>
          </a:prstGeom>
          <a:noFill/>
        </p:spPr>
        <p:txBody>
          <a:bodyPr wrap="square" rtlCol="0">
            <a:spAutoFit/>
          </a:bodyPr>
          <a:lstStyle/>
          <a:p>
            <a:r>
              <a:rPr lang="es-ES" sz="4000" b="1" dirty="0" err="1"/>
              <a:t>Methodologies</a:t>
            </a:r>
            <a:r>
              <a:rPr lang="es-ES" sz="4000" b="1" dirty="0"/>
              <a:t> </a:t>
            </a:r>
            <a:r>
              <a:rPr lang="es-ES" sz="4000" b="1" dirty="0" err="1"/>
              <a:t>Employed</a:t>
            </a:r>
            <a:endParaRPr lang="es-US" sz="4000" b="1" dirty="0"/>
          </a:p>
        </p:txBody>
      </p:sp>
    </p:spTree>
    <p:extLst>
      <p:ext uri="{BB962C8B-B14F-4D97-AF65-F5344CB8AC3E}">
        <p14:creationId xmlns:p14="http://schemas.microsoft.com/office/powerpoint/2010/main" val="3418042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D1311-7E0A-F11D-FFF9-7BCCCA5F940E}"/>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06A54B79-C2D3-F827-32F6-A89A95607306}"/>
              </a:ext>
            </a:extLst>
          </p:cNvPr>
          <p:cNvSpPr/>
          <p:nvPr/>
        </p:nvSpPr>
        <p:spPr>
          <a:xfrm>
            <a:off x="0" y="0"/>
            <a:ext cx="12192000" cy="974361"/>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SemiBold" panose="020B0502040204020203" pitchFamily="34" charset="0"/>
              </a:rPr>
              <a:t>Let's understand the methodologies with which we generate the results...</a:t>
            </a:r>
            <a:endParaRPr lang="es-US" sz="2400" dirty="0">
              <a:latin typeface="Bahnschrift SemiBold" panose="020B0502040204020203" pitchFamily="34" charset="0"/>
            </a:endParaRPr>
          </a:p>
        </p:txBody>
      </p:sp>
      <p:sp>
        <p:nvSpPr>
          <p:cNvPr id="13" name="Rectángulo 12">
            <a:extLst>
              <a:ext uri="{FF2B5EF4-FFF2-40B4-BE49-F238E27FC236}">
                <a16:creationId xmlns:a16="http://schemas.microsoft.com/office/drawing/2014/main" id="{D72A3DF0-CC68-49AD-DA6F-15F1254DCD1E}"/>
              </a:ext>
            </a:extLst>
          </p:cNvPr>
          <p:cNvSpPr/>
          <p:nvPr/>
        </p:nvSpPr>
        <p:spPr>
          <a:xfrm>
            <a:off x="644578" y="2136072"/>
            <a:ext cx="2473377" cy="53964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Arial" panose="020B0604020202020204" pitchFamily="34" charset="0"/>
                <a:cs typeface="Arial" panose="020B0604020202020204" pitchFamily="34" charset="0"/>
              </a:rPr>
              <a:t>Data Wrangling (Data Exploration and Cleaning)</a:t>
            </a:r>
            <a:endParaRPr lang="es-US" sz="1400" b="1" dirty="0">
              <a:solidFill>
                <a:schemeClr val="bg1"/>
              </a:solidFill>
              <a:latin typeface="Arial" panose="020B0604020202020204" pitchFamily="34" charset="0"/>
              <a:cs typeface="Arial" panose="020B0604020202020204" pitchFamily="34" charset="0"/>
            </a:endParaRPr>
          </a:p>
        </p:txBody>
      </p:sp>
      <p:sp>
        <p:nvSpPr>
          <p:cNvPr id="15" name="Rectángulo 14">
            <a:extLst>
              <a:ext uri="{FF2B5EF4-FFF2-40B4-BE49-F238E27FC236}">
                <a16:creationId xmlns:a16="http://schemas.microsoft.com/office/drawing/2014/main" id="{069B44B8-CC9E-6FB0-8FA1-1942A3DDA4F2}"/>
              </a:ext>
            </a:extLst>
          </p:cNvPr>
          <p:cNvSpPr/>
          <p:nvPr/>
        </p:nvSpPr>
        <p:spPr>
          <a:xfrm>
            <a:off x="3382781" y="2136071"/>
            <a:ext cx="2473377" cy="53964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S" sz="1400" b="1" dirty="0" err="1">
                <a:solidFill>
                  <a:schemeClr val="bg1"/>
                </a:solidFill>
                <a:latin typeface="Arial" panose="020B0604020202020204" pitchFamily="34" charset="0"/>
                <a:cs typeface="Arial" panose="020B0604020202020204" pitchFamily="34" charset="0"/>
              </a:rPr>
              <a:t>Exploratory</a:t>
            </a:r>
            <a:r>
              <a:rPr lang="es-US" sz="1400" b="1" dirty="0">
                <a:solidFill>
                  <a:schemeClr val="bg1"/>
                </a:solidFill>
                <a:latin typeface="Arial" panose="020B0604020202020204" pitchFamily="34" charset="0"/>
                <a:cs typeface="Arial" panose="020B0604020202020204" pitchFamily="34" charset="0"/>
              </a:rPr>
              <a:t> Data </a:t>
            </a:r>
            <a:r>
              <a:rPr lang="es-US" sz="1400" b="1" dirty="0" err="1">
                <a:solidFill>
                  <a:schemeClr val="bg1"/>
                </a:solidFill>
                <a:latin typeface="Arial" panose="020B0604020202020204" pitchFamily="34" charset="0"/>
                <a:cs typeface="Arial" panose="020B0604020202020204" pitchFamily="34" charset="0"/>
              </a:rPr>
              <a:t>Analysis</a:t>
            </a:r>
            <a:r>
              <a:rPr lang="es-US" sz="1400" b="1" dirty="0">
                <a:solidFill>
                  <a:schemeClr val="bg1"/>
                </a:solidFill>
                <a:latin typeface="Arial" panose="020B0604020202020204" pitchFamily="34" charset="0"/>
                <a:cs typeface="Arial" panose="020B0604020202020204" pitchFamily="34" charset="0"/>
              </a:rPr>
              <a:t> (EDA)</a:t>
            </a:r>
          </a:p>
        </p:txBody>
      </p:sp>
      <p:sp>
        <p:nvSpPr>
          <p:cNvPr id="16" name="Rectángulo 15">
            <a:extLst>
              <a:ext uri="{FF2B5EF4-FFF2-40B4-BE49-F238E27FC236}">
                <a16:creationId xmlns:a16="http://schemas.microsoft.com/office/drawing/2014/main" id="{EC08A525-6DC4-7ECA-F6A7-FE30EFD323A4}"/>
              </a:ext>
            </a:extLst>
          </p:cNvPr>
          <p:cNvSpPr/>
          <p:nvPr/>
        </p:nvSpPr>
        <p:spPr>
          <a:xfrm>
            <a:off x="6120984" y="2136070"/>
            <a:ext cx="2473377" cy="53964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S" sz="1400" b="1" dirty="0">
                <a:solidFill>
                  <a:schemeClr val="bg1"/>
                </a:solidFill>
                <a:latin typeface="Arial" panose="020B0604020202020204" pitchFamily="34" charset="0"/>
                <a:cs typeface="Arial" panose="020B0604020202020204" pitchFamily="34" charset="0"/>
              </a:rPr>
              <a:t>Modelación y visualización interactiva</a:t>
            </a:r>
          </a:p>
        </p:txBody>
      </p:sp>
      <p:sp>
        <p:nvSpPr>
          <p:cNvPr id="17" name="Rectángulo 16">
            <a:extLst>
              <a:ext uri="{FF2B5EF4-FFF2-40B4-BE49-F238E27FC236}">
                <a16:creationId xmlns:a16="http://schemas.microsoft.com/office/drawing/2014/main" id="{7FD9DEF1-01B4-EA08-1FD2-7E08CF533E9A}"/>
              </a:ext>
            </a:extLst>
          </p:cNvPr>
          <p:cNvSpPr/>
          <p:nvPr/>
        </p:nvSpPr>
        <p:spPr>
          <a:xfrm>
            <a:off x="8859187" y="2136069"/>
            <a:ext cx="2473377" cy="53964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US" sz="1400" b="1" dirty="0" err="1">
                <a:solidFill>
                  <a:schemeClr val="bg1"/>
                </a:solidFill>
                <a:latin typeface="Arial" panose="020B0604020202020204" pitchFamily="34" charset="0"/>
                <a:cs typeface="Arial" panose="020B0604020202020204" pitchFamily="34" charset="0"/>
              </a:rPr>
              <a:t>Insights</a:t>
            </a:r>
            <a:r>
              <a:rPr lang="es-US" sz="1400" b="1" dirty="0">
                <a:solidFill>
                  <a:schemeClr val="bg1"/>
                </a:solidFill>
                <a:latin typeface="Arial" panose="020B0604020202020204" pitchFamily="34" charset="0"/>
                <a:cs typeface="Arial" panose="020B0604020202020204" pitchFamily="34" charset="0"/>
              </a:rPr>
              <a:t> </a:t>
            </a:r>
            <a:r>
              <a:rPr lang="es-US" sz="1400" b="1" dirty="0" err="1">
                <a:solidFill>
                  <a:schemeClr val="bg1"/>
                </a:solidFill>
                <a:latin typeface="Arial" panose="020B0604020202020204" pitchFamily="34" charset="0"/>
                <a:cs typeface="Arial" panose="020B0604020202020204" pitchFamily="34" charset="0"/>
              </a:rPr>
              <a:t>generation</a:t>
            </a:r>
            <a:endParaRPr lang="es-US" sz="1400" b="1" dirty="0">
              <a:solidFill>
                <a:schemeClr val="bg1"/>
              </a:solidFill>
              <a:latin typeface="Arial" panose="020B0604020202020204" pitchFamily="34" charset="0"/>
              <a:cs typeface="Arial" panose="020B0604020202020204" pitchFamily="34" charset="0"/>
            </a:endParaRPr>
          </a:p>
        </p:txBody>
      </p:sp>
      <p:sp>
        <p:nvSpPr>
          <p:cNvPr id="18" name="Rectángulo 17">
            <a:extLst>
              <a:ext uri="{FF2B5EF4-FFF2-40B4-BE49-F238E27FC236}">
                <a16:creationId xmlns:a16="http://schemas.microsoft.com/office/drawing/2014/main" id="{A779AFA6-2869-A706-1B0E-7FA49818CCB8}"/>
              </a:ext>
            </a:extLst>
          </p:cNvPr>
          <p:cNvSpPr/>
          <p:nvPr/>
        </p:nvSpPr>
        <p:spPr>
          <a:xfrm>
            <a:off x="644578" y="2840608"/>
            <a:ext cx="2473377" cy="3740074"/>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tIns="0" rtlCol="0" anchor="ctr"/>
          <a:lstStyle/>
          <a:p>
            <a:r>
              <a:rPr lang="en-US" sz="1400" b="1" dirty="0">
                <a:solidFill>
                  <a:schemeClr val="tx1"/>
                </a:solidFill>
                <a:latin typeface="Arial" panose="020B0604020202020204" pitchFamily="34" charset="0"/>
                <a:cs typeface="Arial" panose="020B0604020202020204" pitchFamily="34" charset="0"/>
              </a:rPr>
              <a:t>Tool: R</a:t>
            </a:r>
          </a:p>
          <a:p>
            <a:pPr marL="342900" indent="-342900">
              <a:buFont typeface="Wingdings" panose="05000000000000000000" pitchFamily="2" charset="2"/>
              <a:buChar char="Ø"/>
            </a:pPr>
            <a:r>
              <a:rPr lang="en-US" sz="1400" dirty="0">
                <a:solidFill>
                  <a:schemeClr val="tx1"/>
                </a:solidFill>
                <a:latin typeface="Arial" panose="020B0604020202020204" pitchFamily="34" charset="0"/>
                <a:cs typeface="Arial" panose="020B0604020202020204" pitchFamily="34" charset="0"/>
              </a:rPr>
              <a:t>Techniques were applied to correct missing or inconsistent data, standardize column names and transform categorical variables to facilitate their analysis.</a:t>
            </a:r>
          </a:p>
          <a:p>
            <a:pPr marL="342900" indent="-342900">
              <a:buFont typeface="Wingdings" panose="05000000000000000000" pitchFamily="2" charset="2"/>
              <a:buChar char="Ø"/>
            </a:pPr>
            <a:endParaRPr lang="en-US" sz="1400" dirty="0">
              <a:solidFill>
                <a:schemeClr val="tx1"/>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r>
              <a:rPr lang="en-US" sz="1400" dirty="0">
                <a:solidFill>
                  <a:schemeClr val="tx1"/>
                </a:solidFill>
                <a:latin typeface="Arial" panose="020B0604020202020204" pitchFamily="34" charset="0"/>
                <a:cs typeface="Arial" panose="020B0604020202020204" pitchFamily="34" charset="0"/>
              </a:rPr>
              <a:t>Initial descriptive analysis was also used to detect errors and understand the basic structure of the data.</a:t>
            </a:r>
            <a:endParaRPr lang="es-US" sz="1400" dirty="0">
              <a:solidFill>
                <a:schemeClr val="tx1"/>
              </a:solidFill>
              <a:latin typeface="Arial" panose="020B0604020202020204" pitchFamily="34" charset="0"/>
              <a:cs typeface="Arial" panose="020B0604020202020204" pitchFamily="34" charset="0"/>
            </a:endParaRPr>
          </a:p>
        </p:txBody>
      </p:sp>
      <p:sp>
        <p:nvSpPr>
          <p:cNvPr id="19" name="Rectángulo 18">
            <a:extLst>
              <a:ext uri="{FF2B5EF4-FFF2-40B4-BE49-F238E27FC236}">
                <a16:creationId xmlns:a16="http://schemas.microsoft.com/office/drawing/2014/main" id="{FD319535-DACD-DA1C-9FA7-BC32FB5464B4}"/>
              </a:ext>
            </a:extLst>
          </p:cNvPr>
          <p:cNvSpPr/>
          <p:nvPr/>
        </p:nvSpPr>
        <p:spPr>
          <a:xfrm>
            <a:off x="3382781" y="2840607"/>
            <a:ext cx="2473377" cy="3740073"/>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US" sz="1400" b="1" dirty="0">
                <a:solidFill>
                  <a:schemeClr val="tx1"/>
                </a:solidFill>
                <a:latin typeface="Arial" panose="020B0604020202020204" pitchFamily="34" charset="0"/>
                <a:cs typeface="Arial" panose="020B0604020202020204" pitchFamily="34" charset="0"/>
              </a:rPr>
              <a:t>Tool: R</a:t>
            </a:r>
          </a:p>
          <a:p>
            <a:endParaRPr lang="es-US" sz="1400" b="1"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400" dirty="0">
                <a:solidFill>
                  <a:schemeClr val="tx1"/>
                </a:solidFill>
                <a:latin typeface="Arial" panose="020B0604020202020204" pitchFamily="34" charset="0"/>
                <a:cs typeface="Arial" panose="020B0604020202020204" pitchFamily="34" charset="0"/>
              </a:rPr>
              <a:t>Through graphs and descriptive statistics, relevant patterns were identified, such as distribution by country, age and level of satisfaction.</a:t>
            </a:r>
          </a:p>
          <a:p>
            <a:pPr marL="285750" indent="-285750">
              <a:buFont typeface="Wingdings" panose="05000000000000000000" pitchFamily="2" charset="2"/>
              <a:buChar char="Ø"/>
            </a:pPr>
            <a:endParaRPr lang="en-US" sz="1400"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400" dirty="0">
                <a:solidFill>
                  <a:schemeClr val="tx1"/>
                </a:solidFill>
                <a:latin typeface="Arial" panose="020B0604020202020204" pitchFamily="34" charset="0"/>
                <a:cs typeface="Arial" panose="020B0604020202020204" pitchFamily="34" charset="0"/>
              </a:rPr>
              <a:t>This allowed us to generate hypotheses and observe possible relationships between variables.</a:t>
            </a:r>
            <a:endParaRPr lang="es-US" sz="1400" dirty="0">
              <a:solidFill>
                <a:schemeClr val="tx1"/>
              </a:solidFill>
              <a:latin typeface="Arial" panose="020B0604020202020204" pitchFamily="34" charset="0"/>
              <a:cs typeface="Arial" panose="020B0604020202020204" pitchFamily="34" charset="0"/>
            </a:endParaRPr>
          </a:p>
        </p:txBody>
      </p:sp>
      <p:sp>
        <p:nvSpPr>
          <p:cNvPr id="20" name="Rectángulo 19">
            <a:extLst>
              <a:ext uri="{FF2B5EF4-FFF2-40B4-BE49-F238E27FC236}">
                <a16:creationId xmlns:a16="http://schemas.microsoft.com/office/drawing/2014/main" id="{D7559109-53AF-23A1-1930-B92CB1756305}"/>
              </a:ext>
            </a:extLst>
          </p:cNvPr>
          <p:cNvSpPr/>
          <p:nvPr/>
        </p:nvSpPr>
        <p:spPr>
          <a:xfrm>
            <a:off x="6120983" y="2840608"/>
            <a:ext cx="2473377" cy="3740072"/>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US" sz="1400" b="1" dirty="0">
                <a:solidFill>
                  <a:schemeClr val="tx1"/>
                </a:solidFill>
                <a:latin typeface="Arial" panose="020B0604020202020204" pitchFamily="34" charset="0"/>
                <a:cs typeface="Arial" panose="020B0604020202020204" pitchFamily="34" charset="0"/>
              </a:rPr>
              <a:t>Tool: </a:t>
            </a:r>
            <a:r>
              <a:rPr lang="es-US" sz="1400" b="1" dirty="0" err="1">
                <a:solidFill>
                  <a:schemeClr val="tx1"/>
                </a:solidFill>
                <a:latin typeface="Arial" panose="020B0604020202020204" pitchFamily="34" charset="0"/>
                <a:cs typeface="Arial" panose="020B0604020202020204" pitchFamily="34" charset="0"/>
              </a:rPr>
              <a:t>Tableau</a:t>
            </a:r>
            <a:endParaRPr lang="es-US" sz="1400" b="1" dirty="0">
              <a:solidFill>
                <a:schemeClr val="tx1"/>
              </a:solidFill>
              <a:latin typeface="Arial" panose="020B0604020202020204" pitchFamily="34" charset="0"/>
              <a:cs typeface="Arial" panose="020B0604020202020204" pitchFamily="34" charset="0"/>
            </a:endParaRPr>
          </a:p>
          <a:p>
            <a:endParaRPr lang="es-US" sz="1400" b="1"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400" dirty="0">
                <a:solidFill>
                  <a:schemeClr val="tx1"/>
                </a:solidFill>
                <a:latin typeface="Arial" panose="020B0604020202020204" pitchFamily="34" charset="0"/>
                <a:cs typeface="Arial" panose="020B0604020202020204" pitchFamily="34" charset="0"/>
              </a:rPr>
              <a:t>Dashboards and dynamic graphs were built to visualize the information in a clear and understandable way.</a:t>
            </a:r>
            <a:endParaRPr lang="es-US" sz="1400"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s-US" sz="1400"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400" dirty="0">
                <a:solidFill>
                  <a:schemeClr val="tx1"/>
                </a:solidFill>
                <a:latin typeface="Arial" panose="020B0604020202020204" pitchFamily="34" charset="0"/>
                <a:cs typeface="Arial" panose="020B0604020202020204" pitchFamily="34" charset="0"/>
              </a:rPr>
              <a:t>Segmentation by key variables such as country, age or satisfaction allowed for a more in-depth and decision-oriented reading.</a:t>
            </a:r>
            <a:endParaRPr lang="es-US" sz="1400" dirty="0">
              <a:solidFill>
                <a:schemeClr val="tx1"/>
              </a:solidFill>
              <a:latin typeface="Arial" panose="020B0604020202020204" pitchFamily="34" charset="0"/>
              <a:cs typeface="Arial" panose="020B0604020202020204" pitchFamily="34" charset="0"/>
            </a:endParaRPr>
          </a:p>
        </p:txBody>
      </p:sp>
      <p:sp>
        <p:nvSpPr>
          <p:cNvPr id="21" name="Rectángulo 20">
            <a:extLst>
              <a:ext uri="{FF2B5EF4-FFF2-40B4-BE49-F238E27FC236}">
                <a16:creationId xmlns:a16="http://schemas.microsoft.com/office/drawing/2014/main" id="{A99C96F6-713C-B391-F2B2-983DB63064DE}"/>
              </a:ext>
            </a:extLst>
          </p:cNvPr>
          <p:cNvSpPr/>
          <p:nvPr/>
        </p:nvSpPr>
        <p:spPr>
          <a:xfrm>
            <a:off x="8859185" y="2848106"/>
            <a:ext cx="2473377" cy="3740072"/>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s-US" sz="1400" b="1" dirty="0">
                <a:solidFill>
                  <a:schemeClr val="tx1"/>
                </a:solidFill>
                <a:latin typeface="Arial" panose="020B0604020202020204" pitchFamily="34" charset="0"/>
                <a:cs typeface="Arial" panose="020B0604020202020204" pitchFamily="34" charset="0"/>
              </a:rPr>
              <a:t>Tools: R and </a:t>
            </a:r>
            <a:r>
              <a:rPr lang="es-US" sz="1400" b="1" dirty="0" err="1">
                <a:solidFill>
                  <a:schemeClr val="tx1"/>
                </a:solidFill>
                <a:latin typeface="Arial" panose="020B0604020202020204" pitchFamily="34" charset="0"/>
                <a:cs typeface="Arial" panose="020B0604020202020204" pitchFamily="34" charset="0"/>
              </a:rPr>
              <a:t>Tableau</a:t>
            </a:r>
            <a:endParaRPr lang="es-US" sz="1400" b="1"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400" dirty="0">
                <a:solidFill>
                  <a:schemeClr val="tx1"/>
                </a:solidFill>
                <a:latin typeface="Arial" panose="020B0604020202020204" pitchFamily="34" charset="0"/>
                <a:cs typeface="Arial" panose="020B0604020202020204" pitchFamily="34" charset="0"/>
              </a:rPr>
              <a:t>From the visual analysis and statistical summaries, key trends were identified, such as the countries with the highest participation or the profiles with the highest levels of satisfaction.</a:t>
            </a:r>
            <a:endParaRPr lang="es-US" sz="1400"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endParaRPr lang="es-US" sz="1400" dirty="0">
              <a:solidFill>
                <a:schemeClr val="tx1"/>
              </a:solidFill>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sz="1400" dirty="0">
                <a:solidFill>
                  <a:schemeClr val="tx1"/>
                </a:solidFill>
                <a:latin typeface="Arial" panose="020B0604020202020204" pitchFamily="34" charset="0"/>
                <a:cs typeface="Arial" panose="020B0604020202020204" pitchFamily="34" charset="0"/>
              </a:rPr>
              <a:t>Strategic recommendations were established based on these findings.</a:t>
            </a:r>
            <a:endParaRPr lang="es-US" sz="1400" dirty="0">
              <a:solidFill>
                <a:schemeClr val="tx1"/>
              </a:solidFill>
              <a:latin typeface="Arial" panose="020B0604020202020204" pitchFamily="34" charset="0"/>
              <a:cs typeface="Arial" panose="020B0604020202020204" pitchFamily="34" charset="0"/>
            </a:endParaRPr>
          </a:p>
        </p:txBody>
      </p:sp>
      <p:pic>
        <p:nvPicPr>
          <p:cNvPr id="1026" name="Picture 2" descr="Símbolo de base de datos verificado para interfaz - Iconos gratis de  interfaz">
            <a:extLst>
              <a:ext uri="{FF2B5EF4-FFF2-40B4-BE49-F238E27FC236}">
                <a16:creationId xmlns:a16="http://schemas.microsoft.com/office/drawing/2014/main" id="{4D1DAF41-6075-8CF6-F20A-7DD35F134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1503" y="1178612"/>
            <a:ext cx="745766" cy="7457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álisis - Iconos gratis de negocio">
            <a:extLst>
              <a:ext uri="{FF2B5EF4-FFF2-40B4-BE49-F238E27FC236}">
                <a16:creationId xmlns:a16="http://schemas.microsoft.com/office/drawing/2014/main" id="{3B2EB4CA-DD81-B939-ED73-A9D7E1CCD2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7208" y="1178612"/>
            <a:ext cx="745766" cy="74576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álisis de pronóstico - Iconos gratis de negocios y finanzas">
            <a:extLst>
              <a:ext uri="{FF2B5EF4-FFF2-40B4-BE49-F238E27FC236}">
                <a16:creationId xmlns:a16="http://schemas.microsoft.com/office/drawing/2014/main" id="{84B07A41-BA74-777F-2463-5928A7B8BF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2913" y="1178612"/>
            <a:ext cx="745766" cy="74576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s - Iconos gratis de márketing">
            <a:extLst>
              <a:ext uri="{FF2B5EF4-FFF2-40B4-BE49-F238E27FC236}">
                <a16:creationId xmlns:a16="http://schemas.microsoft.com/office/drawing/2014/main" id="{D1FEC391-7B26-7848-97A7-F0F1BBB880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36110" y="1174859"/>
            <a:ext cx="745766" cy="745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128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6C82D-4588-963A-D46F-799F3BCE248F}"/>
            </a:ext>
          </a:extLst>
        </p:cNvPr>
        <p:cNvGrpSpPr/>
        <p:nvPr/>
      </p:nvGrpSpPr>
      <p:grpSpPr>
        <a:xfrm>
          <a:off x="0" y="0"/>
          <a:ext cx="0" cy="0"/>
          <a:chOff x="0" y="0"/>
          <a:chExt cx="0" cy="0"/>
        </a:xfrm>
      </p:grpSpPr>
      <p:sp>
        <p:nvSpPr>
          <p:cNvPr id="24" name="Rectángulo 23">
            <a:extLst>
              <a:ext uri="{FF2B5EF4-FFF2-40B4-BE49-F238E27FC236}">
                <a16:creationId xmlns:a16="http://schemas.microsoft.com/office/drawing/2014/main" id="{37FF81D5-D843-C12C-01D1-9C49E54AD652}"/>
              </a:ext>
            </a:extLst>
          </p:cNvPr>
          <p:cNvSpPr/>
          <p:nvPr/>
        </p:nvSpPr>
        <p:spPr>
          <a:xfrm>
            <a:off x="1798820" y="2188564"/>
            <a:ext cx="1723869" cy="227850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5400" dirty="0"/>
              <a:t>2</a:t>
            </a:r>
            <a:endParaRPr lang="es-US" sz="5400" dirty="0"/>
          </a:p>
        </p:txBody>
      </p:sp>
      <p:sp>
        <p:nvSpPr>
          <p:cNvPr id="25" name="Rectángulo 24">
            <a:extLst>
              <a:ext uri="{FF2B5EF4-FFF2-40B4-BE49-F238E27FC236}">
                <a16:creationId xmlns:a16="http://schemas.microsoft.com/office/drawing/2014/main" id="{BF167CB9-375B-4571-5F7E-787B6C1338CE}"/>
              </a:ext>
            </a:extLst>
          </p:cNvPr>
          <p:cNvSpPr/>
          <p:nvPr/>
        </p:nvSpPr>
        <p:spPr>
          <a:xfrm>
            <a:off x="3672590" y="3196653"/>
            <a:ext cx="4661941" cy="131164"/>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6" name="Rectángulo 25">
            <a:extLst>
              <a:ext uri="{FF2B5EF4-FFF2-40B4-BE49-F238E27FC236}">
                <a16:creationId xmlns:a16="http://schemas.microsoft.com/office/drawing/2014/main" id="{60C8E782-8BCF-6C98-A5EA-17A2444AD653}"/>
              </a:ext>
            </a:extLst>
          </p:cNvPr>
          <p:cNvSpPr/>
          <p:nvPr/>
        </p:nvSpPr>
        <p:spPr>
          <a:xfrm>
            <a:off x="3672589" y="3429000"/>
            <a:ext cx="6145969" cy="131164"/>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7" name="Rectángulo 26">
            <a:extLst>
              <a:ext uri="{FF2B5EF4-FFF2-40B4-BE49-F238E27FC236}">
                <a16:creationId xmlns:a16="http://schemas.microsoft.com/office/drawing/2014/main" id="{09B28179-7DCA-7B60-887D-502B35AB877F}"/>
              </a:ext>
            </a:extLst>
          </p:cNvPr>
          <p:cNvSpPr/>
          <p:nvPr/>
        </p:nvSpPr>
        <p:spPr>
          <a:xfrm>
            <a:off x="3672589" y="3661346"/>
            <a:ext cx="7674965" cy="131164"/>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8" name="CuadroTexto 27">
            <a:extLst>
              <a:ext uri="{FF2B5EF4-FFF2-40B4-BE49-F238E27FC236}">
                <a16:creationId xmlns:a16="http://schemas.microsoft.com/office/drawing/2014/main" id="{4682DAA9-84F1-0DBC-712D-8DE0C81A65DF}"/>
              </a:ext>
            </a:extLst>
          </p:cNvPr>
          <p:cNvSpPr txBox="1"/>
          <p:nvPr/>
        </p:nvSpPr>
        <p:spPr>
          <a:xfrm>
            <a:off x="3672589" y="2368446"/>
            <a:ext cx="6145969" cy="707886"/>
          </a:xfrm>
          <a:prstGeom prst="rect">
            <a:avLst/>
          </a:prstGeom>
          <a:noFill/>
        </p:spPr>
        <p:txBody>
          <a:bodyPr wrap="square" rtlCol="0">
            <a:spAutoFit/>
          </a:bodyPr>
          <a:lstStyle/>
          <a:p>
            <a:r>
              <a:rPr lang="es-ES" sz="4000" b="1" dirty="0" err="1"/>
              <a:t>About</a:t>
            </a:r>
            <a:r>
              <a:rPr lang="es-ES" sz="4000" b="1" dirty="0"/>
              <a:t> </a:t>
            </a:r>
            <a:r>
              <a:rPr lang="es-ES" sz="4000" b="1" dirty="0" err="1"/>
              <a:t>the</a:t>
            </a:r>
            <a:r>
              <a:rPr lang="es-ES" sz="4000" b="1" dirty="0"/>
              <a:t> </a:t>
            </a:r>
            <a:r>
              <a:rPr lang="es-ES" sz="4000" b="1" dirty="0" err="1"/>
              <a:t>Analysis</a:t>
            </a:r>
            <a:r>
              <a:rPr lang="es-ES" sz="4000" b="1" dirty="0"/>
              <a:t>…</a:t>
            </a:r>
            <a:endParaRPr lang="es-US" sz="4000" b="1" dirty="0"/>
          </a:p>
        </p:txBody>
      </p:sp>
    </p:spTree>
    <p:extLst>
      <p:ext uri="{BB962C8B-B14F-4D97-AF65-F5344CB8AC3E}">
        <p14:creationId xmlns:p14="http://schemas.microsoft.com/office/powerpoint/2010/main" val="1809722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3CF9E-DEBC-6718-AD07-DA5807668806}"/>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BFBA4983-612E-0C69-BAF2-8FF762B25F64}"/>
              </a:ext>
            </a:extLst>
          </p:cNvPr>
          <p:cNvSpPr/>
          <p:nvPr/>
        </p:nvSpPr>
        <p:spPr>
          <a:xfrm>
            <a:off x="0" y="0"/>
            <a:ext cx="12192000" cy="974361"/>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SemiBold" panose="020B0502040204020203" pitchFamily="34" charset="0"/>
              </a:rPr>
              <a:t>The survey was carried out in the 4 main sales countries for electronic devices.</a:t>
            </a:r>
            <a:endParaRPr lang="es-US" sz="2400" dirty="0">
              <a:latin typeface="Bahnschrift SemiBold" panose="020B0502040204020203" pitchFamily="34" charset="0"/>
            </a:endParaRPr>
          </a:p>
        </p:txBody>
      </p:sp>
      <p:pic>
        <p:nvPicPr>
          <p:cNvPr id="3" name="Imagen 2">
            <a:extLst>
              <a:ext uri="{FF2B5EF4-FFF2-40B4-BE49-F238E27FC236}">
                <a16:creationId xmlns:a16="http://schemas.microsoft.com/office/drawing/2014/main" id="{F7BF25AA-3651-405B-C756-83B40B865F81}"/>
              </a:ext>
            </a:extLst>
          </p:cNvPr>
          <p:cNvPicPr>
            <a:picLocks noChangeAspect="1"/>
          </p:cNvPicPr>
          <p:nvPr/>
        </p:nvPicPr>
        <p:blipFill>
          <a:blip r:embed="rId2"/>
          <a:stretch>
            <a:fillRect/>
          </a:stretch>
        </p:blipFill>
        <p:spPr>
          <a:xfrm>
            <a:off x="263869" y="1211178"/>
            <a:ext cx="5215991" cy="2217822"/>
          </a:xfrm>
          <a:prstGeom prst="rect">
            <a:avLst/>
          </a:prstGeom>
        </p:spPr>
      </p:pic>
      <p:cxnSp>
        <p:nvCxnSpPr>
          <p:cNvPr id="9" name="Conector recto 8">
            <a:extLst>
              <a:ext uri="{FF2B5EF4-FFF2-40B4-BE49-F238E27FC236}">
                <a16:creationId xmlns:a16="http://schemas.microsoft.com/office/drawing/2014/main" id="{3CB52B92-1000-ED48-67EE-F3CBE7091E44}"/>
              </a:ext>
            </a:extLst>
          </p:cNvPr>
          <p:cNvCxnSpPr/>
          <p:nvPr/>
        </p:nvCxnSpPr>
        <p:spPr>
          <a:xfrm>
            <a:off x="6385810" y="1319134"/>
            <a:ext cx="0" cy="5141627"/>
          </a:xfrm>
          <a:prstGeom prst="line">
            <a:avLst/>
          </a:prstGeom>
          <a:ln w="38100" cap="flat" cmpd="sng" algn="ctr">
            <a:solidFill>
              <a:schemeClr val="tx2">
                <a:lumMod val="50000"/>
                <a:lumOff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Elipse 9">
            <a:extLst>
              <a:ext uri="{FF2B5EF4-FFF2-40B4-BE49-F238E27FC236}">
                <a16:creationId xmlns:a16="http://schemas.microsoft.com/office/drawing/2014/main" id="{6FAAA11F-29F5-60BD-310E-8C7A005C4DA9}"/>
              </a:ext>
            </a:extLst>
          </p:cNvPr>
          <p:cNvSpPr/>
          <p:nvPr/>
        </p:nvSpPr>
        <p:spPr>
          <a:xfrm>
            <a:off x="5928610" y="1862889"/>
            <a:ext cx="914400" cy="914400"/>
          </a:xfrm>
          <a:prstGeom prst="ellipse">
            <a:avLst/>
          </a:prstGeom>
          <a:solidFill>
            <a:schemeClr val="bg1"/>
          </a:solidFill>
          <a:ln w="381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11" name="Elipse 10">
            <a:extLst>
              <a:ext uri="{FF2B5EF4-FFF2-40B4-BE49-F238E27FC236}">
                <a16:creationId xmlns:a16="http://schemas.microsoft.com/office/drawing/2014/main" id="{541161C8-BD1A-C10A-8613-0A66A6510542}"/>
              </a:ext>
            </a:extLst>
          </p:cNvPr>
          <p:cNvSpPr/>
          <p:nvPr/>
        </p:nvSpPr>
        <p:spPr>
          <a:xfrm>
            <a:off x="5928610" y="3432747"/>
            <a:ext cx="914400" cy="914400"/>
          </a:xfrm>
          <a:prstGeom prst="ellipse">
            <a:avLst/>
          </a:prstGeom>
          <a:solidFill>
            <a:schemeClr val="bg1"/>
          </a:solidFill>
          <a:ln w="381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12" name="Elipse 11">
            <a:extLst>
              <a:ext uri="{FF2B5EF4-FFF2-40B4-BE49-F238E27FC236}">
                <a16:creationId xmlns:a16="http://schemas.microsoft.com/office/drawing/2014/main" id="{0D94F2F3-84D2-7C4E-08D3-9DF6AAD6B672}"/>
              </a:ext>
            </a:extLst>
          </p:cNvPr>
          <p:cNvSpPr/>
          <p:nvPr/>
        </p:nvSpPr>
        <p:spPr>
          <a:xfrm>
            <a:off x="5928610" y="4891725"/>
            <a:ext cx="914400" cy="914400"/>
          </a:xfrm>
          <a:prstGeom prst="ellipse">
            <a:avLst/>
          </a:prstGeom>
          <a:solidFill>
            <a:schemeClr val="bg1"/>
          </a:solidFill>
          <a:ln w="38100">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14" name="CuadroTexto 13">
            <a:extLst>
              <a:ext uri="{FF2B5EF4-FFF2-40B4-BE49-F238E27FC236}">
                <a16:creationId xmlns:a16="http://schemas.microsoft.com/office/drawing/2014/main" id="{D78674C5-ED7F-B1EC-CB12-449EA9C5A3C1}"/>
              </a:ext>
            </a:extLst>
          </p:cNvPr>
          <p:cNvSpPr txBox="1"/>
          <p:nvPr/>
        </p:nvSpPr>
        <p:spPr>
          <a:xfrm>
            <a:off x="6955620" y="1843035"/>
            <a:ext cx="4452079" cy="954107"/>
          </a:xfrm>
          <a:prstGeom prst="rect">
            <a:avLst/>
          </a:prstGeom>
          <a:noFill/>
        </p:spPr>
        <p:txBody>
          <a:bodyPr wrap="square" rtlCol="0">
            <a:spAutoFit/>
          </a:bodyPr>
          <a:lstStyle/>
          <a:p>
            <a:r>
              <a:rPr lang="en-US" sz="1400" dirty="0">
                <a:latin typeface="+mj-lt"/>
              </a:rPr>
              <a:t>The main countries were Argentina, Chile, Colombia and Mexico, when we found in first place the number of responses from each country with a small difference in Mexico and interaction in Chile.</a:t>
            </a:r>
            <a:endParaRPr lang="es-US" sz="1400" dirty="0">
              <a:latin typeface="+mj-lt"/>
            </a:endParaRPr>
          </a:p>
        </p:txBody>
      </p:sp>
      <p:sp>
        <p:nvSpPr>
          <p:cNvPr id="22" name="CuadroTexto 21">
            <a:extLst>
              <a:ext uri="{FF2B5EF4-FFF2-40B4-BE49-F238E27FC236}">
                <a16:creationId xmlns:a16="http://schemas.microsoft.com/office/drawing/2014/main" id="{9E456A95-28F0-558E-A32C-3042B015A31C}"/>
              </a:ext>
            </a:extLst>
          </p:cNvPr>
          <p:cNvSpPr txBox="1"/>
          <p:nvPr/>
        </p:nvSpPr>
        <p:spPr>
          <a:xfrm>
            <a:off x="6955618" y="3520615"/>
            <a:ext cx="4452079" cy="738664"/>
          </a:xfrm>
          <a:prstGeom prst="rect">
            <a:avLst/>
          </a:prstGeom>
          <a:noFill/>
        </p:spPr>
        <p:txBody>
          <a:bodyPr wrap="square" rtlCol="0">
            <a:spAutoFit/>
          </a:bodyPr>
          <a:lstStyle/>
          <a:p>
            <a:r>
              <a:rPr lang="en-US" sz="1400" dirty="0">
                <a:latin typeface="+mj-lt"/>
              </a:rPr>
              <a:t>In this survey we can define the interactions according to the different products that customers buy, and give us their opinions of these products.</a:t>
            </a:r>
            <a:endParaRPr lang="es-US" sz="1400" dirty="0">
              <a:latin typeface="+mj-lt"/>
            </a:endParaRPr>
          </a:p>
        </p:txBody>
      </p:sp>
      <p:sp>
        <p:nvSpPr>
          <p:cNvPr id="23" name="CuadroTexto 22">
            <a:extLst>
              <a:ext uri="{FF2B5EF4-FFF2-40B4-BE49-F238E27FC236}">
                <a16:creationId xmlns:a16="http://schemas.microsoft.com/office/drawing/2014/main" id="{F2069F7A-F845-0822-F693-A18AF4469FD1}"/>
              </a:ext>
            </a:extLst>
          </p:cNvPr>
          <p:cNvSpPr txBox="1"/>
          <p:nvPr/>
        </p:nvSpPr>
        <p:spPr>
          <a:xfrm>
            <a:off x="6955617" y="4982752"/>
            <a:ext cx="4452079" cy="738664"/>
          </a:xfrm>
          <a:prstGeom prst="rect">
            <a:avLst/>
          </a:prstGeom>
          <a:noFill/>
        </p:spPr>
        <p:txBody>
          <a:bodyPr wrap="square" rtlCol="0">
            <a:spAutoFit/>
          </a:bodyPr>
          <a:lstStyle/>
          <a:p>
            <a:r>
              <a:rPr lang="en-US" sz="1400" dirty="0">
                <a:latin typeface="+mj-lt"/>
              </a:rPr>
              <a:t>Finally we can define the volume of responses according to the products and the numbers of the opinions of these devices.</a:t>
            </a:r>
            <a:endParaRPr lang="es-US" sz="1400" dirty="0">
              <a:latin typeface="+mj-lt"/>
            </a:endParaRPr>
          </a:p>
        </p:txBody>
      </p:sp>
      <p:pic>
        <p:nvPicPr>
          <p:cNvPr id="27" name="Imagen 26">
            <a:extLst>
              <a:ext uri="{FF2B5EF4-FFF2-40B4-BE49-F238E27FC236}">
                <a16:creationId xmlns:a16="http://schemas.microsoft.com/office/drawing/2014/main" id="{BFB6F576-AF8B-4BE3-8FFA-6FD52E68357F}"/>
              </a:ext>
            </a:extLst>
          </p:cNvPr>
          <p:cNvPicPr>
            <a:picLocks noChangeAspect="1"/>
          </p:cNvPicPr>
          <p:nvPr/>
        </p:nvPicPr>
        <p:blipFill>
          <a:blip r:embed="rId3"/>
          <a:stretch>
            <a:fillRect/>
          </a:stretch>
        </p:blipFill>
        <p:spPr>
          <a:xfrm>
            <a:off x="586930" y="3346702"/>
            <a:ext cx="4323120" cy="3391738"/>
          </a:xfrm>
          <a:prstGeom prst="rect">
            <a:avLst/>
          </a:prstGeom>
        </p:spPr>
      </p:pic>
      <p:pic>
        <p:nvPicPr>
          <p:cNvPr id="2052" name="Picture 4" descr="Mundo - Iconos gratis de web">
            <a:extLst>
              <a:ext uri="{FF2B5EF4-FFF2-40B4-BE49-F238E27FC236}">
                <a16:creationId xmlns:a16="http://schemas.microsoft.com/office/drawing/2014/main" id="{96C23521-8162-0368-E22B-F0462F45A2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6185941" y="2103355"/>
            <a:ext cx="433466" cy="43346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Descarga iconos gratuitos de Icono de Encuesta Basic Rounded Lineal en PNG  y SVG">
            <a:extLst>
              <a:ext uri="{FF2B5EF4-FFF2-40B4-BE49-F238E27FC236}">
                <a16:creationId xmlns:a16="http://schemas.microsoft.com/office/drawing/2014/main" id="{C6DAC146-04FB-F8F5-A832-98C5D2FA70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2272" y="3657599"/>
            <a:ext cx="464695" cy="46469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puesta - Iconos gratis de educación">
            <a:extLst>
              <a:ext uri="{FF2B5EF4-FFF2-40B4-BE49-F238E27FC236}">
                <a16:creationId xmlns:a16="http://schemas.microsoft.com/office/drawing/2014/main" id="{111B8F69-A2C2-C2FC-744B-C359CAA682C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25356" y="5071607"/>
            <a:ext cx="554636" cy="554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91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6E1DA-3C9A-B549-3BE9-F904F9B8C5D8}"/>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C7EC9AEE-3771-779C-B9C0-BD10B3A95359}"/>
              </a:ext>
            </a:extLst>
          </p:cNvPr>
          <p:cNvSpPr/>
          <p:nvPr/>
        </p:nvSpPr>
        <p:spPr>
          <a:xfrm>
            <a:off x="0" y="0"/>
            <a:ext cx="12192000" cy="974361"/>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SemiBold" panose="020B0502040204020203" pitchFamily="34" charset="0"/>
              </a:rPr>
              <a:t>We identified a higher level of satisfaction in the age ranges between 20-30 years and 40-45 years, in both genders.</a:t>
            </a:r>
            <a:endParaRPr lang="es-US" sz="2400" dirty="0">
              <a:latin typeface="Bahnschrift SemiBold" panose="020B0502040204020203" pitchFamily="34" charset="0"/>
            </a:endParaRPr>
          </a:p>
        </p:txBody>
      </p:sp>
      <p:pic>
        <p:nvPicPr>
          <p:cNvPr id="4" name="Imagen 3">
            <a:extLst>
              <a:ext uri="{FF2B5EF4-FFF2-40B4-BE49-F238E27FC236}">
                <a16:creationId xmlns:a16="http://schemas.microsoft.com/office/drawing/2014/main" id="{F53CE557-6B3D-4950-7F72-8A953C0E6EB3}"/>
              </a:ext>
            </a:extLst>
          </p:cNvPr>
          <p:cNvPicPr>
            <a:picLocks noChangeAspect="1"/>
          </p:cNvPicPr>
          <p:nvPr/>
        </p:nvPicPr>
        <p:blipFill>
          <a:blip r:embed="rId2"/>
          <a:stretch>
            <a:fillRect/>
          </a:stretch>
        </p:blipFill>
        <p:spPr>
          <a:xfrm>
            <a:off x="733052" y="1515043"/>
            <a:ext cx="6493945" cy="4690885"/>
          </a:xfrm>
          <a:prstGeom prst="rect">
            <a:avLst/>
          </a:prstGeom>
        </p:spPr>
      </p:pic>
      <p:sp>
        <p:nvSpPr>
          <p:cNvPr id="6" name="Rectángulo 5">
            <a:extLst>
              <a:ext uri="{FF2B5EF4-FFF2-40B4-BE49-F238E27FC236}">
                <a16:creationId xmlns:a16="http://schemas.microsoft.com/office/drawing/2014/main" id="{D676C092-3F7F-1ACF-823F-9293C97FAE72}"/>
              </a:ext>
            </a:extLst>
          </p:cNvPr>
          <p:cNvSpPr/>
          <p:nvPr/>
        </p:nvSpPr>
        <p:spPr>
          <a:xfrm>
            <a:off x="7756378" y="1738859"/>
            <a:ext cx="3702570" cy="4137285"/>
          </a:xfrm>
          <a:prstGeom prst="rect">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Ø"/>
            </a:pPr>
            <a:endParaRPr lang="en-US" sz="1400" dirty="0">
              <a:solidFill>
                <a:schemeClr val="tx1"/>
              </a:solidFill>
              <a:latin typeface="+mj-lt"/>
            </a:endParaRPr>
          </a:p>
          <a:p>
            <a:r>
              <a:rPr lang="en-US" sz="2400" b="1" dirty="0">
                <a:solidFill>
                  <a:schemeClr val="tx1"/>
                </a:solidFill>
                <a:latin typeface="+mj-lt"/>
              </a:rPr>
              <a:t>What we know…</a:t>
            </a:r>
          </a:p>
          <a:p>
            <a:pPr marL="285750" indent="-285750">
              <a:buFont typeface="Wingdings" panose="05000000000000000000" pitchFamily="2" charset="2"/>
              <a:buChar char="Ø"/>
            </a:pPr>
            <a:endParaRPr lang="en-US" sz="1400" dirty="0">
              <a:solidFill>
                <a:schemeClr val="tx1"/>
              </a:solidFill>
              <a:latin typeface="+mj-lt"/>
            </a:endParaRPr>
          </a:p>
          <a:p>
            <a:pPr marL="285750" indent="-285750">
              <a:buFont typeface="Wingdings" panose="05000000000000000000" pitchFamily="2" charset="2"/>
              <a:buChar char="Ø"/>
            </a:pPr>
            <a:r>
              <a:rPr lang="en-US" sz="1400" dirty="0">
                <a:solidFill>
                  <a:schemeClr val="tx1"/>
                </a:solidFill>
                <a:latin typeface="+mj-lt"/>
              </a:rPr>
              <a:t>We know that the lower age range of 20 to the mid-point of 25 to 30 years old, are the first group that reflects greater satisfaction in the products they purchased, as well as the range between 40 to 45 years old.</a:t>
            </a:r>
          </a:p>
          <a:p>
            <a:pPr marL="285750" indent="-285750">
              <a:buFont typeface="Wingdings" panose="05000000000000000000" pitchFamily="2" charset="2"/>
              <a:buChar char="Ø"/>
            </a:pPr>
            <a:endParaRPr lang="en-US" sz="1400" dirty="0">
              <a:solidFill>
                <a:schemeClr val="tx1"/>
              </a:solidFill>
              <a:latin typeface="+mj-lt"/>
            </a:endParaRPr>
          </a:p>
          <a:p>
            <a:pPr marL="285750" indent="-285750">
              <a:buFont typeface="Wingdings" panose="05000000000000000000" pitchFamily="2" charset="2"/>
              <a:buChar char="Ø"/>
            </a:pPr>
            <a:r>
              <a:rPr lang="en-US" sz="1400" dirty="0">
                <a:solidFill>
                  <a:schemeClr val="tx1"/>
                </a:solidFill>
                <a:latin typeface="+mj-lt"/>
              </a:rPr>
              <a:t>On the other hand, consumers in their mid-30s to 40s are the group with the lowest purchase satisfaction.</a:t>
            </a:r>
          </a:p>
          <a:p>
            <a:pPr marL="285750" indent="-285750">
              <a:buFont typeface="Wingdings" panose="05000000000000000000" pitchFamily="2" charset="2"/>
              <a:buChar char="Ø"/>
            </a:pPr>
            <a:endParaRPr lang="en-US" sz="1400" dirty="0">
              <a:solidFill>
                <a:schemeClr val="tx1"/>
              </a:solidFill>
              <a:latin typeface="+mj-lt"/>
            </a:endParaRPr>
          </a:p>
          <a:p>
            <a:pPr marL="285750" indent="-285750">
              <a:buFont typeface="Wingdings" panose="05000000000000000000" pitchFamily="2" charset="2"/>
              <a:buChar char="Ø"/>
            </a:pPr>
            <a:r>
              <a:rPr lang="en-US" sz="1400" dirty="0">
                <a:solidFill>
                  <a:schemeClr val="tx1"/>
                </a:solidFill>
                <a:latin typeface="+mj-lt"/>
              </a:rPr>
              <a:t>Within the above range we can highlight that among both genders those who maintain the lowest satisfaction scale are women; on the other hand, men maintain a regular scale.</a:t>
            </a:r>
          </a:p>
          <a:p>
            <a:pPr marL="285750" indent="-285750">
              <a:buFont typeface="Wingdings" panose="05000000000000000000" pitchFamily="2" charset="2"/>
              <a:buChar char="Ø"/>
            </a:pPr>
            <a:endParaRPr lang="es-US" sz="1400" dirty="0">
              <a:solidFill>
                <a:schemeClr val="tx1"/>
              </a:solidFill>
              <a:latin typeface="+mj-lt"/>
            </a:endParaRPr>
          </a:p>
        </p:txBody>
      </p:sp>
    </p:spTree>
    <p:extLst>
      <p:ext uri="{BB962C8B-B14F-4D97-AF65-F5344CB8AC3E}">
        <p14:creationId xmlns:p14="http://schemas.microsoft.com/office/powerpoint/2010/main" val="780326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08A01-45B3-F90C-B6D4-DF28C0461A6B}"/>
            </a:ext>
          </a:extLst>
        </p:cNvPr>
        <p:cNvGrpSpPr/>
        <p:nvPr/>
      </p:nvGrpSpPr>
      <p:grpSpPr>
        <a:xfrm>
          <a:off x="0" y="0"/>
          <a:ext cx="0" cy="0"/>
          <a:chOff x="0" y="0"/>
          <a:chExt cx="0" cy="0"/>
        </a:xfrm>
      </p:grpSpPr>
      <p:sp>
        <p:nvSpPr>
          <p:cNvPr id="5" name="Rectángulo 4">
            <a:extLst>
              <a:ext uri="{FF2B5EF4-FFF2-40B4-BE49-F238E27FC236}">
                <a16:creationId xmlns:a16="http://schemas.microsoft.com/office/drawing/2014/main" id="{C795D6B9-8E92-CDA8-FD16-164D8CD8D24F}"/>
              </a:ext>
            </a:extLst>
          </p:cNvPr>
          <p:cNvSpPr/>
          <p:nvPr/>
        </p:nvSpPr>
        <p:spPr>
          <a:xfrm>
            <a:off x="0" y="0"/>
            <a:ext cx="12192000" cy="974361"/>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latin typeface="Bahnschrift SemiBold" panose="020B0502040204020203" pitchFamily="34" charset="0"/>
              </a:rPr>
              <a:t>We identified a higher level of satisfaction in the age ranges between 20-30 years and 40-45 years, in both genders.</a:t>
            </a:r>
            <a:endParaRPr lang="es-US" sz="2400" dirty="0">
              <a:latin typeface="Bahnschrift SemiBold" panose="020B0502040204020203" pitchFamily="34" charset="0"/>
            </a:endParaRPr>
          </a:p>
        </p:txBody>
      </p:sp>
      <p:pic>
        <p:nvPicPr>
          <p:cNvPr id="8" name="Imagen 7">
            <a:extLst>
              <a:ext uri="{FF2B5EF4-FFF2-40B4-BE49-F238E27FC236}">
                <a16:creationId xmlns:a16="http://schemas.microsoft.com/office/drawing/2014/main" id="{812395E5-CE6F-B50F-34DB-58CAC0F580A2}"/>
              </a:ext>
            </a:extLst>
          </p:cNvPr>
          <p:cNvPicPr>
            <a:picLocks noChangeAspect="1"/>
          </p:cNvPicPr>
          <p:nvPr/>
        </p:nvPicPr>
        <p:blipFill>
          <a:blip r:embed="rId2"/>
          <a:stretch>
            <a:fillRect/>
          </a:stretch>
        </p:blipFill>
        <p:spPr>
          <a:xfrm>
            <a:off x="792036" y="1319135"/>
            <a:ext cx="4725059" cy="3953427"/>
          </a:xfrm>
          <a:prstGeom prst="rect">
            <a:avLst/>
          </a:prstGeom>
        </p:spPr>
      </p:pic>
      <p:pic>
        <p:nvPicPr>
          <p:cNvPr id="10" name="Imagen 9">
            <a:extLst>
              <a:ext uri="{FF2B5EF4-FFF2-40B4-BE49-F238E27FC236}">
                <a16:creationId xmlns:a16="http://schemas.microsoft.com/office/drawing/2014/main" id="{F9EDD169-1E95-6E42-52EB-C4B6CEA0D4AE}"/>
              </a:ext>
            </a:extLst>
          </p:cNvPr>
          <p:cNvPicPr>
            <a:picLocks noChangeAspect="1"/>
          </p:cNvPicPr>
          <p:nvPr/>
        </p:nvPicPr>
        <p:blipFill>
          <a:blip r:embed="rId3"/>
          <a:stretch>
            <a:fillRect/>
          </a:stretch>
        </p:blipFill>
        <p:spPr>
          <a:xfrm>
            <a:off x="6608220" y="1309609"/>
            <a:ext cx="4791744" cy="3962953"/>
          </a:xfrm>
          <a:prstGeom prst="rect">
            <a:avLst/>
          </a:prstGeom>
        </p:spPr>
      </p:pic>
      <p:sp>
        <p:nvSpPr>
          <p:cNvPr id="11" name="CuadroTexto 10">
            <a:extLst>
              <a:ext uri="{FF2B5EF4-FFF2-40B4-BE49-F238E27FC236}">
                <a16:creationId xmlns:a16="http://schemas.microsoft.com/office/drawing/2014/main" id="{8A46883C-B86E-9183-4C37-7D6A101CD601}"/>
              </a:ext>
            </a:extLst>
          </p:cNvPr>
          <p:cNvSpPr txBox="1"/>
          <p:nvPr/>
        </p:nvSpPr>
        <p:spPr>
          <a:xfrm>
            <a:off x="858722" y="5272562"/>
            <a:ext cx="4725059" cy="1384995"/>
          </a:xfrm>
          <a:prstGeom prst="rect">
            <a:avLst/>
          </a:prstGeom>
          <a:noFill/>
        </p:spPr>
        <p:txBody>
          <a:bodyPr wrap="square" rtlCol="0">
            <a:spAutoFit/>
          </a:bodyPr>
          <a:lstStyle/>
          <a:p>
            <a:pPr marL="171450" indent="-171450">
              <a:buFont typeface="Wingdings" panose="05000000000000000000" pitchFamily="2" charset="2"/>
              <a:buChar char="Ø"/>
            </a:pPr>
            <a:r>
              <a:rPr lang="en-US" sz="1400" b="1" dirty="0">
                <a:latin typeface="+mj-lt"/>
              </a:rPr>
              <a:t>First of all, the highest concentration of purchases is found in the regularly satisfied population in the 30-40 age range.</a:t>
            </a:r>
          </a:p>
          <a:p>
            <a:pPr marL="171450" indent="-171450">
              <a:buFont typeface="Wingdings" panose="05000000000000000000" pitchFamily="2" charset="2"/>
              <a:buChar char="Ø"/>
            </a:pPr>
            <a:endParaRPr lang="en-US" sz="1400" b="1" dirty="0">
              <a:latin typeface="+mj-lt"/>
            </a:endParaRPr>
          </a:p>
          <a:p>
            <a:pPr marL="171450" indent="-171450">
              <a:buFont typeface="Wingdings" panose="05000000000000000000" pitchFamily="2" charset="2"/>
              <a:buChar char="Ø"/>
            </a:pPr>
            <a:r>
              <a:rPr lang="en-US" sz="1400" b="1" dirty="0">
                <a:latin typeface="+mj-lt"/>
              </a:rPr>
              <a:t>The regularly satisfied population represents just over 50% of customers to date.</a:t>
            </a:r>
            <a:endParaRPr lang="es-US" sz="1400" b="1" dirty="0">
              <a:latin typeface="+mj-lt"/>
            </a:endParaRPr>
          </a:p>
        </p:txBody>
      </p:sp>
      <p:sp>
        <p:nvSpPr>
          <p:cNvPr id="12" name="CuadroTexto 11">
            <a:extLst>
              <a:ext uri="{FF2B5EF4-FFF2-40B4-BE49-F238E27FC236}">
                <a16:creationId xmlns:a16="http://schemas.microsoft.com/office/drawing/2014/main" id="{42AF83B5-37AD-D866-ADED-89BF90311E02}"/>
              </a:ext>
            </a:extLst>
          </p:cNvPr>
          <p:cNvSpPr txBox="1"/>
          <p:nvPr/>
        </p:nvSpPr>
        <p:spPr>
          <a:xfrm>
            <a:off x="6608220" y="5289430"/>
            <a:ext cx="4725059" cy="1169551"/>
          </a:xfrm>
          <a:prstGeom prst="rect">
            <a:avLst/>
          </a:prstGeom>
          <a:noFill/>
        </p:spPr>
        <p:txBody>
          <a:bodyPr wrap="square" rtlCol="0">
            <a:spAutoFit/>
          </a:bodyPr>
          <a:lstStyle/>
          <a:p>
            <a:pPr marL="171450" indent="-171450">
              <a:buFont typeface="Wingdings" panose="05000000000000000000" pitchFamily="2" charset="2"/>
              <a:buChar char="Ø"/>
            </a:pPr>
            <a:r>
              <a:rPr lang="en-US" sz="1400" b="1" dirty="0">
                <a:latin typeface="+mj-lt"/>
              </a:rPr>
              <a:t>Consumption in the 30-40 age range focuses on Mouse, Headphones and Smartphones products.</a:t>
            </a:r>
          </a:p>
          <a:p>
            <a:pPr marL="171450" indent="-171450">
              <a:buFont typeface="Wingdings" panose="05000000000000000000" pitchFamily="2" charset="2"/>
              <a:buChar char="Ø"/>
            </a:pPr>
            <a:endParaRPr lang="en-US" sz="1400" b="1" dirty="0">
              <a:latin typeface="+mj-lt"/>
            </a:endParaRPr>
          </a:p>
          <a:p>
            <a:pPr marL="171450" indent="-171450">
              <a:buFont typeface="Wingdings" panose="05000000000000000000" pitchFamily="2" charset="2"/>
              <a:buChar char="Ø"/>
            </a:pPr>
            <a:r>
              <a:rPr lang="en-US" sz="1400" b="1" dirty="0">
                <a:latin typeface="+mj-lt"/>
              </a:rPr>
              <a:t>Younger age groups focus their consumption on smartphones and tablets.</a:t>
            </a:r>
            <a:endParaRPr lang="es-US" sz="1400" b="1" dirty="0">
              <a:latin typeface="+mj-lt"/>
            </a:endParaRPr>
          </a:p>
        </p:txBody>
      </p:sp>
    </p:spTree>
    <p:extLst>
      <p:ext uri="{BB962C8B-B14F-4D97-AF65-F5344CB8AC3E}">
        <p14:creationId xmlns:p14="http://schemas.microsoft.com/office/powerpoint/2010/main" val="2158742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A4492-8D20-765E-C28C-29BA17836847}"/>
            </a:ext>
          </a:extLst>
        </p:cNvPr>
        <p:cNvGrpSpPr/>
        <p:nvPr/>
      </p:nvGrpSpPr>
      <p:grpSpPr>
        <a:xfrm>
          <a:off x="0" y="0"/>
          <a:ext cx="0" cy="0"/>
          <a:chOff x="0" y="0"/>
          <a:chExt cx="0" cy="0"/>
        </a:xfrm>
      </p:grpSpPr>
      <p:sp>
        <p:nvSpPr>
          <p:cNvPr id="24" name="Rectángulo 23">
            <a:extLst>
              <a:ext uri="{FF2B5EF4-FFF2-40B4-BE49-F238E27FC236}">
                <a16:creationId xmlns:a16="http://schemas.microsoft.com/office/drawing/2014/main" id="{C09C1CFF-9CD9-4CD1-6F7F-CDBC8470A761}"/>
              </a:ext>
            </a:extLst>
          </p:cNvPr>
          <p:cNvSpPr/>
          <p:nvPr/>
        </p:nvSpPr>
        <p:spPr>
          <a:xfrm>
            <a:off x="1798820" y="2188564"/>
            <a:ext cx="1723869" cy="227850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5400" dirty="0"/>
              <a:t>3</a:t>
            </a:r>
            <a:endParaRPr lang="es-US" sz="5400" dirty="0"/>
          </a:p>
        </p:txBody>
      </p:sp>
      <p:sp>
        <p:nvSpPr>
          <p:cNvPr id="25" name="Rectángulo 24">
            <a:extLst>
              <a:ext uri="{FF2B5EF4-FFF2-40B4-BE49-F238E27FC236}">
                <a16:creationId xmlns:a16="http://schemas.microsoft.com/office/drawing/2014/main" id="{F126724C-4A0B-0918-2385-43B547519E4E}"/>
              </a:ext>
            </a:extLst>
          </p:cNvPr>
          <p:cNvSpPr/>
          <p:nvPr/>
        </p:nvSpPr>
        <p:spPr>
          <a:xfrm>
            <a:off x="3672590" y="3196653"/>
            <a:ext cx="4661941" cy="131164"/>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6" name="Rectángulo 25">
            <a:extLst>
              <a:ext uri="{FF2B5EF4-FFF2-40B4-BE49-F238E27FC236}">
                <a16:creationId xmlns:a16="http://schemas.microsoft.com/office/drawing/2014/main" id="{F29344DA-C6EA-331B-61C5-D10BF1B362B9}"/>
              </a:ext>
            </a:extLst>
          </p:cNvPr>
          <p:cNvSpPr/>
          <p:nvPr/>
        </p:nvSpPr>
        <p:spPr>
          <a:xfrm>
            <a:off x="3672589" y="3429000"/>
            <a:ext cx="6145969" cy="131164"/>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7" name="Rectángulo 26">
            <a:extLst>
              <a:ext uri="{FF2B5EF4-FFF2-40B4-BE49-F238E27FC236}">
                <a16:creationId xmlns:a16="http://schemas.microsoft.com/office/drawing/2014/main" id="{CA0F9788-ED52-C63A-C09B-8CE8757E9A4A}"/>
              </a:ext>
            </a:extLst>
          </p:cNvPr>
          <p:cNvSpPr/>
          <p:nvPr/>
        </p:nvSpPr>
        <p:spPr>
          <a:xfrm>
            <a:off x="3672589" y="3661346"/>
            <a:ext cx="7674965" cy="131164"/>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US"/>
          </a:p>
        </p:txBody>
      </p:sp>
      <p:sp>
        <p:nvSpPr>
          <p:cNvPr id="28" name="CuadroTexto 27">
            <a:extLst>
              <a:ext uri="{FF2B5EF4-FFF2-40B4-BE49-F238E27FC236}">
                <a16:creationId xmlns:a16="http://schemas.microsoft.com/office/drawing/2014/main" id="{2288C51B-3F10-C97A-C396-04582745BCF8}"/>
              </a:ext>
            </a:extLst>
          </p:cNvPr>
          <p:cNvSpPr txBox="1"/>
          <p:nvPr/>
        </p:nvSpPr>
        <p:spPr>
          <a:xfrm>
            <a:off x="3672589" y="2368446"/>
            <a:ext cx="6145969" cy="707886"/>
          </a:xfrm>
          <a:prstGeom prst="rect">
            <a:avLst/>
          </a:prstGeom>
          <a:noFill/>
        </p:spPr>
        <p:txBody>
          <a:bodyPr wrap="square" rtlCol="0">
            <a:spAutoFit/>
          </a:bodyPr>
          <a:lstStyle/>
          <a:p>
            <a:r>
              <a:rPr lang="es-ES" sz="4000" b="1" dirty="0" err="1"/>
              <a:t>Recommendations</a:t>
            </a:r>
            <a:endParaRPr lang="es-US" sz="4000" b="1" dirty="0"/>
          </a:p>
        </p:txBody>
      </p:sp>
    </p:spTree>
    <p:extLst>
      <p:ext uri="{BB962C8B-B14F-4D97-AF65-F5344CB8AC3E}">
        <p14:creationId xmlns:p14="http://schemas.microsoft.com/office/powerpoint/2010/main" val="132861097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1557</TotalTime>
  <Words>827</Words>
  <Application>Microsoft Office PowerPoint</Application>
  <PresentationFormat>Panorámica</PresentationFormat>
  <Paragraphs>71</Paragraphs>
  <Slides>13</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vt:i4>
      </vt:variant>
    </vt:vector>
  </HeadingPairs>
  <TitlesOfParts>
    <vt:vector size="19" baseType="lpstr">
      <vt:lpstr>Aptos</vt:lpstr>
      <vt:lpstr>Aptos Display</vt:lpstr>
      <vt:lpstr>Arial</vt:lpstr>
      <vt:lpstr>Bahnschrift SemiBold</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Rigel Gómez</dc:creator>
  <cp:lastModifiedBy>Rigel Gómez</cp:lastModifiedBy>
  <cp:revision>9</cp:revision>
  <dcterms:created xsi:type="dcterms:W3CDTF">2025-03-14T17:02:45Z</dcterms:created>
  <dcterms:modified xsi:type="dcterms:W3CDTF">2025-04-11T04:15:01Z</dcterms:modified>
</cp:coreProperties>
</file>