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1" r:id="rId3"/>
    <p:sldId id="256" r:id="rId4"/>
    <p:sldId id="262" r:id="rId5"/>
    <p:sldId id="257" r:id="rId6"/>
    <p:sldId id="263" r:id="rId7"/>
    <p:sldId id="268" r:id="rId8"/>
    <p:sldId id="264" r:id="rId9"/>
    <p:sldId id="259" r:id="rId10"/>
    <p:sldId id="265" r:id="rId11"/>
    <p:sldId id="269" r:id="rId12"/>
    <p:sldId id="260" r:id="rId13"/>
    <p:sldId id="266" r:id="rId14"/>
    <p:sldId id="270" r:id="rId15"/>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61D"/>
    <a:srgbClr val="CCFF66"/>
    <a:srgbClr val="0A4A32"/>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C776B-5DE1-37F0-C373-05D865DE016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US"/>
          </a:p>
        </p:txBody>
      </p:sp>
      <p:sp>
        <p:nvSpPr>
          <p:cNvPr id="3" name="Subtítulo 2">
            <a:extLst>
              <a:ext uri="{FF2B5EF4-FFF2-40B4-BE49-F238E27FC236}">
                <a16:creationId xmlns:a16="http://schemas.microsoft.com/office/drawing/2014/main" id="{A246FFFB-14F4-CA91-1EFF-BCC1463B74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US"/>
          </a:p>
        </p:txBody>
      </p:sp>
      <p:sp>
        <p:nvSpPr>
          <p:cNvPr id="4" name="Marcador de fecha 3">
            <a:extLst>
              <a:ext uri="{FF2B5EF4-FFF2-40B4-BE49-F238E27FC236}">
                <a16:creationId xmlns:a16="http://schemas.microsoft.com/office/drawing/2014/main" id="{7F09150F-6355-D22F-4B08-2B7CD89EF5B0}"/>
              </a:ext>
            </a:extLst>
          </p:cNvPr>
          <p:cNvSpPr>
            <a:spLocks noGrp="1"/>
          </p:cNvSpPr>
          <p:nvPr>
            <p:ph type="dt" sz="half" idx="10"/>
          </p:nvPr>
        </p:nvSpPr>
        <p:spPr/>
        <p:txBody>
          <a:bodyPr/>
          <a:lstStyle/>
          <a:p>
            <a:fld id="{AF2BE2A5-B379-476F-B595-A8C535815CDB}" type="datetimeFigureOut">
              <a:rPr lang="es-US" smtClean="0"/>
              <a:t>4/7/2025</a:t>
            </a:fld>
            <a:endParaRPr lang="es-US"/>
          </a:p>
        </p:txBody>
      </p:sp>
      <p:sp>
        <p:nvSpPr>
          <p:cNvPr id="5" name="Marcador de pie de página 4">
            <a:extLst>
              <a:ext uri="{FF2B5EF4-FFF2-40B4-BE49-F238E27FC236}">
                <a16:creationId xmlns:a16="http://schemas.microsoft.com/office/drawing/2014/main" id="{A782F2F2-FC56-1D8B-A1A6-33D848AB5B1F}"/>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1F6EEF3A-D5D1-9D0B-57A0-AB3FAC4854D4}"/>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407032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4E43EF-CDC1-C616-F601-455E59961F04}"/>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F99B9801-CE43-CB52-E1AB-15023B21F71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4588A7C5-F730-F263-666E-B275D0B48894}"/>
              </a:ext>
            </a:extLst>
          </p:cNvPr>
          <p:cNvSpPr>
            <a:spLocks noGrp="1"/>
          </p:cNvSpPr>
          <p:nvPr>
            <p:ph type="dt" sz="half" idx="10"/>
          </p:nvPr>
        </p:nvSpPr>
        <p:spPr/>
        <p:txBody>
          <a:bodyPr/>
          <a:lstStyle/>
          <a:p>
            <a:fld id="{AF2BE2A5-B379-476F-B595-A8C535815CDB}" type="datetimeFigureOut">
              <a:rPr lang="es-US" smtClean="0"/>
              <a:t>4/7/2025</a:t>
            </a:fld>
            <a:endParaRPr lang="es-US"/>
          </a:p>
        </p:txBody>
      </p:sp>
      <p:sp>
        <p:nvSpPr>
          <p:cNvPr id="5" name="Marcador de pie de página 4">
            <a:extLst>
              <a:ext uri="{FF2B5EF4-FFF2-40B4-BE49-F238E27FC236}">
                <a16:creationId xmlns:a16="http://schemas.microsoft.com/office/drawing/2014/main" id="{33FEE8D8-9B88-70F5-92CF-63D286C16D4D}"/>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4ECCE848-1C13-D1D3-46F3-D2FD55E2FF7F}"/>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1793717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31AD463-C064-C48D-B3DD-C8D8F455F74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3F65971D-AC8E-590B-4BD3-29E0B857E53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B89A3EFA-A7AB-2D57-9CD2-30DE9E21798B}"/>
              </a:ext>
            </a:extLst>
          </p:cNvPr>
          <p:cNvSpPr>
            <a:spLocks noGrp="1"/>
          </p:cNvSpPr>
          <p:nvPr>
            <p:ph type="dt" sz="half" idx="10"/>
          </p:nvPr>
        </p:nvSpPr>
        <p:spPr/>
        <p:txBody>
          <a:bodyPr/>
          <a:lstStyle/>
          <a:p>
            <a:fld id="{AF2BE2A5-B379-476F-B595-A8C535815CDB}" type="datetimeFigureOut">
              <a:rPr lang="es-US" smtClean="0"/>
              <a:t>4/7/2025</a:t>
            </a:fld>
            <a:endParaRPr lang="es-US"/>
          </a:p>
        </p:txBody>
      </p:sp>
      <p:sp>
        <p:nvSpPr>
          <p:cNvPr id="5" name="Marcador de pie de página 4">
            <a:extLst>
              <a:ext uri="{FF2B5EF4-FFF2-40B4-BE49-F238E27FC236}">
                <a16:creationId xmlns:a16="http://schemas.microsoft.com/office/drawing/2014/main" id="{9601848D-9D67-BFDA-9A23-FC1372D7B701}"/>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67C14EE8-F732-3967-F80C-230C92162AC8}"/>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366152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51655-53C3-9BC8-7AC1-4EEB89670B1F}"/>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73C282AB-B6A0-DDAA-3F58-5E52F218A42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A2311B09-CBD1-73B7-2FC9-C59CDF80CC8D}"/>
              </a:ext>
            </a:extLst>
          </p:cNvPr>
          <p:cNvSpPr>
            <a:spLocks noGrp="1"/>
          </p:cNvSpPr>
          <p:nvPr>
            <p:ph type="dt" sz="half" idx="10"/>
          </p:nvPr>
        </p:nvSpPr>
        <p:spPr/>
        <p:txBody>
          <a:bodyPr/>
          <a:lstStyle/>
          <a:p>
            <a:fld id="{AF2BE2A5-B379-476F-B595-A8C535815CDB}" type="datetimeFigureOut">
              <a:rPr lang="es-US" smtClean="0"/>
              <a:t>4/7/2025</a:t>
            </a:fld>
            <a:endParaRPr lang="es-US"/>
          </a:p>
        </p:txBody>
      </p:sp>
      <p:sp>
        <p:nvSpPr>
          <p:cNvPr id="5" name="Marcador de pie de página 4">
            <a:extLst>
              <a:ext uri="{FF2B5EF4-FFF2-40B4-BE49-F238E27FC236}">
                <a16:creationId xmlns:a16="http://schemas.microsoft.com/office/drawing/2014/main" id="{3C077A0B-FB16-A895-07FE-8B8C997449BF}"/>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CC3C3334-D5C9-5093-72C2-AC610D2BD460}"/>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172125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C42C0-A35B-EB84-67E5-071D8143F96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3EFF30DA-8393-82A0-E01D-A538DEB2D7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2B016D2-B492-C385-8FC1-2259B9C1DC82}"/>
              </a:ext>
            </a:extLst>
          </p:cNvPr>
          <p:cNvSpPr>
            <a:spLocks noGrp="1"/>
          </p:cNvSpPr>
          <p:nvPr>
            <p:ph type="dt" sz="half" idx="10"/>
          </p:nvPr>
        </p:nvSpPr>
        <p:spPr/>
        <p:txBody>
          <a:bodyPr/>
          <a:lstStyle/>
          <a:p>
            <a:fld id="{AF2BE2A5-B379-476F-B595-A8C535815CDB}" type="datetimeFigureOut">
              <a:rPr lang="es-US" smtClean="0"/>
              <a:t>4/7/2025</a:t>
            </a:fld>
            <a:endParaRPr lang="es-US"/>
          </a:p>
        </p:txBody>
      </p:sp>
      <p:sp>
        <p:nvSpPr>
          <p:cNvPr id="5" name="Marcador de pie de página 4">
            <a:extLst>
              <a:ext uri="{FF2B5EF4-FFF2-40B4-BE49-F238E27FC236}">
                <a16:creationId xmlns:a16="http://schemas.microsoft.com/office/drawing/2014/main" id="{77E6B9EF-D959-7CCE-E126-105A04094693}"/>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A909D302-30D4-8702-70C7-23263877327C}"/>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160462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661EA-5440-4327-77C2-28F12AC374E3}"/>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BF03B7BF-FBFD-EF7F-6728-2933972644E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contenido 3">
            <a:extLst>
              <a:ext uri="{FF2B5EF4-FFF2-40B4-BE49-F238E27FC236}">
                <a16:creationId xmlns:a16="http://schemas.microsoft.com/office/drawing/2014/main" id="{0E459A3E-8397-507C-8ACC-33BEB02AACE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fecha 4">
            <a:extLst>
              <a:ext uri="{FF2B5EF4-FFF2-40B4-BE49-F238E27FC236}">
                <a16:creationId xmlns:a16="http://schemas.microsoft.com/office/drawing/2014/main" id="{5804C5EC-76DA-5784-0A02-0E9759BF69DB}"/>
              </a:ext>
            </a:extLst>
          </p:cNvPr>
          <p:cNvSpPr>
            <a:spLocks noGrp="1"/>
          </p:cNvSpPr>
          <p:nvPr>
            <p:ph type="dt" sz="half" idx="10"/>
          </p:nvPr>
        </p:nvSpPr>
        <p:spPr/>
        <p:txBody>
          <a:bodyPr/>
          <a:lstStyle/>
          <a:p>
            <a:fld id="{AF2BE2A5-B379-476F-B595-A8C535815CDB}" type="datetimeFigureOut">
              <a:rPr lang="es-US" smtClean="0"/>
              <a:t>4/7/2025</a:t>
            </a:fld>
            <a:endParaRPr lang="es-US"/>
          </a:p>
        </p:txBody>
      </p:sp>
      <p:sp>
        <p:nvSpPr>
          <p:cNvPr id="6" name="Marcador de pie de página 5">
            <a:extLst>
              <a:ext uri="{FF2B5EF4-FFF2-40B4-BE49-F238E27FC236}">
                <a16:creationId xmlns:a16="http://schemas.microsoft.com/office/drawing/2014/main" id="{A8732065-F55A-49D4-656E-8390CCCD8C68}"/>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F26981E2-222D-C49F-DA01-F0B15057DF7D}"/>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51747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F2F90-92A6-F84C-301E-D7EBBE9F286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BA95ECB4-AD6B-608E-439D-A808ACA85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6420C24-37C3-2F09-26FB-5A88BF4E455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texto 4">
            <a:extLst>
              <a:ext uri="{FF2B5EF4-FFF2-40B4-BE49-F238E27FC236}">
                <a16:creationId xmlns:a16="http://schemas.microsoft.com/office/drawing/2014/main" id="{CA7A6FA8-472B-2258-709C-E15AF7D7BF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CFE1AD5-06A2-7585-D602-4E76C2C9C12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7" name="Marcador de fecha 6">
            <a:extLst>
              <a:ext uri="{FF2B5EF4-FFF2-40B4-BE49-F238E27FC236}">
                <a16:creationId xmlns:a16="http://schemas.microsoft.com/office/drawing/2014/main" id="{52E95A3D-A513-45E1-CA56-AED4D7B0CD23}"/>
              </a:ext>
            </a:extLst>
          </p:cNvPr>
          <p:cNvSpPr>
            <a:spLocks noGrp="1"/>
          </p:cNvSpPr>
          <p:nvPr>
            <p:ph type="dt" sz="half" idx="10"/>
          </p:nvPr>
        </p:nvSpPr>
        <p:spPr/>
        <p:txBody>
          <a:bodyPr/>
          <a:lstStyle/>
          <a:p>
            <a:fld id="{AF2BE2A5-B379-476F-B595-A8C535815CDB}" type="datetimeFigureOut">
              <a:rPr lang="es-US" smtClean="0"/>
              <a:t>4/7/2025</a:t>
            </a:fld>
            <a:endParaRPr lang="es-US"/>
          </a:p>
        </p:txBody>
      </p:sp>
      <p:sp>
        <p:nvSpPr>
          <p:cNvPr id="8" name="Marcador de pie de página 7">
            <a:extLst>
              <a:ext uri="{FF2B5EF4-FFF2-40B4-BE49-F238E27FC236}">
                <a16:creationId xmlns:a16="http://schemas.microsoft.com/office/drawing/2014/main" id="{56082469-F73C-D316-9F61-0E7E989B7335}"/>
              </a:ext>
            </a:extLst>
          </p:cNvPr>
          <p:cNvSpPr>
            <a:spLocks noGrp="1"/>
          </p:cNvSpPr>
          <p:nvPr>
            <p:ph type="ftr" sz="quarter" idx="11"/>
          </p:nvPr>
        </p:nvSpPr>
        <p:spPr/>
        <p:txBody>
          <a:bodyPr/>
          <a:lstStyle/>
          <a:p>
            <a:endParaRPr lang="es-US"/>
          </a:p>
        </p:txBody>
      </p:sp>
      <p:sp>
        <p:nvSpPr>
          <p:cNvPr id="9" name="Marcador de número de diapositiva 8">
            <a:extLst>
              <a:ext uri="{FF2B5EF4-FFF2-40B4-BE49-F238E27FC236}">
                <a16:creationId xmlns:a16="http://schemas.microsoft.com/office/drawing/2014/main" id="{4A210614-02D8-624A-ACDE-7B74EC87F054}"/>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391099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E4D943-11B1-E2E7-E1DE-65F50A1AC842}"/>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fecha 2">
            <a:extLst>
              <a:ext uri="{FF2B5EF4-FFF2-40B4-BE49-F238E27FC236}">
                <a16:creationId xmlns:a16="http://schemas.microsoft.com/office/drawing/2014/main" id="{D27522FE-8D7B-596F-E8F1-AC1065256FC8}"/>
              </a:ext>
            </a:extLst>
          </p:cNvPr>
          <p:cNvSpPr>
            <a:spLocks noGrp="1"/>
          </p:cNvSpPr>
          <p:nvPr>
            <p:ph type="dt" sz="half" idx="10"/>
          </p:nvPr>
        </p:nvSpPr>
        <p:spPr/>
        <p:txBody>
          <a:bodyPr/>
          <a:lstStyle/>
          <a:p>
            <a:fld id="{AF2BE2A5-B379-476F-B595-A8C535815CDB}" type="datetimeFigureOut">
              <a:rPr lang="es-US" smtClean="0"/>
              <a:t>4/7/2025</a:t>
            </a:fld>
            <a:endParaRPr lang="es-US"/>
          </a:p>
        </p:txBody>
      </p:sp>
      <p:sp>
        <p:nvSpPr>
          <p:cNvPr id="4" name="Marcador de pie de página 3">
            <a:extLst>
              <a:ext uri="{FF2B5EF4-FFF2-40B4-BE49-F238E27FC236}">
                <a16:creationId xmlns:a16="http://schemas.microsoft.com/office/drawing/2014/main" id="{57C7C211-8BA7-1F04-096C-9DA1C8441D79}"/>
              </a:ext>
            </a:extLst>
          </p:cNvPr>
          <p:cNvSpPr>
            <a:spLocks noGrp="1"/>
          </p:cNvSpPr>
          <p:nvPr>
            <p:ph type="ftr" sz="quarter" idx="11"/>
          </p:nvPr>
        </p:nvSpPr>
        <p:spPr/>
        <p:txBody>
          <a:bodyPr/>
          <a:lstStyle/>
          <a:p>
            <a:endParaRPr lang="es-US"/>
          </a:p>
        </p:txBody>
      </p:sp>
      <p:sp>
        <p:nvSpPr>
          <p:cNvPr id="5" name="Marcador de número de diapositiva 4">
            <a:extLst>
              <a:ext uri="{FF2B5EF4-FFF2-40B4-BE49-F238E27FC236}">
                <a16:creationId xmlns:a16="http://schemas.microsoft.com/office/drawing/2014/main" id="{2408F45E-ECD2-F466-7B27-DEAA043D9318}"/>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397105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712E800-740B-0315-FFA0-DA86676A3F27}"/>
              </a:ext>
            </a:extLst>
          </p:cNvPr>
          <p:cNvSpPr>
            <a:spLocks noGrp="1"/>
          </p:cNvSpPr>
          <p:nvPr>
            <p:ph type="dt" sz="half" idx="10"/>
          </p:nvPr>
        </p:nvSpPr>
        <p:spPr/>
        <p:txBody>
          <a:bodyPr/>
          <a:lstStyle/>
          <a:p>
            <a:fld id="{AF2BE2A5-B379-476F-B595-A8C535815CDB}" type="datetimeFigureOut">
              <a:rPr lang="es-US" smtClean="0"/>
              <a:t>4/7/2025</a:t>
            </a:fld>
            <a:endParaRPr lang="es-US"/>
          </a:p>
        </p:txBody>
      </p:sp>
      <p:sp>
        <p:nvSpPr>
          <p:cNvPr id="3" name="Marcador de pie de página 2">
            <a:extLst>
              <a:ext uri="{FF2B5EF4-FFF2-40B4-BE49-F238E27FC236}">
                <a16:creationId xmlns:a16="http://schemas.microsoft.com/office/drawing/2014/main" id="{8D2E0051-A311-0722-B855-65AE73B08CC5}"/>
              </a:ext>
            </a:extLst>
          </p:cNvPr>
          <p:cNvSpPr>
            <a:spLocks noGrp="1"/>
          </p:cNvSpPr>
          <p:nvPr>
            <p:ph type="ftr" sz="quarter" idx="11"/>
          </p:nvPr>
        </p:nvSpPr>
        <p:spPr/>
        <p:txBody>
          <a:bodyPr/>
          <a:lstStyle/>
          <a:p>
            <a:endParaRPr lang="es-US"/>
          </a:p>
        </p:txBody>
      </p:sp>
      <p:sp>
        <p:nvSpPr>
          <p:cNvPr id="4" name="Marcador de número de diapositiva 3">
            <a:extLst>
              <a:ext uri="{FF2B5EF4-FFF2-40B4-BE49-F238E27FC236}">
                <a16:creationId xmlns:a16="http://schemas.microsoft.com/office/drawing/2014/main" id="{46C88AD7-E6F5-804D-8BAB-3E710BB708C8}"/>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397123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3EFA4-66D9-072B-81B2-58F55D0CEF2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B6DD39A3-8C8B-FB73-BDEB-0F98731AEC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texto 3">
            <a:extLst>
              <a:ext uri="{FF2B5EF4-FFF2-40B4-BE49-F238E27FC236}">
                <a16:creationId xmlns:a16="http://schemas.microsoft.com/office/drawing/2014/main" id="{9E1473C9-6559-B6C4-C1B6-1AE3D1274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EE3A3BD-718C-4C06-7822-1D2D884357E0}"/>
              </a:ext>
            </a:extLst>
          </p:cNvPr>
          <p:cNvSpPr>
            <a:spLocks noGrp="1"/>
          </p:cNvSpPr>
          <p:nvPr>
            <p:ph type="dt" sz="half" idx="10"/>
          </p:nvPr>
        </p:nvSpPr>
        <p:spPr/>
        <p:txBody>
          <a:bodyPr/>
          <a:lstStyle/>
          <a:p>
            <a:fld id="{AF2BE2A5-B379-476F-B595-A8C535815CDB}" type="datetimeFigureOut">
              <a:rPr lang="es-US" smtClean="0"/>
              <a:t>4/7/2025</a:t>
            </a:fld>
            <a:endParaRPr lang="es-US"/>
          </a:p>
        </p:txBody>
      </p:sp>
      <p:sp>
        <p:nvSpPr>
          <p:cNvPr id="6" name="Marcador de pie de página 5">
            <a:extLst>
              <a:ext uri="{FF2B5EF4-FFF2-40B4-BE49-F238E27FC236}">
                <a16:creationId xmlns:a16="http://schemas.microsoft.com/office/drawing/2014/main" id="{639265FA-C20E-068A-9D57-78D7A2975121}"/>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3B6F98B7-0791-B6A2-D2F7-0EB728E2D151}"/>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337204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D723F2-ABBC-A730-6B0A-E103E383AC2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posición de imagen 2">
            <a:extLst>
              <a:ext uri="{FF2B5EF4-FFF2-40B4-BE49-F238E27FC236}">
                <a16:creationId xmlns:a16="http://schemas.microsoft.com/office/drawing/2014/main" id="{D1F93BAB-4B55-BB73-D07B-136EA2F74C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a:p>
        </p:txBody>
      </p:sp>
      <p:sp>
        <p:nvSpPr>
          <p:cNvPr id="4" name="Marcador de texto 3">
            <a:extLst>
              <a:ext uri="{FF2B5EF4-FFF2-40B4-BE49-F238E27FC236}">
                <a16:creationId xmlns:a16="http://schemas.microsoft.com/office/drawing/2014/main" id="{786C81C8-B19C-46B8-54FB-7EDF964F1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F425CBF-07A1-18D2-1453-E8783E793874}"/>
              </a:ext>
            </a:extLst>
          </p:cNvPr>
          <p:cNvSpPr>
            <a:spLocks noGrp="1"/>
          </p:cNvSpPr>
          <p:nvPr>
            <p:ph type="dt" sz="half" idx="10"/>
          </p:nvPr>
        </p:nvSpPr>
        <p:spPr/>
        <p:txBody>
          <a:bodyPr/>
          <a:lstStyle/>
          <a:p>
            <a:fld id="{AF2BE2A5-B379-476F-B595-A8C535815CDB}" type="datetimeFigureOut">
              <a:rPr lang="es-US" smtClean="0"/>
              <a:t>4/7/2025</a:t>
            </a:fld>
            <a:endParaRPr lang="es-US"/>
          </a:p>
        </p:txBody>
      </p:sp>
      <p:sp>
        <p:nvSpPr>
          <p:cNvPr id="6" name="Marcador de pie de página 5">
            <a:extLst>
              <a:ext uri="{FF2B5EF4-FFF2-40B4-BE49-F238E27FC236}">
                <a16:creationId xmlns:a16="http://schemas.microsoft.com/office/drawing/2014/main" id="{2821D631-D881-5610-F80F-279628B6482A}"/>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7A3BD5FD-5D60-A53D-0F26-849F5883F3C4}"/>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223085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41D1070-B242-A06B-DAAF-9281336937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12167D2F-8207-3770-3D08-7AAF4434A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1CA41CE8-C873-3A22-221F-B48A8EF15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2BE2A5-B379-476F-B595-A8C535815CDB}" type="datetimeFigureOut">
              <a:rPr lang="es-US" smtClean="0"/>
              <a:t>4/7/2025</a:t>
            </a:fld>
            <a:endParaRPr lang="es-US"/>
          </a:p>
        </p:txBody>
      </p:sp>
      <p:sp>
        <p:nvSpPr>
          <p:cNvPr id="5" name="Marcador de pie de página 4">
            <a:extLst>
              <a:ext uri="{FF2B5EF4-FFF2-40B4-BE49-F238E27FC236}">
                <a16:creationId xmlns:a16="http://schemas.microsoft.com/office/drawing/2014/main" id="{D1667484-3E89-B12A-BA68-C2385E1551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US"/>
          </a:p>
        </p:txBody>
      </p:sp>
      <p:sp>
        <p:nvSpPr>
          <p:cNvPr id="6" name="Marcador de número de diapositiva 5">
            <a:extLst>
              <a:ext uri="{FF2B5EF4-FFF2-40B4-BE49-F238E27FC236}">
                <a16:creationId xmlns:a16="http://schemas.microsoft.com/office/drawing/2014/main" id="{7313BC38-E481-3A21-6129-16826289F2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B4D413-2E36-44B2-BA37-D5FE82AE6341}" type="slidenum">
              <a:rPr lang="es-US" smtClean="0"/>
              <a:t>‹Nº›</a:t>
            </a:fld>
            <a:endParaRPr lang="es-US"/>
          </a:p>
        </p:txBody>
      </p:sp>
    </p:spTree>
    <p:extLst>
      <p:ext uri="{BB962C8B-B14F-4D97-AF65-F5344CB8AC3E}">
        <p14:creationId xmlns:p14="http://schemas.microsoft.com/office/powerpoint/2010/main" val="347127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0D2D6-A8B1-4595-F3AE-0C80D357CCD4}"/>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2A0E7A49-9FFA-E4FD-A27B-A1F86B911296}"/>
              </a:ext>
            </a:extLst>
          </p:cNvPr>
          <p:cNvSpPr/>
          <p:nvPr/>
        </p:nvSpPr>
        <p:spPr>
          <a:xfrm>
            <a:off x="0" y="0"/>
            <a:ext cx="4916774" cy="68580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400" dirty="0">
                <a:latin typeface="Bahnschrift SemiBold" panose="020B0502040204020203" pitchFamily="34" charset="0"/>
              </a:rPr>
              <a:t>Proyecto Hipotético</a:t>
            </a:r>
            <a:endParaRPr lang="es-US" sz="4400" dirty="0">
              <a:latin typeface="Bahnschrift SemiBold" panose="020B0502040204020203" pitchFamily="34" charset="0"/>
            </a:endParaRPr>
          </a:p>
        </p:txBody>
      </p:sp>
      <p:pic>
        <p:nvPicPr>
          <p:cNvPr id="3078" name="Picture 6" descr="Ventas - Iconos gratis de comercio y compras">
            <a:extLst>
              <a:ext uri="{FF2B5EF4-FFF2-40B4-BE49-F238E27FC236}">
                <a16:creationId xmlns:a16="http://schemas.microsoft.com/office/drawing/2014/main" id="{659895EB-60D1-2009-A632-0AA79326C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258" y="3046752"/>
            <a:ext cx="2337216" cy="2337216"/>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39ED2983-E94A-7A06-F311-B4AD3E2C278B}"/>
              </a:ext>
            </a:extLst>
          </p:cNvPr>
          <p:cNvSpPr txBox="1"/>
          <p:nvPr/>
        </p:nvSpPr>
        <p:spPr>
          <a:xfrm>
            <a:off x="6370818" y="1645795"/>
            <a:ext cx="4422098" cy="707886"/>
          </a:xfrm>
          <a:prstGeom prst="rect">
            <a:avLst/>
          </a:prstGeom>
          <a:noFill/>
        </p:spPr>
        <p:txBody>
          <a:bodyPr wrap="square" rtlCol="0">
            <a:spAutoFit/>
          </a:bodyPr>
          <a:lstStyle/>
          <a:p>
            <a:pPr algn="ctr"/>
            <a:r>
              <a:rPr lang="es-ES" sz="4000" dirty="0">
                <a:latin typeface="Bahnschrift SemiBold" panose="020B0502040204020203" pitchFamily="34" charset="0"/>
              </a:rPr>
              <a:t>Análisis de Ventas</a:t>
            </a:r>
            <a:endParaRPr lang="es-US" sz="4000" dirty="0">
              <a:latin typeface="Bahnschrift SemiBold" panose="020B0502040204020203" pitchFamily="34" charset="0"/>
            </a:endParaRPr>
          </a:p>
        </p:txBody>
      </p:sp>
      <p:sp>
        <p:nvSpPr>
          <p:cNvPr id="4" name="Rectángulo 3">
            <a:extLst>
              <a:ext uri="{FF2B5EF4-FFF2-40B4-BE49-F238E27FC236}">
                <a16:creationId xmlns:a16="http://schemas.microsoft.com/office/drawing/2014/main" id="{EAC40F02-FE8C-BFA0-4F1E-C82E6D6DECC3}"/>
              </a:ext>
            </a:extLst>
          </p:cNvPr>
          <p:cNvSpPr/>
          <p:nvPr/>
        </p:nvSpPr>
        <p:spPr>
          <a:xfrm>
            <a:off x="6250897" y="2467758"/>
            <a:ext cx="4661941" cy="131164"/>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6" name="Rectángulo 5">
            <a:extLst>
              <a:ext uri="{FF2B5EF4-FFF2-40B4-BE49-F238E27FC236}">
                <a16:creationId xmlns:a16="http://schemas.microsoft.com/office/drawing/2014/main" id="{EDE13791-7DC2-D1C1-FA29-CA0BA4F226B3}"/>
              </a:ext>
            </a:extLst>
          </p:cNvPr>
          <p:cNvSpPr/>
          <p:nvPr/>
        </p:nvSpPr>
        <p:spPr>
          <a:xfrm>
            <a:off x="6250896" y="2724464"/>
            <a:ext cx="4661941" cy="131164"/>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solidFill>
                <a:srgbClr val="92D050"/>
              </a:solidFill>
            </a:endParaRPr>
          </a:p>
        </p:txBody>
      </p:sp>
      <p:sp>
        <p:nvSpPr>
          <p:cNvPr id="7" name="Rectángulo 6">
            <a:extLst>
              <a:ext uri="{FF2B5EF4-FFF2-40B4-BE49-F238E27FC236}">
                <a16:creationId xmlns:a16="http://schemas.microsoft.com/office/drawing/2014/main" id="{FB22D289-F2CB-7F6A-C220-859AB9BC8974}"/>
              </a:ext>
            </a:extLst>
          </p:cNvPr>
          <p:cNvSpPr/>
          <p:nvPr/>
        </p:nvSpPr>
        <p:spPr>
          <a:xfrm>
            <a:off x="6250896" y="2981170"/>
            <a:ext cx="4661941" cy="131164"/>
          </a:xfrm>
          <a:prstGeom prst="rect">
            <a:avLst/>
          </a:prstGeom>
          <a:solidFill>
            <a:srgbClr val="CCFF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solidFill>
                <a:srgbClr val="92D050"/>
              </a:solidFill>
            </a:endParaRPr>
          </a:p>
        </p:txBody>
      </p:sp>
    </p:spTree>
    <p:extLst>
      <p:ext uri="{BB962C8B-B14F-4D97-AF65-F5344CB8AC3E}">
        <p14:creationId xmlns:p14="http://schemas.microsoft.com/office/powerpoint/2010/main" val="278468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B78ED-7710-B412-54AF-38FA83955DDD}"/>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36FC00B-A3D0-9914-E648-20CC2D0B9299}"/>
              </a:ext>
            </a:extLst>
          </p:cNvPr>
          <p:cNvSpPr/>
          <p:nvPr/>
        </p:nvSpPr>
        <p:spPr>
          <a:xfrm>
            <a:off x="0" y="0"/>
            <a:ext cx="12192000" cy="97436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rPr>
              <a:t>General recommendations of the analysis</a:t>
            </a:r>
            <a:endParaRPr lang="es-US" sz="2400" dirty="0">
              <a:latin typeface="Bahnschrift SemiBold" panose="020B0502040204020203" pitchFamily="34" charset="0"/>
            </a:endParaRPr>
          </a:p>
        </p:txBody>
      </p:sp>
      <p:sp>
        <p:nvSpPr>
          <p:cNvPr id="2" name="Rectángulo 1">
            <a:extLst>
              <a:ext uri="{FF2B5EF4-FFF2-40B4-BE49-F238E27FC236}">
                <a16:creationId xmlns:a16="http://schemas.microsoft.com/office/drawing/2014/main" id="{2EB5AADA-F694-0369-1BFC-DC2985D1A203}"/>
              </a:ext>
            </a:extLst>
          </p:cNvPr>
          <p:cNvSpPr/>
          <p:nvPr/>
        </p:nvSpPr>
        <p:spPr>
          <a:xfrm>
            <a:off x="1044315" y="1514005"/>
            <a:ext cx="10103369" cy="539645"/>
          </a:xfrm>
          <a:prstGeom prst="rect">
            <a:avLst/>
          </a:prstGeom>
          <a:solidFill>
            <a:srgbClr val="0E46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2000" b="1" dirty="0">
                <a:solidFill>
                  <a:schemeClr val="bg1"/>
                </a:solidFill>
                <a:latin typeface="Arial" panose="020B0604020202020204" pitchFamily="34" charset="0"/>
                <a:cs typeface="Arial" panose="020B0604020202020204" pitchFamily="34" charset="0"/>
              </a:rPr>
              <a:t>Recommendations</a:t>
            </a:r>
          </a:p>
        </p:txBody>
      </p:sp>
      <p:sp>
        <p:nvSpPr>
          <p:cNvPr id="3" name="Rectángulo 2">
            <a:extLst>
              <a:ext uri="{FF2B5EF4-FFF2-40B4-BE49-F238E27FC236}">
                <a16:creationId xmlns:a16="http://schemas.microsoft.com/office/drawing/2014/main" id="{076E520B-B793-49E5-FF81-D7F7E31EAA01}"/>
              </a:ext>
            </a:extLst>
          </p:cNvPr>
          <p:cNvSpPr/>
          <p:nvPr/>
        </p:nvSpPr>
        <p:spPr>
          <a:xfrm>
            <a:off x="759500" y="3125449"/>
            <a:ext cx="2893102" cy="2353456"/>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Since May, October and December generate revenues in excess of 100K, it is recommended to strengthen marketing campaigns and promotions during these months to maximize sales. In addition, anticipating demand with optimized sourcing strategies will ensure availability of key products.</a:t>
            </a:r>
            <a:endParaRPr lang="es-US" sz="1200" dirty="0">
              <a:solidFill>
                <a:schemeClr val="tx1"/>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91BC2FE9-0718-6BBA-042F-FBFA0FE9C49C}"/>
              </a:ext>
            </a:extLst>
          </p:cNvPr>
          <p:cNvSpPr/>
          <p:nvPr/>
        </p:nvSpPr>
        <p:spPr>
          <a:xfrm>
            <a:off x="4649448" y="3125449"/>
            <a:ext cx="2893102" cy="2353456"/>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Although electronics maintain a similar level of sales to the wearables category, with a difference of only 5K, it is recommended to implement specific strategies such as discounts, bundles with accessories or loyalty programs to increase their sales volume.</a:t>
            </a:r>
            <a:endParaRPr lang="es-US" sz="1200" dirty="0">
              <a:solidFill>
                <a:schemeClr val="tx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E1E4A08B-685A-BD62-118D-D6463FD77C34}"/>
              </a:ext>
            </a:extLst>
          </p:cNvPr>
          <p:cNvSpPr/>
          <p:nvPr/>
        </p:nvSpPr>
        <p:spPr>
          <a:xfrm>
            <a:off x="8539396" y="3125449"/>
            <a:ext cx="2893102" cy="2353456"/>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rial" panose="020B0604020202020204" pitchFamily="34" charset="0"/>
                <a:cs typeface="Arial" panose="020B0604020202020204" pitchFamily="34" charset="0"/>
              </a:rPr>
              <a:t>Given that the products with the highest revenue generation and profit margin are smartwatch, mouse, smartphone, headphones and tablet, it is key to prioritize their promotion. Upselling and cross-selling strategies linked to these products can be developed to maximize the purchase ticket.</a:t>
            </a:r>
            <a:endParaRPr lang="es-US" sz="1200" dirty="0">
              <a:solidFill>
                <a:schemeClr val="tx1"/>
              </a:solidFill>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C7A81EE0-8D5A-028C-31AB-2244E4B39B6D}"/>
              </a:ext>
            </a:extLst>
          </p:cNvPr>
          <p:cNvSpPr txBox="1"/>
          <p:nvPr/>
        </p:nvSpPr>
        <p:spPr>
          <a:xfrm>
            <a:off x="759500" y="2413416"/>
            <a:ext cx="2893102" cy="584775"/>
          </a:xfrm>
          <a:prstGeom prst="rect">
            <a:avLst/>
          </a:prstGeom>
          <a:noFill/>
        </p:spPr>
        <p:txBody>
          <a:bodyPr wrap="square" rtlCol="0">
            <a:spAutoFit/>
          </a:bodyPr>
          <a:lstStyle/>
          <a:p>
            <a:pPr algn="ctr"/>
            <a:r>
              <a:rPr lang="en-US" sz="1600" b="1" dirty="0">
                <a:solidFill>
                  <a:srgbClr val="00B050"/>
                </a:solidFill>
                <a:latin typeface="Arial" panose="020B0604020202020204" pitchFamily="34" charset="0"/>
                <a:cs typeface="Arial" panose="020B0604020202020204" pitchFamily="34" charset="0"/>
              </a:rPr>
              <a:t>Promotion strategies in key months</a:t>
            </a:r>
            <a:endParaRPr lang="es-US" sz="1600" b="1" dirty="0">
              <a:solidFill>
                <a:srgbClr val="00B050"/>
              </a:solidFill>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1BDA0747-B796-B0C7-1E01-4E4ED1DCBF4A}"/>
              </a:ext>
            </a:extLst>
          </p:cNvPr>
          <p:cNvSpPr txBox="1"/>
          <p:nvPr/>
        </p:nvSpPr>
        <p:spPr>
          <a:xfrm>
            <a:off x="4649448" y="2413415"/>
            <a:ext cx="2893102" cy="584775"/>
          </a:xfrm>
          <a:prstGeom prst="rect">
            <a:avLst/>
          </a:prstGeom>
          <a:noFill/>
        </p:spPr>
        <p:txBody>
          <a:bodyPr wrap="square" rtlCol="0">
            <a:spAutoFit/>
          </a:bodyPr>
          <a:lstStyle/>
          <a:p>
            <a:pPr algn="ctr"/>
            <a:r>
              <a:rPr lang="es-ES" sz="1600" b="1" dirty="0">
                <a:solidFill>
                  <a:srgbClr val="00B050"/>
                </a:solidFill>
                <a:latin typeface="Arial" panose="020B0604020202020204" pitchFamily="34" charset="0"/>
                <a:cs typeface="Arial" panose="020B0604020202020204" pitchFamily="34" charset="0"/>
              </a:rPr>
              <a:t>Boosting the electronics category</a:t>
            </a:r>
            <a:endParaRPr lang="es-US" sz="1600" b="1" dirty="0">
              <a:solidFill>
                <a:srgbClr val="00B050"/>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664B2DDE-D708-8A81-507C-9B5D29885B99}"/>
              </a:ext>
            </a:extLst>
          </p:cNvPr>
          <p:cNvSpPr txBox="1"/>
          <p:nvPr/>
        </p:nvSpPr>
        <p:spPr>
          <a:xfrm>
            <a:off x="8539396" y="2413572"/>
            <a:ext cx="2893102" cy="584775"/>
          </a:xfrm>
          <a:prstGeom prst="rect">
            <a:avLst/>
          </a:prstGeom>
          <a:noFill/>
        </p:spPr>
        <p:txBody>
          <a:bodyPr wrap="square" rtlCol="0">
            <a:spAutoFit/>
          </a:bodyPr>
          <a:lstStyle/>
          <a:p>
            <a:pPr algn="ctr"/>
            <a:r>
              <a:rPr lang="en-US" sz="1600" b="1" dirty="0">
                <a:solidFill>
                  <a:srgbClr val="00B050"/>
                </a:solidFill>
              </a:rPr>
              <a:t>Focus on more profitable products</a:t>
            </a:r>
            <a:endParaRPr lang="es-US" sz="1600" b="1" dirty="0">
              <a:solidFill>
                <a:srgbClr val="00B050"/>
              </a:solidFill>
              <a:latin typeface="Arial" panose="020B0604020202020204" pitchFamily="34" charset="0"/>
              <a:cs typeface="Arial" panose="020B0604020202020204" pitchFamily="34" charset="0"/>
            </a:endParaRPr>
          </a:p>
        </p:txBody>
      </p:sp>
      <p:sp>
        <p:nvSpPr>
          <p:cNvPr id="10" name="CuadroTexto 9">
            <a:extLst>
              <a:ext uri="{FF2B5EF4-FFF2-40B4-BE49-F238E27FC236}">
                <a16:creationId xmlns:a16="http://schemas.microsoft.com/office/drawing/2014/main" id="{6F833996-8E07-AEB8-FC43-000C18D1A4AE}"/>
              </a:ext>
            </a:extLst>
          </p:cNvPr>
          <p:cNvSpPr txBox="1"/>
          <p:nvPr/>
        </p:nvSpPr>
        <p:spPr>
          <a:xfrm>
            <a:off x="531014" y="2709950"/>
            <a:ext cx="1026601" cy="830997"/>
          </a:xfrm>
          <a:prstGeom prst="rect">
            <a:avLst/>
          </a:prstGeom>
          <a:noFill/>
        </p:spPr>
        <p:txBody>
          <a:bodyPr wrap="square" rtlCol="0">
            <a:spAutoFit/>
          </a:bodyPr>
          <a:lstStyle/>
          <a:p>
            <a:pPr algn="ctr"/>
            <a:r>
              <a:rPr lang="en-US" sz="4800" b="1" dirty="0">
                <a:solidFill>
                  <a:srgbClr val="00B050"/>
                </a:solidFill>
                <a:latin typeface="Arial" panose="020B0604020202020204" pitchFamily="34" charset="0"/>
                <a:cs typeface="Arial" panose="020B0604020202020204" pitchFamily="34" charset="0"/>
              </a:rPr>
              <a:t>1</a:t>
            </a:r>
            <a:endParaRPr lang="es-US" sz="4800" b="1" dirty="0">
              <a:solidFill>
                <a:srgbClr val="00B050"/>
              </a:solidFill>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F6C5A70F-D3C4-F6A2-D398-4810D4B287C0}"/>
              </a:ext>
            </a:extLst>
          </p:cNvPr>
          <p:cNvSpPr txBox="1"/>
          <p:nvPr/>
        </p:nvSpPr>
        <p:spPr>
          <a:xfrm>
            <a:off x="4311034" y="2709950"/>
            <a:ext cx="1026601" cy="830997"/>
          </a:xfrm>
          <a:prstGeom prst="rect">
            <a:avLst/>
          </a:prstGeom>
          <a:noFill/>
        </p:spPr>
        <p:txBody>
          <a:bodyPr wrap="square" rtlCol="0">
            <a:spAutoFit/>
          </a:bodyPr>
          <a:lstStyle/>
          <a:p>
            <a:pPr algn="ctr"/>
            <a:r>
              <a:rPr lang="en-US" sz="4800" b="1" dirty="0">
                <a:solidFill>
                  <a:srgbClr val="00B050"/>
                </a:solidFill>
                <a:latin typeface="Arial" panose="020B0604020202020204" pitchFamily="34" charset="0"/>
                <a:cs typeface="Arial" panose="020B0604020202020204" pitchFamily="34" charset="0"/>
              </a:rPr>
              <a:t>2</a:t>
            </a:r>
            <a:endParaRPr lang="es-US" sz="4800" b="1" dirty="0">
              <a:solidFill>
                <a:srgbClr val="00B050"/>
              </a:solidFill>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79D76C08-57B2-E47E-7C4F-5B0A422FA30F}"/>
              </a:ext>
            </a:extLst>
          </p:cNvPr>
          <p:cNvSpPr txBox="1"/>
          <p:nvPr/>
        </p:nvSpPr>
        <p:spPr>
          <a:xfrm>
            <a:off x="8315906" y="2709950"/>
            <a:ext cx="1026601" cy="830997"/>
          </a:xfrm>
          <a:prstGeom prst="rect">
            <a:avLst/>
          </a:prstGeom>
          <a:noFill/>
        </p:spPr>
        <p:txBody>
          <a:bodyPr wrap="square" rtlCol="0">
            <a:spAutoFit/>
          </a:bodyPr>
          <a:lstStyle/>
          <a:p>
            <a:pPr algn="ctr"/>
            <a:r>
              <a:rPr lang="en-US" sz="4800" b="1" dirty="0">
                <a:solidFill>
                  <a:srgbClr val="00B050"/>
                </a:solidFill>
                <a:latin typeface="Arial" panose="020B0604020202020204" pitchFamily="34" charset="0"/>
                <a:cs typeface="Arial" panose="020B0604020202020204" pitchFamily="34" charset="0"/>
              </a:rPr>
              <a:t>3</a:t>
            </a:r>
            <a:endParaRPr lang="es-US" sz="4800"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922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03FB2-FF94-D5F0-A3B4-28615D527598}"/>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1A48FDD0-4FF3-880A-5801-7EAA7BAB0EC4}"/>
              </a:ext>
            </a:extLst>
          </p:cNvPr>
          <p:cNvSpPr/>
          <p:nvPr/>
        </p:nvSpPr>
        <p:spPr>
          <a:xfrm>
            <a:off x="0" y="0"/>
            <a:ext cx="12192000" cy="97436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rPr>
              <a:t>Finally, let us address the general conclusions of the analysis.</a:t>
            </a:r>
            <a:endParaRPr lang="es-US" sz="2400" dirty="0">
              <a:latin typeface="Bahnschrift SemiBold" panose="020B0502040204020203" pitchFamily="34" charset="0"/>
            </a:endParaRPr>
          </a:p>
        </p:txBody>
      </p:sp>
      <p:sp>
        <p:nvSpPr>
          <p:cNvPr id="2" name="Rectángulo 1">
            <a:extLst>
              <a:ext uri="{FF2B5EF4-FFF2-40B4-BE49-F238E27FC236}">
                <a16:creationId xmlns:a16="http://schemas.microsoft.com/office/drawing/2014/main" id="{3857FA64-53D7-1F70-BACD-6355BBADEC1E}"/>
              </a:ext>
            </a:extLst>
          </p:cNvPr>
          <p:cNvSpPr/>
          <p:nvPr/>
        </p:nvSpPr>
        <p:spPr>
          <a:xfrm>
            <a:off x="3110456" y="1648915"/>
            <a:ext cx="7917307" cy="914409"/>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Sales trend: </a:t>
            </a:r>
            <a:r>
              <a:rPr lang="en-US" sz="1400" dirty="0">
                <a:solidFill>
                  <a:schemeClr val="tx1"/>
                </a:solidFill>
              </a:rPr>
              <a:t>Sales fluctuate around 90K, with three months of low demand and three months exceeding 100K due to holiday seasons.</a:t>
            </a:r>
            <a:endParaRPr lang="es-US" sz="1400" dirty="0">
              <a:solidFill>
                <a:schemeClr val="tx1"/>
              </a:solidFill>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FE0216E1-AD5D-2765-C966-3E2805E60912}"/>
              </a:ext>
            </a:extLst>
          </p:cNvPr>
          <p:cNvSpPr/>
          <p:nvPr/>
        </p:nvSpPr>
        <p:spPr>
          <a:xfrm>
            <a:off x="3110456" y="2803156"/>
            <a:ext cx="7917307" cy="914409"/>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Discrepancy in forecasts: </a:t>
            </a:r>
            <a:r>
              <a:rPr lang="en-US" sz="1400" dirty="0">
                <a:solidFill>
                  <a:schemeClr val="tx1"/>
                </a:solidFill>
              </a:rPr>
              <a:t>A difference of 83% was detected between forecasts and actual sales at the beginning of the year, with an overestimate of 53%.</a:t>
            </a:r>
            <a:endParaRPr lang="es-US" sz="1400" dirty="0">
              <a:solidFill>
                <a:schemeClr val="tx1"/>
              </a:solidFill>
              <a:latin typeface="Arial" panose="020B0604020202020204" pitchFamily="34" charset="0"/>
              <a:cs typeface="Arial" panose="020B0604020202020204" pitchFamily="34" charset="0"/>
            </a:endParaRPr>
          </a:p>
        </p:txBody>
      </p:sp>
      <p:sp>
        <p:nvSpPr>
          <p:cNvPr id="14" name="Rectángulo 13">
            <a:extLst>
              <a:ext uri="{FF2B5EF4-FFF2-40B4-BE49-F238E27FC236}">
                <a16:creationId xmlns:a16="http://schemas.microsoft.com/office/drawing/2014/main" id="{E8F8ACD2-34B0-87B9-6E29-4F272F6210CC}"/>
              </a:ext>
            </a:extLst>
          </p:cNvPr>
          <p:cNvSpPr/>
          <p:nvPr/>
        </p:nvSpPr>
        <p:spPr>
          <a:xfrm>
            <a:off x="3110456" y="3957397"/>
            <a:ext cx="7917307" cy="914409"/>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Annual average: </a:t>
            </a:r>
            <a:r>
              <a:rPr lang="en-US" sz="1400" dirty="0">
                <a:solidFill>
                  <a:schemeClr val="tx1"/>
                </a:solidFill>
              </a:rPr>
              <a:t>Actual sales averaged $87,984.58, while the annual trend stabilized at $97,274.05.</a:t>
            </a:r>
            <a:endParaRPr lang="es-US" sz="1400" dirty="0">
              <a:solidFill>
                <a:schemeClr val="tx1"/>
              </a:solidFill>
              <a:latin typeface="Arial" panose="020B0604020202020204" pitchFamily="34" charset="0"/>
              <a:cs typeface="Arial" panose="020B0604020202020204" pitchFamily="34" charset="0"/>
            </a:endParaRPr>
          </a:p>
        </p:txBody>
      </p:sp>
      <p:sp>
        <p:nvSpPr>
          <p:cNvPr id="15" name="Rectángulo 14">
            <a:extLst>
              <a:ext uri="{FF2B5EF4-FFF2-40B4-BE49-F238E27FC236}">
                <a16:creationId xmlns:a16="http://schemas.microsoft.com/office/drawing/2014/main" id="{FD2661F1-0496-85FA-CC0A-50E553A777E0}"/>
              </a:ext>
            </a:extLst>
          </p:cNvPr>
          <p:cNvSpPr/>
          <p:nvPr/>
        </p:nvSpPr>
        <p:spPr>
          <a:xfrm>
            <a:off x="3110456" y="5096646"/>
            <a:ext cx="7917307" cy="914409"/>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Categories and products: </a:t>
            </a:r>
            <a:r>
              <a:rPr lang="en-US" sz="1400" dirty="0">
                <a:solidFill>
                  <a:schemeClr val="tx1"/>
                </a:solidFill>
              </a:rPr>
              <a:t>Accessories generate the highest revenues, but electronics have growth potential. The most profitable products include smartwatch, mouse and smartphone.</a:t>
            </a:r>
            <a:endParaRPr lang="es-US" sz="1400" dirty="0">
              <a:solidFill>
                <a:schemeClr val="tx1"/>
              </a:solidFill>
              <a:latin typeface="Arial" panose="020B0604020202020204" pitchFamily="34" charset="0"/>
              <a:cs typeface="Arial" panose="020B0604020202020204" pitchFamily="34" charset="0"/>
            </a:endParaRPr>
          </a:p>
        </p:txBody>
      </p:sp>
      <p:sp>
        <p:nvSpPr>
          <p:cNvPr id="17" name="Rectángulo 16">
            <a:extLst>
              <a:ext uri="{FF2B5EF4-FFF2-40B4-BE49-F238E27FC236}">
                <a16:creationId xmlns:a16="http://schemas.microsoft.com/office/drawing/2014/main" id="{0EE73162-672C-16AE-5167-5577EB3A19F2}"/>
              </a:ext>
            </a:extLst>
          </p:cNvPr>
          <p:cNvSpPr/>
          <p:nvPr/>
        </p:nvSpPr>
        <p:spPr>
          <a:xfrm>
            <a:off x="1379095" y="1648915"/>
            <a:ext cx="1394085" cy="914409"/>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US" sz="1400" b="1" dirty="0">
              <a:solidFill>
                <a:schemeClr val="tx1"/>
              </a:solidFill>
              <a:latin typeface="Arial" panose="020B0604020202020204" pitchFamily="34" charset="0"/>
              <a:cs typeface="Arial" panose="020B0604020202020204" pitchFamily="34" charset="0"/>
            </a:endParaRPr>
          </a:p>
        </p:txBody>
      </p:sp>
      <p:sp>
        <p:nvSpPr>
          <p:cNvPr id="18" name="Rectángulo 17">
            <a:extLst>
              <a:ext uri="{FF2B5EF4-FFF2-40B4-BE49-F238E27FC236}">
                <a16:creationId xmlns:a16="http://schemas.microsoft.com/office/drawing/2014/main" id="{336E8B09-304C-EB14-C772-42D299ED96EA}"/>
              </a:ext>
            </a:extLst>
          </p:cNvPr>
          <p:cNvSpPr/>
          <p:nvPr/>
        </p:nvSpPr>
        <p:spPr>
          <a:xfrm>
            <a:off x="1379095" y="2803156"/>
            <a:ext cx="1394085" cy="914409"/>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US" sz="1400" b="1" dirty="0">
              <a:solidFill>
                <a:schemeClr val="tx1"/>
              </a:solidFill>
              <a:latin typeface="Arial" panose="020B0604020202020204" pitchFamily="34" charset="0"/>
              <a:cs typeface="Arial" panose="020B0604020202020204" pitchFamily="34" charset="0"/>
            </a:endParaRPr>
          </a:p>
        </p:txBody>
      </p:sp>
      <p:sp>
        <p:nvSpPr>
          <p:cNvPr id="19" name="Rectángulo 18">
            <a:extLst>
              <a:ext uri="{FF2B5EF4-FFF2-40B4-BE49-F238E27FC236}">
                <a16:creationId xmlns:a16="http://schemas.microsoft.com/office/drawing/2014/main" id="{1D1F26C9-B408-00B5-090A-8EBE96D54360}"/>
              </a:ext>
            </a:extLst>
          </p:cNvPr>
          <p:cNvSpPr/>
          <p:nvPr/>
        </p:nvSpPr>
        <p:spPr>
          <a:xfrm>
            <a:off x="1379095" y="3957397"/>
            <a:ext cx="1394085" cy="914409"/>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US" sz="1400" b="1" dirty="0">
              <a:solidFill>
                <a:schemeClr val="tx1"/>
              </a:solidFill>
              <a:latin typeface="Arial" panose="020B0604020202020204" pitchFamily="34" charset="0"/>
              <a:cs typeface="Arial" panose="020B0604020202020204" pitchFamily="34" charset="0"/>
            </a:endParaRPr>
          </a:p>
        </p:txBody>
      </p:sp>
      <p:sp>
        <p:nvSpPr>
          <p:cNvPr id="20" name="Rectángulo 19">
            <a:extLst>
              <a:ext uri="{FF2B5EF4-FFF2-40B4-BE49-F238E27FC236}">
                <a16:creationId xmlns:a16="http://schemas.microsoft.com/office/drawing/2014/main" id="{9B37CCB5-FFAA-FC65-6FBC-CCF354AEB906}"/>
              </a:ext>
            </a:extLst>
          </p:cNvPr>
          <p:cNvSpPr/>
          <p:nvPr/>
        </p:nvSpPr>
        <p:spPr>
          <a:xfrm>
            <a:off x="1379095" y="5096646"/>
            <a:ext cx="1394085" cy="914409"/>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s-US" sz="1400" b="1" dirty="0">
              <a:solidFill>
                <a:schemeClr val="tx1"/>
              </a:solidFill>
              <a:latin typeface="Arial" panose="020B0604020202020204" pitchFamily="34" charset="0"/>
              <a:cs typeface="Arial" panose="020B0604020202020204" pitchFamily="34" charset="0"/>
            </a:endParaRPr>
          </a:p>
        </p:txBody>
      </p:sp>
      <p:pic>
        <p:nvPicPr>
          <p:cNvPr id="1026" name="Picture 2" descr="Tendencia - Iconos gratis de flechas">
            <a:extLst>
              <a:ext uri="{FF2B5EF4-FFF2-40B4-BE49-F238E27FC236}">
                <a16:creationId xmlns:a16="http://schemas.microsoft.com/office/drawing/2014/main" id="{BD9DE3E3-2394-9503-B8A0-5E91279BF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392" y="1716374"/>
            <a:ext cx="779489" cy="7794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álisis de pronóstico - Iconos gratis de negocios y finanzas">
            <a:extLst>
              <a:ext uri="{FF2B5EF4-FFF2-40B4-BE49-F238E27FC236}">
                <a16:creationId xmlns:a16="http://schemas.microsoft.com/office/drawing/2014/main" id="{6C2AC14E-CA49-8169-4C28-3CEABF902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6371" y="2900595"/>
            <a:ext cx="719530" cy="7195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omedio - Iconos gratis de márketing">
            <a:extLst>
              <a:ext uri="{FF2B5EF4-FFF2-40B4-BE49-F238E27FC236}">
                <a16:creationId xmlns:a16="http://schemas.microsoft.com/office/drawing/2014/main" id="{97BA139E-8EF9-77B2-73FE-48576881AD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8935" y="3957397"/>
            <a:ext cx="846946" cy="8469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ducto - Iconos gratis de comercio y compras">
            <a:extLst>
              <a:ext uri="{FF2B5EF4-FFF2-40B4-BE49-F238E27FC236}">
                <a16:creationId xmlns:a16="http://schemas.microsoft.com/office/drawing/2014/main" id="{6D4EBB8D-CD32-9C38-2C6E-B36792E213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0127" y="5190963"/>
            <a:ext cx="725774" cy="725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71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0EB8D-074C-C26F-AEAC-6945F1466A8A}"/>
            </a:ext>
          </a:extLst>
        </p:cNvPr>
        <p:cNvGrpSpPr/>
        <p:nvPr/>
      </p:nvGrpSpPr>
      <p:grpSpPr>
        <a:xfrm>
          <a:off x="0" y="0"/>
          <a:ext cx="0" cy="0"/>
          <a:chOff x="0" y="0"/>
          <a:chExt cx="0" cy="0"/>
        </a:xfrm>
      </p:grpSpPr>
      <p:sp>
        <p:nvSpPr>
          <p:cNvPr id="24" name="Rectángulo 23">
            <a:extLst>
              <a:ext uri="{FF2B5EF4-FFF2-40B4-BE49-F238E27FC236}">
                <a16:creationId xmlns:a16="http://schemas.microsoft.com/office/drawing/2014/main" id="{20F5B809-3484-3E5A-A1B1-C2089FE4058C}"/>
              </a:ext>
            </a:extLst>
          </p:cNvPr>
          <p:cNvSpPr/>
          <p:nvPr/>
        </p:nvSpPr>
        <p:spPr>
          <a:xfrm>
            <a:off x="1798820" y="2188564"/>
            <a:ext cx="1723869" cy="2278505"/>
          </a:xfrm>
          <a:prstGeom prst="rect">
            <a:avLst/>
          </a:prstGeom>
          <a:solidFill>
            <a:srgbClr val="0A4A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5400" dirty="0"/>
              <a:t>4</a:t>
            </a:r>
            <a:endParaRPr lang="es-US" sz="5400" dirty="0"/>
          </a:p>
        </p:txBody>
      </p:sp>
      <p:sp>
        <p:nvSpPr>
          <p:cNvPr id="25" name="Rectángulo 24">
            <a:extLst>
              <a:ext uri="{FF2B5EF4-FFF2-40B4-BE49-F238E27FC236}">
                <a16:creationId xmlns:a16="http://schemas.microsoft.com/office/drawing/2014/main" id="{3E90CD9A-7A65-1E9E-A9C6-127EBFFB38C5}"/>
              </a:ext>
            </a:extLst>
          </p:cNvPr>
          <p:cNvSpPr/>
          <p:nvPr/>
        </p:nvSpPr>
        <p:spPr>
          <a:xfrm>
            <a:off x="3672590" y="3196653"/>
            <a:ext cx="4661941" cy="131164"/>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6" name="Rectángulo 25">
            <a:extLst>
              <a:ext uri="{FF2B5EF4-FFF2-40B4-BE49-F238E27FC236}">
                <a16:creationId xmlns:a16="http://schemas.microsoft.com/office/drawing/2014/main" id="{8ADEDF7B-87A3-5BD7-08F3-E4EC98C2EEB1}"/>
              </a:ext>
            </a:extLst>
          </p:cNvPr>
          <p:cNvSpPr/>
          <p:nvPr/>
        </p:nvSpPr>
        <p:spPr>
          <a:xfrm>
            <a:off x="3672589" y="3429000"/>
            <a:ext cx="6145969" cy="131164"/>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7" name="Rectángulo 26">
            <a:extLst>
              <a:ext uri="{FF2B5EF4-FFF2-40B4-BE49-F238E27FC236}">
                <a16:creationId xmlns:a16="http://schemas.microsoft.com/office/drawing/2014/main" id="{64DD8557-110E-ACB0-569D-D6FCDE5B15D4}"/>
              </a:ext>
            </a:extLst>
          </p:cNvPr>
          <p:cNvSpPr/>
          <p:nvPr/>
        </p:nvSpPr>
        <p:spPr>
          <a:xfrm>
            <a:off x="3672589" y="3661346"/>
            <a:ext cx="7674965" cy="131164"/>
          </a:xfrm>
          <a:prstGeom prst="rect">
            <a:avLst/>
          </a:prstGeom>
          <a:solidFill>
            <a:srgbClr val="CCFF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8" name="CuadroTexto 27">
            <a:extLst>
              <a:ext uri="{FF2B5EF4-FFF2-40B4-BE49-F238E27FC236}">
                <a16:creationId xmlns:a16="http://schemas.microsoft.com/office/drawing/2014/main" id="{903CCB34-75D5-5935-6491-86BD07507885}"/>
              </a:ext>
            </a:extLst>
          </p:cNvPr>
          <p:cNvSpPr txBox="1"/>
          <p:nvPr/>
        </p:nvSpPr>
        <p:spPr>
          <a:xfrm>
            <a:off x="3672588" y="2387584"/>
            <a:ext cx="6145969" cy="707886"/>
          </a:xfrm>
          <a:prstGeom prst="rect">
            <a:avLst/>
          </a:prstGeom>
          <a:noFill/>
        </p:spPr>
        <p:txBody>
          <a:bodyPr wrap="square" rtlCol="0">
            <a:spAutoFit/>
          </a:bodyPr>
          <a:lstStyle/>
          <a:p>
            <a:r>
              <a:rPr lang="es-ES" sz="4000" b="1" dirty="0" err="1"/>
              <a:t>Appendix</a:t>
            </a:r>
            <a:endParaRPr lang="es-US" sz="4000" b="1" dirty="0"/>
          </a:p>
        </p:txBody>
      </p:sp>
    </p:spTree>
    <p:extLst>
      <p:ext uri="{BB962C8B-B14F-4D97-AF65-F5344CB8AC3E}">
        <p14:creationId xmlns:p14="http://schemas.microsoft.com/office/powerpoint/2010/main" val="1997537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FDC48-A977-027E-5B1D-11C1CF45340F}"/>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A2A12DCC-204F-B986-95B2-910DDBCE1AA9}"/>
              </a:ext>
            </a:extLst>
          </p:cNvPr>
          <p:cNvSpPr/>
          <p:nvPr/>
        </p:nvSpPr>
        <p:spPr>
          <a:xfrm>
            <a:off x="0" y="0"/>
            <a:ext cx="12192000" cy="97436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rPr>
              <a:t>Dashboard from where the graphics</a:t>
            </a:r>
            <a:endParaRPr lang="es-US" sz="2400" dirty="0">
              <a:latin typeface="Bahnschrift SemiBold" panose="020B0502040204020203" pitchFamily="34" charset="0"/>
            </a:endParaRPr>
          </a:p>
        </p:txBody>
      </p:sp>
      <p:pic>
        <p:nvPicPr>
          <p:cNvPr id="3" name="Imagen 2">
            <a:extLst>
              <a:ext uri="{FF2B5EF4-FFF2-40B4-BE49-F238E27FC236}">
                <a16:creationId xmlns:a16="http://schemas.microsoft.com/office/drawing/2014/main" id="{E38B9B55-727B-CBA9-925F-E9F3AA35B750}"/>
              </a:ext>
            </a:extLst>
          </p:cNvPr>
          <p:cNvPicPr>
            <a:picLocks noChangeAspect="1"/>
          </p:cNvPicPr>
          <p:nvPr/>
        </p:nvPicPr>
        <p:blipFill>
          <a:blip r:embed="rId2"/>
          <a:stretch>
            <a:fillRect/>
          </a:stretch>
        </p:blipFill>
        <p:spPr>
          <a:xfrm>
            <a:off x="363844" y="1548113"/>
            <a:ext cx="11464312" cy="4661180"/>
          </a:xfrm>
          <a:prstGeom prst="rect">
            <a:avLst/>
          </a:prstGeom>
        </p:spPr>
      </p:pic>
    </p:spTree>
    <p:extLst>
      <p:ext uri="{BB962C8B-B14F-4D97-AF65-F5344CB8AC3E}">
        <p14:creationId xmlns:p14="http://schemas.microsoft.com/office/powerpoint/2010/main" val="3948314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D4A91-25C9-825A-3733-E58891BD218A}"/>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308ED973-AE62-1B1A-A37B-45300EE986D5}"/>
              </a:ext>
            </a:extLst>
          </p:cNvPr>
          <p:cNvSpPr/>
          <p:nvPr/>
        </p:nvSpPr>
        <p:spPr>
          <a:xfrm>
            <a:off x="0" y="0"/>
            <a:ext cx="12192000" cy="97436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atin typeface="Bahnschrift SemiBold" panose="020B0502040204020203" pitchFamily="34" charset="0"/>
              </a:rPr>
              <a:t>SQL guidelines for cleaning and sorting of information</a:t>
            </a:r>
            <a:endParaRPr lang="es-US" sz="2400" dirty="0">
              <a:latin typeface="Bahnschrift SemiBold" panose="020B0502040204020203" pitchFamily="34" charset="0"/>
            </a:endParaRPr>
          </a:p>
        </p:txBody>
      </p:sp>
      <p:pic>
        <p:nvPicPr>
          <p:cNvPr id="4" name="Imagen 3">
            <a:extLst>
              <a:ext uri="{FF2B5EF4-FFF2-40B4-BE49-F238E27FC236}">
                <a16:creationId xmlns:a16="http://schemas.microsoft.com/office/drawing/2014/main" id="{E146FE0D-A524-51E8-78A8-EDAEA40D21C8}"/>
              </a:ext>
            </a:extLst>
          </p:cNvPr>
          <p:cNvPicPr>
            <a:picLocks noChangeAspect="1"/>
          </p:cNvPicPr>
          <p:nvPr/>
        </p:nvPicPr>
        <p:blipFill>
          <a:blip r:embed="rId2"/>
          <a:stretch>
            <a:fillRect/>
          </a:stretch>
        </p:blipFill>
        <p:spPr>
          <a:xfrm>
            <a:off x="331582" y="1471696"/>
            <a:ext cx="2825958" cy="2152626"/>
          </a:xfrm>
          <a:prstGeom prst="rect">
            <a:avLst/>
          </a:prstGeom>
          <a:effectLst>
            <a:outerShdw blurRad="50800" dist="38100" dir="2700000" algn="tl" rotWithShape="0">
              <a:prstClr val="black">
                <a:alpha val="40000"/>
              </a:prstClr>
            </a:outerShdw>
          </a:effectLst>
        </p:spPr>
      </p:pic>
      <p:pic>
        <p:nvPicPr>
          <p:cNvPr id="7" name="Imagen 6">
            <a:extLst>
              <a:ext uri="{FF2B5EF4-FFF2-40B4-BE49-F238E27FC236}">
                <a16:creationId xmlns:a16="http://schemas.microsoft.com/office/drawing/2014/main" id="{E805E45E-A756-885F-8C79-5D30036C3B83}"/>
              </a:ext>
            </a:extLst>
          </p:cNvPr>
          <p:cNvPicPr>
            <a:picLocks noChangeAspect="1"/>
          </p:cNvPicPr>
          <p:nvPr/>
        </p:nvPicPr>
        <p:blipFill>
          <a:blip r:embed="rId3"/>
          <a:stretch>
            <a:fillRect/>
          </a:stretch>
        </p:blipFill>
        <p:spPr>
          <a:xfrm>
            <a:off x="331583" y="3790748"/>
            <a:ext cx="2825959" cy="2260768"/>
          </a:xfrm>
          <a:prstGeom prst="rect">
            <a:avLst/>
          </a:prstGeom>
          <a:effectLst>
            <a:outerShdw blurRad="50800" dist="38100" dir="2700000" algn="tl" rotWithShape="0">
              <a:prstClr val="black">
                <a:alpha val="40000"/>
              </a:prstClr>
            </a:outerShdw>
          </a:effectLst>
        </p:spPr>
      </p:pic>
      <p:pic>
        <p:nvPicPr>
          <p:cNvPr id="9" name="Imagen 8">
            <a:extLst>
              <a:ext uri="{FF2B5EF4-FFF2-40B4-BE49-F238E27FC236}">
                <a16:creationId xmlns:a16="http://schemas.microsoft.com/office/drawing/2014/main" id="{2958A229-2D56-5316-56AB-51C11174C35D}"/>
              </a:ext>
            </a:extLst>
          </p:cNvPr>
          <p:cNvPicPr>
            <a:picLocks noChangeAspect="1"/>
          </p:cNvPicPr>
          <p:nvPr/>
        </p:nvPicPr>
        <p:blipFill>
          <a:blip r:embed="rId4"/>
          <a:stretch>
            <a:fillRect/>
          </a:stretch>
        </p:blipFill>
        <p:spPr>
          <a:xfrm>
            <a:off x="3355344" y="2660364"/>
            <a:ext cx="3691741" cy="2260768"/>
          </a:xfrm>
          <a:prstGeom prst="rect">
            <a:avLst/>
          </a:prstGeom>
          <a:effectLst>
            <a:outerShdw blurRad="50800" dist="38100" dir="2700000" algn="tl" rotWithShape="0">
              <a:prstClr val="black">
                <a:alpha val="40000"/>
              </a:prstClr>
            </a:outerShdw>
          </a:effectLst>
        </p:spPr>
      </p:pic>
      <p:pic>
        <p:nvPicPr>
          <p:cNvPr id="11" name="Imagen 10">
            <a:extLst>
              <a:ext uri="{FF2B5EF4-FFF2-40B4-BE49-F238E27FC236}">
                <a16:creationId xmlns:a16="http://schemas.microsoft.com/office/drawing/2014/main" id="{CF0B29CA-417D-6086-555A-21B7BD354645}"/>
              </a:ext>
            </a:extLst>
          </p:cNvPr>
          <p:cNvPicPr>
            <a:picLocks noChangeAspect="1"/>
          </p:cNvPicPr>
          <p:nvPr/>
        </p:nvPicPr>
        <p:blipFill>
          <a:blip r:embed="rId5"/>
          <a:stretch>
            <a:fillRect/>
          </a:stretch>
        </p:blipFill>
        <p:spPr>
          <a:xfrm>
            <a:off x="7244887" y="2005272"/>
            <a:ext cx="4705033" cy="357095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664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4043558-AA66-CF7A-A9F0-346759B82E83}"/>
              </a:ext>
            </a:extLst>
          </p:cNvPr>
          <p:cNvSpPr/>
          <p:nvPr/>
        </p:nvSpPr>
        <p:spPr>
          <a:xfrm>
            <a:off x="0" y="0"/>
            <a:ext cx="12192000" cy="97436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dirty="0">
                <a:latin typeface="Bahnschrift SemiBold" panose="020B0502040204020203" pitchFamily="34" charset="0"/>
              </a:rPr>
              <a:t>Executive </a:t>
            </a:r>
            <a:r>
              <a:rPr lang="es-ES" sz="2400" dirty="0" err="1">
                <a:latin typeface="Bahnschrift SemiBold" panose="020B0502040204020203" pitchFamily="34" charset="0"/>
              </a:rPr>
              <a:t>Summary</a:t>
            </a:r>
            <a:endParaRPr lang="es-US" sz="2400" dirty="0">
              <a:latin typeface="Bahnschrift SemiBold" panose="020B0502040204020203" pitchFamily="34" charset="0"/>
            </a:endParaRPr>
          </a:p>
        </p:txBody>
      </p:sp>
      <p:sp>
        <p:nvSpPr>
          <p:cNvPr id="6" name="Elipse 5">
            <a:extLst>
              <a:ext uri="{FF2B5EF4-FFF2-40B4-BE49-F238E27FC236}">
                <a16:creationId xmlns:a16="http://schemas.microsoft.com/office/drawing/2014/main" id="{8D0E67DE-09ED-A809-1B5F-2CCCC1FBB399}"/>
              </a:ext>
            </a:extLst>
          </p:cNvPr>
          <p:cNvSpPr/>
          <p:nvPr/>
        </p:nvSpPr>
        <p:spPr>
          <a:xfrm>
            <a:off x="896912" y="2126105"/>
            <a:ext cx="2888105" cy="2818150"/>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7" name="Rectángulo 6">
            <a:extLst>
              <a:ext uri="{FF2B5EF4-FFF2-40B4-BE49-F238E27FC236}">
                <a16:creationId xmlns:a16="http://schemas.microsoft.com/office/drawing/2014/main" id="{7FAE5062-E4B0-8251-9EA1-9A6F20045C5F}"/>
              </a:ext>
            </a:extLst>
          </p:cNvPr>
          <p:cNvSpPr/>
          <p:nvPr/>
        </p:nvSpPr>
        <p:spPr>
          <a:xfrm>
            <a:off x="5096656" y="1573967"/>
            <a:ext cx="299803" cy="97436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8" name="CuadroTexto 7">
            <a:extLst>
              <a:ext uri="{FF2B5EF4-FFF2-40B4-BE49-F238E27FC236}">
                <a16:creationId xmlns:a16="http://schemas.microsoft.com/office/drawing/2014/main" id="{92025F9C-89B2-C83A-08AF-142D07912FB8}"/>
              </a:ext>
            </a:extLst>
          </p:cNvPr>
          <p:cNvSpPr txBox="1"/>
          <p:nvPr/>
        </p:nvSpPr>
        <p:spPr>
          <a:xfrm>
            <a:off x="5846164" y="1543987"/>
            <a:ext cx="5861154" cy="4016484"/>
          </a:xfrm>
          <a:prstGeom prst="rect">
            <a:avLst/>
          </a:prstGeom>
          <a:noFill/>
        </p:spPr>
        <p:txBody>
          <a:bodyPr wrap="square" rtlCol="0">
            <a:spAutoFit/>
          </a:bodyPr>
          <a:lstStyle/>
          <a:p>
            <a:pPr algn="just"/>
            <a:r>
              <a:rPr lang="en-US" sz="1500" dirty="0">
                <a:latin typeface="Arial" panose="020B0604020202020204" pitchFamily="34" charset="0"/>
                <a:cs typeface="Arial" panose="020B0604020202020204" pitchFamily="34" charset="0"/>
              </a:rPr>
              <a:t>The objective of the document is to put on the table a hypothetical project of sales analysis. This comes in order to demonstrate the mastery of various technologies in the timely practice of data analysis and management of business information.</a:t>
            </a:r>
          </a:p>
          <a:p>
            <a:pPr algn="just"/>
            <a:endParaRPr lang="en-US" sz="1500" dirty="0">
              <a:latin typeface="Arial" panose="020B0604020202020204" pitchFamily="34" charset="0"/>
              <a:cs typeface="Arial" panose="020B0604020202020204" pitchFamily="34" charset="0"/>
            </a:endParaRPr>
          </a:p>
          <a:p>
            <a:pPr algn="just"/>
            <a:r>
              <a:rPr lang="en-US" sz="1500" dirty="0">
                <a:latin typeface="Arial" panose="020B0604020202020204" pitchFamily="34" charset="0"/>
                <a:cs typeface="Arial" panose="020B0604020202020204" pitchFamily="34" charset="0"/>
              </a:rPr>
              <a:t>In order to elaborate this analysis, we need to</a:t>
            </a:r>
          </a:p>
          <a:p>
            <a:pPr algn="just"/>
            <a:endParaRPr lang="en-US" sz="15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500" b="1" dirty="0" err="1">
                <a:latin typeface="Arial" panose="020B0604020202020204" pitchFamily="34" charset="0"/>
                <a:cs typeface="Arial" panose="020B0604020202020204" pitchFamily="34" charset="0"/>
              </a:rPr>
              <a:t>Bigquery</a:t>
            </a:r>
            <a:r>
              <a:rPr lang="en-US" sz="1500" b="1" dirty="0">
                <a:latin typeface="Arial" panose="020B0604020202020204" pitchFamily="34" charset="0"/>
                <a:cs typeface="Arial" panose="020B0604020202020204" pitchFamily="34" charset="0"/>
              </a:rPr>
              <a:t> (SQL): </a:t>
            </a:r>
            <a:r>
              <a:rPr lang="en-US" sz="1500" dirty="0">
                <a:latin typeface="Arial" panose="020B0604020202020204" pitchFamily="34" charset="0"/>
                <a:cs typeface="Arial" panose="020B0604020202020204" pitchFamily="34" charset="0"/>
              </a:rPr>
              <a:t>To elaborate the cleaning queries and generation of key tabs for the analysis and modeling of the information.</a:t>
            </a:r>
          </a:p>
          <a:p>
            <a:pPr marL="285750" indent="-285750" algn="just">
              <a:buFont typeface="Arial" panose="020B0604020202020204" pitchFamily="34" charset="0"/>
              <a:buChar char="•"/>
            </a:pPr>
            <a:r>
              <a:rPr lang="en-US" sz="1500" b="1" dirty="0">
                <a:latin typeface="Arial" panose="020B0604020202020204" pitchFamily="34" charset="0"/>
                <a:cs typeface="Arial" panose="020B0604020202020204" pitchFamily="34" charset="0"/>
              </a:rPr>
              <a:t>Tableau: </a:t>
            </a:r>
            <a:r>
              <a:rPr lang="en-US" sz="1500" dirty="0">
                <a:latin typeface="Arial" panose="020B0604020202020204" pitchFamily="34" charset="0"/>
                <a:cs typeface="Arial" panose="020B0604020202020204" pitchFamily="34" charset="0"/>
              </a:rPr>
              <a:t>To elaborate key graphs that shed light on monthly sales information, trends and product categories.</a:t>
            </a:r>
          </a:p>
          <a:p>
            <a:pPr marL="285750" indent="-285750" algn="just">
              <a:buFont typeface="Arial" panose="020B0604020202020204" pitchFamily="34" charset="0"/>
              <a:buChar char="•"/>
            </a:pPr>
            <a:r>
              <a:rPr lang="en-US" sz="1500" b="1" dirty="0">
                <a:latin typeface="Arial" panose="020B0604020202020204" pitchFamily="34" charset="0"/>
                <a:cs typeface="Arial" panose="020B0604020202020204" pitchFamily="34" charset="0"/>
              </a:rPr>
              <a:t>Excel: </a:t>
            </a:r>
            <a:r>
              <a:rPr lang="en-US" sz="1500" dirty="0">
                <a:latin typeface="Arial" panose="020B0604020202020204" pitchFamily="34" charset="0"/>
                <a:cs typeface="Arial" panose="020B0604020202020204" pitchFamily="34" charset="0"/>
              </a:rPr>
              <a:t>To contain the sales information to generate the data modeling.</a:t>
            </a:r>
          </a:p>
          <a:p>
            <a:pPr algn="just"/>
            <a:endParaRPr lang="en-US" sz="1500" dirty="0">
              <a:latin typeface="Arial" panose="020B0604020202020204" pitchFamily="34" charset="0"/>
              <a:cs typeface="Arial" panose="020B0604020202020204" pitchFamily="34" charset="0"/>
            </a:endParaRPr>
          </a:p>
          <a:p>
            <a:pPr algn="just"/>
            <a:r>
              <a:rPr lang="en-US" sz="1500" dirty="0">
                <a:latin typeface="Arial" panose="020B0604020202020204" pitchFamily="34" charset="0"/>
                <a:cs typeface="Arial" panose="020B0604020202020204" pitchFamily="34" charset="0"/>
              </a:rPr>
              <a:t>Through this analysis we can have a better understanding of the sales information within a hypothetical context.</a:t>
            </a:r>
          </a:p>
        </p:txBody>
      </p:sp>
      <p:pic>
        <p:nvPicPr>
          <p:cNvPr id="2050" name="Picture 2" descr="Ventas - Iconos gratis de comercio y compras">
            <a:extLst>
              <a:ext uri="{FF2B5EF4-FFF2-40B4-BE49-F238E27FC236}">
                <a16:creationId xmlns:a16="http://schemas.microsoft.com/office/drawing/2014/main" id="{9FF48295-8EAD-2EC6-9B31-44369C7A8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506" y="2548328"/>
            <a:ext cx="3130445" cy="3130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844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B05019D-05D2-4B18-412D-B8482A8DD8E8}"/>
              </a:ext>
            </a:extLst>
          </p:cNvPr>
          <p:cNvSpPr/>
          <p:nvPr/>
        </p:nvSpPr>
        <p:spPr>
          <a:xfrm>
            <a:off x="1798820" y="2188564"/>
            <a:ext cx="1723869" cy="2278505"/>
          </a:xfrm>
          <a:prstGeom prst="rect">
            <a:avLst/>
          </a:prstGeom>
          <a:solidFill>
            <a:srgbClr val="0A4A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5400" dirty="0"/>
              <a:t>1</a:t>
            </a:r>
            <a:endParaRPr lang="es-US" sz="5400" dirty="0"/>
          </a:p>
        </p:txBody>
      </p:sp>
      <p:sp>
        <p:nvSpPr>
          <p:cNvPr id="25" name="Rectángulo 24">
            <a:extLst>
              <a:ext uri="{FF2B5EF4-FFF2-40B4-BE49-F238E27FC236}">
                <a16:creationId xmlns:a16="http://schemas.microsoft.com/office/drawing/2014/main" id="{456532D9-FEAD-A63F-9EFA-EE06A4A962F5}"/>
              </a:ext>
            </a:extLst>
          </p:cNvPr>
          <p:cNvSpPr/>
          <p:nvPr/>
        </p:nvSpPr>
        <p:spPr>
          <a:xfrm>
            <a:off x="3672590" y="3196653"/>
            <a:ext cx="4661941" cy="131164"/>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6" name="Rectángulo 25">
            <a:extLst>
              <a:ext uri="{FF2B5EF4-FFF2-40B4-BE49-F238E27FC236}">
                <a16:creationId xmlns:a16="http://schemas.microsoft.com/office/drawing/2014/main" id="{84DF85B6-108D-A33A-CA01-7E263826A82F}"/>
              </a:ext>
            </a:extLst>
          </p:cNvPr>
          <p:cNvSpPr/>
          <p:nvPr/>
        </p:nvSpPr>
        <p:spPr>
          <a:xfrm>
            <a:off x="3672589" y="3429000"/>
            <a:ext cx="6145969" cy="131164"/>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7" name="Rectángulo 26">
            <a:extLst>
              <a:ext uri="{FF2B5EF4-FFF2-40B4-BE49-F238E27FC236}">
                <a16:creationId xmlns:a16="http://schemas.microsoft.com/office/drawing/2014/main" id="{DFD52336-9A63-040A-0D5A-00003D3C90B7}"/>
              </a:ext>
            </a:extLst>
          </p:cNvPr>
          <p:cNvSpPr/>
          <p:nvPr/>
        </p:nvSpPr>
        <p:spPr>
          <a:xfrm>
            <a:off x="3672589" y="3661346"/>
            <a:ext cx="7674965" cy="131164"/>
          </a:xfrm>
          <a:prstGeom prst="rect">
            <a:avLst/>
          </a:prstGeom>
          <a:solidFill>
            <a:srgbClr val="CCFF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8" name="CuadroTexto 27">
            <a:extLst>
              <a:ext uri="{FF2B5EF4-FFF2-40B4-BE49-F238E27FC236}">
                <a16:creationId xmlns:a16="http://schemas.microsoft.com/office/drawing/2014/main" id="{3FDE991C-486F-F0C7-DF69-461EC757CC14}"/>
              </a:ext>
            </a:extLst>
          </p:cNvPr>
          <p:cNvSpPr txBox="1"/>
          <p:nvPr/>
        </p:nvSpPr>
        <p:spPr>
          <a:xfrm>
            <a:off x="3672589" y="2368446"/>
            <a:ext cx="6145969" cy="707886"/>
          </a:xfrm>
          <a:prstGeom prst="rect">
            <a:avLst/>
          </a:prstGeom>
          <a:noFill/>
        </p:spPr>
        <p:txBody>
          <a:bodyPr wrap="square" rtlCol="0">
            <a:spAutoFit/>
          </a:bodyPr>
          <a:lstStyle/>
          <a:p>
            <a:r>
              <a:rPr lang="es-ES" sz="4000" b="1" dirty="0" err="1"/>
              <a:t>Methodologies</a:t>
            </a:r>
            <a:r>
              <a:rPr lang="es-ES" sz="4000" b="1" dirty="0"/>
              <a:t> </a:t>
            </a:r>
            <a:r>
              <a:rPr lang="es-ES" sz="4000" b="1" dirty="0" err="1"/>
              <a:t>Employed</a:t>
            </a:r>
            <a:endParaRPr lang="es-US" sz="4000" b="1" dirty="0"/>
          </a:p>
        </p:txBody>
      </p:sp>
    </p:spTree>
    <p:extLst>
      <p:ext uri="{BB962C8B-B14F-4D97-AF65-F5344CB8AC3E}">
        <p14:creationId xmlns:p14="http://schemas.microsoft.com/office/powerpoint/2010/main" val="341804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D1311-7E0A-F11D-FFF9-7BCCCA5F940E}"/>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06A54B79-C2D3-F827-32F6-A89A95607306}"/>
              </a:ext>
            </a:extLst>
          </p:cNvPr>
          <p:cNvSpPr/>
          <p:nvPr/>
        </p:nvSpPr>
        <p:spPr>
          <a:xfrm>
            <a:off x="0" y="0"/>
            <a:ext cx="12192000" cy="97436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rPr>
              <a:t>Let's understand the methodologies with which we generate the results...</a:t>
            </a:r>
            <a:endParaRPr lang="es-US" sz="2400" dirty="0">
              <a:latin typeface="Bahnschrift SemiBold" panose="020B0502040204020203" pitchFamily="34" charset="0"/>
            </a:endParaRPr>
          </a:p>
        </p:txBody>
      </p:sp>
      <p:sp>
        <p:nvSpPr>
          <p:cNvPr id="13" name="Rectángulo 12">
            <a:extLst>
              <a:ext uri="{FF2B5EF4-FFF2-40B4-BE49-F238E27FC236}">
                <a16:creationId xmlns:a16="http://schemas.microsoft.com/office/drawing/2014/main" id="{D72A3DF0-CC68-49AD-DA6F-15F1254DCD1E}"/>
              </a:ext>
            </a:extLst>
          </p:cNvPr>
          <p:cNvSpPr/>
          <p:nvPr/>
        </p:nvSpPr>
        <p:spPr>
          <a:xfrm>
            <a:off x="704539" y="2653259"/>
            <a:ext cx="2473377" cy="539645"/>
          </a:xfrm>
          <a:prstGeom prst="rect">
            <a:avLst/>
          </a:prstGeom>
          <a:solidFill>
            <a:srgbClr val="0E46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1400" b="1" dirty="0">
                <a:solidFill>
                  <a:schemeClr val="bg1"/>
                </a:solidFill>
                <a:latin typeface="Arial" panose="020B0604020202020204" pitchFamily="34" charset="0"/>
                <a:cs typeface="Arial" panose="020B0604020202020204" pitchFamily="34" charset="0"/>
              </a:rPr>
              <a:t>Data </a:t>
            </a:r>
            <a:r>
              <a:rPr lang="es-US" sz="1400" b="1" dirty="0" err="1">
                <a:solidFill>
                  <a:schemeClr val="bg1"/>
                </a:solidFill>
                <a:latin typeface="Arial" panose="020B0604020202020204" pitchFamily="34" charset="0"/>
                <a:cs typeface="Arial" panose="020B0604020202020204" pitchFamily="34" charset="0"/>
              </a:rPr>
              <a:t>exploration</a:t>
            </a:r>
            <a:r>
              <a:rPr lang="es-US" sz="1400" b="1" dirty="0">
                <a:solidFill>
                  <a:schemeClr val="bg1"/>
                </a:solidFill>
                <a:latin typeface="Arial" panose="020B0604020202020204" pitchFamily="34" charset="0"/>
                <a:cs typeface="Arial" panose="020B0604020202020204" pitchFamily="34" charset="0"/>
              </a:rPr>
              <a:t> and </a:t>
            </a:r>
            <a:r>
              <a:rPr lang="es-US" sz="1400" b="1" dirty="0" err="1">
                <a:solidFill>
                  <a:schemeClr val="bg1"/>
                </a:solidFill>
                <a:latin typeface="Arial" panose="020B0604020202020204" pitchFamily="34" charset="0"/>
                <a:cs typeface="Arial" panose="020B0604020202020204" pitchFamily="34" charset="0"/>
              </a:rPr>
              <a:t>cleansing</a:t>
            </a:r>
            <a:endParaRPr lang="es-US" sz="1400" b="1" dirty="0">
              <a:solidFill>
                <a:schemeClr val="bg1"/>
              </a:solidFill>
              <a:latin typeface="Arial" panose="020B0604020202020204" pitchFamily="34" charset="0"/>
              <a:cs typeface="Arial" panose="020B0604020202020204" pitchFamily="34" charset="0"/>
            </a:endParaRPr>
          </a:p>
        </p:txBody>
      </p:sp>
      <p:sp>
        <p:nvSpPr>
          <p:cNvPr id="15" name="Rectángulo 14">
            <a:extLst>
              <a:ext uri="{FF2B5EF4-FFF2-40B4-BE49-F238E27FC236}">
                <a16:creationId xmlns:a16="http://schemas.microsoft.com/office/drawing/2014/main" id="{069B44B8-CC9E-6FB0-8FA1-1942A3DDA4F2}"/>
              </a:ext>
            </a:extLst>
          </p:cNvPr>
          <p:cNvSpPr/>
          <p:nvPr/>
        </p:nvSpPr>
        <p:spPr>
          <a:xfrm>
            <a:off x="3442742" y="2653258"/>
            <a:ext cx="2473377" cy="539645"/>
          </a:xfrm>
          <a:prstGeom prst="rect">
            <a:avLst/>
          </a:prstGeom>
          <a:solidFill>
            <a:srgbClr val="0E46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1400" b="1" dirty="0" err="1">
                <a:solidFill>
                  <a:schemeClr val="bg1"/>
                </a:solidFill>
                <a:latin typeface="Arial" panose="020B0604020202020204" pitchFamily="34" charset="0"/>
                <a:cs typeface="Arial" panose="020B0604020202020204" pitchFamily="34" charset="0"/>
              </a:rPr>
              <a:t>Trend</a:t>
            </a:r>
            <a:r>
              <a:rPr lang="es-US" sz="1400" b="1" dirty="0">
                <a:solidFill>
                  <a:schemeClr val="bg1"/>
                </a:solidFill>
                <a:latin typeface="Arial" panose="020B0604020202020204" pitchFamily="34" charset="0"/>
                <a:cs typeface="Arial" panose="020B0604020202020204" pitchFamily="34" charset="0"/>
              </a:rPr>
              <a:t> </a:t>
            </a:r>
            <a:r>
              <a:rPr lang="es-US" sz="1400" b="1" dirty="0" err="1">
                <a:solidFill>
                  <a:schemeClr val="bg1"/>
                </a:solidFill>
                <a:latin typeface="Arial" panose="020B0604020202020204" pitchFamily="34" charset="0"/>
                <a:cs typeface="Arial" panose="020B0604020202020204" pitchFamily="34" charset="0"/>
              </a:rPr>
              <a:t>analysis</a:t>
            </a:r>
            <a:r>
              <a:rPr lang="es-US" sz="1400" b="1" dirty="0">
                <a:solidFill>
                  <a:schemeClr val="bg1"/>
                </a:solidFill>
                <a:latin typeface="Arial" panose="020B0604020202020204" pitchFamily="34" charset="0"/>
                <a:cs typeface="Arial" panose="020B0604020202020204" pitchFamily="34" charset="0"/>
              </a:rPr>
              <a:t> and </a:t>
            </a:r>
            <a:r>
              <a:rPr lang="es-US" sz="1400" b="1" dirty="0" err="1">
                <a:solidFill>
                  <a:schemeClr val="bg1"/>
                </a:solidFill>
                <a:latin typeface="Arial" panose="020B0604020202020204" pitchFamily="34" charset="0"/>
                <a:cs typeface="Arial" panose="020B0604020202020204" pitchFamily="34" charset="0"/>
              </a:rPr>
              <a:t>segmentation</a:t>
            </a:r>
            <a:endParaRPr lang="es-US" sz="1400" b="1" dirty="0">
              <a:solidFill>
                <a:schemeClr val="bg1"/>
              </a:solidFill>
              <a:latin typeface="Arial" panose="020B0604020202020204" pitchFamily="34" charset="0"/>
              <a:cs typeface="Arial" panose="020B0604020202020204" pitchFamily="34" charset="0"/>
            </a:endParaRPr>
          </a:p>
        </p:txBody>
      </p:sp>
      <p:sp>
        <p:nvSpPr>
          <p:cNvPr id="16" name="Rectángulo 15">
            <a:extLst>
              <a:ext uri="{FF2B5EF4-FFF2-40B4-BE49-F238E27FC236}">
                <a16:creationId xmlns:a16="http://schemas.microsoft.com/office/drawing/2014/main" id="{EC08A525-6DC4-7ECA-F6A7-FE30EFD323A4}"/>
              </a:ext>
            </a:extLst>
          </p:cNvPr>
          <p:cNvSpPr/>
          <p:nvPr/>
        </p:nvSpPr>
        <p:spPr>
          <a:xfrm>
            <a:off x="6180945" y="2653257"/>
            <a:ext cx="2473377" cy="539645"/>
          </a:xfrm>
          <a:prstGeom prst="rect">
            <a:avLst/>
          </a:prstGeom>
          <a:solidFill>
            <a:srgbClr val="0E46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1400" b="1">
                <a:solidFill>
                  <a:schemeClr val="bg1"/>
                </a:solidFill>
                <a:latin typeface="Arial" panose="020B0604020202020204" pitchFamily="34" charset="0"/>
                <a:cs typeface="Arial" panose="020B0604020202020204" pitchFamily="34" charset="0"/>
              </a:rPr>
              <a:t>Sales forecasting</a:t>
            </a:r>
          </a:p>
        </p:txBody>
      </p:sp>
      <p:sp>
        <p:nvSpPr>
          <p:cNvPr id="17" name="Rectángulo 16">
            <a:extLst>
              <a:ext uri="{FF2B5EF4-FFF2-40B4-BE49-F238E27FC236}">
                <a16:creationId xmlns:a16="http://schemas.microsoft.com/office/drawing/2014/main" id="{7FD9DEF1-01B4-EA08-1FD2-7E08CF533E9A}"/>
              </a:ext>
            </a:extLst>
          </p:cNvPr>
          <p:cNvSpPr/>
          <p:nvPr/>
        </p:nvSpPr>
        <p:spPr>
          <a:xfrm>
            <a:off x="8919148" y="2653256"/>
            <a:ext cx="2473377" cy="539645"/>
          </a:xfrm>
          <a:prstGeom prst="rect">
            <a:avLst/>
          </a:prstGeom>
          <a:solidFill>
            <a:srgbClr val="0E46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1400" b="1">
                <a:solidFill>
                  <a:schemeClr val="bg1"/>
                </a:solidFill>
                <a:latin typeface="Arial" panose="020B0604020202020204" pitchFamily="34" charset="0"/>
                <a:cs typeface="Arial" panose="020B0604020202020204" pitchFamily="34" charset="0"/>
              </a:rPr>
              <a:t>Results visualization</a:t>
            </a:r>
          </a:p>
        </p:txBody>
      </p:sp>
      <p:sp>
        <p:nvSpPr>
          <p:cNvPr id="18" name="Rectángulo 17">
            <a:extLst>
              <a:ext uri="{FF2B5EF4-FFF2-40B4-BE49-F238E27FC236}">
                <a16:creationId xmlns:a16="http://schemas.microsoft.com/office/drawing/2014/main" id="{A779AFA6-2869-A706-1B0E-7FA49818CCB8}"/>
              </a:ext>
            </a:extLst>
          </p:cNvPr>
          <p:cNvSpPr/>
          <p:nvPr/>
        </p:nvSpPr>
        <p:spPr>
          <a:xfrm>
            <a:off x="704539" y="3357795"/>
            <a:ext cx="2473377" cy="2728210"/>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Loading the dataset into </a:t>
            </a:r>
            <a:r>
              <a:rPr lang="en-US" sz="1400" dirty="0" err="1">
                <a:solidFill>
                  <a:schemeClr val="tx1"/>
                </a:solidFill>
                <a:latin typeface="Arial" panose="020B0604020202020204" pitchFamily="34" charset="0"/>
                <a:cs typeface="Arial" panose="020B0604020202020204" pitchFamily="34" charset="0"/>
              </a:rPr>
              <a:t>BigQuery</a:t>
            </a:r>
            <a:r>
              <a:rPr lang="en-US" sz="1400" dirty="0">
                <a:solidFill>
                  <a:schemeClr val="tx1"/>
                </a:solidFill>
                <a:latin typeface="Arial" panose="020B0604020202020204" pitchFamily="34" charset="0"/>
                <a:cs typeface="Arial" panose="020B0604020202020204" pitchFamily="34" charset="0"/>
              </a:rPr>
              <a:t>.</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Initial scan to identify null values, inconsistencies or errors.</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Use of aggregation functions and filters to verify data quality.</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Ensuring that the data is reliable prior to analysis.</a:t>
            </a:r>
            <a:endParaRPr lang="es-US" sz="1400" dirty="0">
              <a:solidFill>
                <a:schemeClr val="tx1"/>
              </a:solidFill>
              <a:latin typeface="Arial" panose="020B0604020202020204" pitchFamily="34" charset="0"/>
              <a:cs typeface="Arial" panose="020B0604020202020204" pitchFamily="34" charset="0"/>
            </a:endParaRPr>
          </a:p>
        </p:txBody>
      </p:sp>
      <p:sp>
        <p:nvSpPr>
          <p:cNvPr id="19" name="Rectángulo 18">
            <a:extLst>
              <a:ext uri="{FF2B5EF4-FFF2-40B4-BE49-F238E27FC236}">
                <a16:creationId xmlns:a16="http://schemas.microsoft.com/office/drawing/2014/main" id="{FD319535-DACD-DA1C-9FA7-BC32FB5464B4}"/>
              </a:ext>
            </a:extLst>
          </p:cNvPr>
          <p:cNvSpPr/>
          <p:nvPr/>
        </p:nvSpPr>
        <p:spPr>
          <a:xfrm>
            <a:off x="3442742" y="3357795"/>
            <a:ext cx="2473377" cy="2728210"/>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Evaluation of sales trends over time.</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Identification of seasonal patterns and peak sales months.</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Product segmentation according to profitability and sales volume.</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Analysis of periods with low sales performance.</a:t>
            </a:r>
            <a:endParaRPr lang="es-US" sz="1400" dirty="0">
              <a:solidFill>
                <a:schemeClr val="tx1"/>
              </a:solidFill>
              <a:latin typeface="Arial" panose="020B0604020202020204" pitchFamily="34" charset="0"/>
              <a:cs typeface="Arial" panose="020B0604020202020204" pitchFamily="34" charset="0"/>
            </a:endParaRPr>
          </a:p>
        </p:txBody>
      </p:sp>
      <p:sp>
        <p:nvSpPr>
          <p:cNvPr id="20" name="Rectángulo 19">
            <a:extLst>
              <a:ext uri="{FF2B5EF4-FFF2-40B4-BE49-F238E27FC236}">
                <a16:creationId xmlns:a16="http://schemas.microsoft.com/office/drawing/2014/main" id="{D7559109-53AF-23A1-1930-B92CB1756305}"/>
              </a:ext>
            </a:extLst>
          </p:cNvPr>
          <p:cNvSpPr/>
          <p:nvPr/>
        </p:nvSpPr>
        <p:spPr>
          <a:xfrm>
            <a:off x="6180944" y="3357795"/>
            <a:ext cx="2473377" cy="2728210"/>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Use of </a:t>
            </a:r>
            <a:r>
              <a:rPr lang="en-US" sz="1400" dirty="0" err="1">
                <a:solidFill>
                  <a:schemeClr val="tx1"/>
                </a:solidFill>
                <a:latin typeface="Arial" panose="020B0604020202020204" pitchFamily="34" charset="0"/>
                <a:cs typeface="Arial" panose="020B0604020202020204" pitchFamily="34" charset="0"/>
              </a:rPr>
              <a:t>BigQuery</a:t>
            </a:r>
            <a:r>
              <a:rPr lang="en-US" sz="1400" dirty="0">
                <a:solidFill>
                  <a:schemeClr val="tx1"/>
                </a:solidFill>
                <a:latin typeface="Arial" panose="020B0604020202020204" pitchFamily="34" charset="0"/>
                <a:cs typeface="Arial" panose="020B0604020202020204" pitchFamily="34" charset="0"/>
              </a:rPr>
              <a:t> ML to train a predictive model.</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Sales projection for the next months.</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Comparison of predictions with historical data.</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Identification of significant deviations in future sales.</a:t>
            </a:r>
            <a:endParaRPr lang="es-US" sz="1400" dirty="0">
              <a:solidFill>
                <a:schemeClr val="tx1"/>
              </a:solidFill>
              <a:latin typeface="Arial" panose="020B0604020202020204" pitchFamily="34" charset="0"/>
              <a:cs typeface="Arial" panose="020B0604020202020204" pitchFamily="34" charset="0"/>
            </a:endParaRPr>
          </a:p>
        </p:txBody>
      </p:sp>
      <p:sp>
        <p:nvSpPr>
          <p:cNvPr id="21" name="Rectángulo 20">
            <a:extLst>
              <a:ext uri="{FF2B5EF4-FFF2-40B4-BE49-F238E27FC236}">
                <a16:creationId xmlns:a16="http://schemas.microsoft.com/office/drawing/2014/main" id="{A99C96F6-713C-B391-F2B2-983DB63064DE}"/>
              </a:ext>
            </a:extLst>
          </p:cNvPr>
          <p:cNvSpPr/>
          <p:nvPr/>
        </p:nvSpPr>
        <p:spPr>
          <a:xfrm>
            <a:off x="8919146" y="3365293"/>
            <a:ext cx="2473377" cy="2728210"/>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Creation of a dashboard in Tableau to represent the findings.</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Visualization of sales trends and best-selling products.</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Incorporation of predictions into interactive graphs.</a:t>
            </a:r>
          </a:p>
          <a:p>
            <a:pPr marL="342900" indent="-342900">
              <a:buFont typeface="+mj-lt"/>
              <a:buAutoNum type="arabicPeriod"/>
            </a:pPr>
            <a:r>
              <a:rPr lang="en-US" sz="1400" dirty="0">
                <a:solidFill>
                  <a:schemeClr val="tx1"/>
                </a:solidFill>
                <a:latin typeface="Arial" panose="020B0604020202020204" pitchFamily="34" charset="0"/>
                <a:cs typeface="Arial" panose="020B0604020202020204" pitchFamily="34" charset="0"/>
              </a:rPr>
              <a:t>Generation of strategic recommendations based on the data.</a:t>
            </a:r>
            <a:endParaRPr lang="es-US" sz="1400" dirty="0">
              <a:solidFill>
                <a:schemeClr val="tx1"/>
              </a:solidFill>
              <a:latin typeface="Arial" panose="020B0604020202020204" pitchFamily="34" charset="0"/>
              <a:cs typeface="Arial" panose="020B0604020202020204" pitchFamily="34" charset="0"/>
            </a:endParaRPr>
          </a:p>
        </p:txBody>
      </p:sp>
      <p:pic>
        <p:nvPicPr>
          <p:cNvPr id="1026" name="Picture 2" descr="Símbolo de base de datos verificado para interfaz - Iconos gratis de  interfaz">
            <a:extLst>
              <a:ext uri="{FF2B5EF4-FFF2-40B4-BE49-F238E27FC236}">
                <a16:creationId xmlns:a16="http://schemas.microsoft.com/office/drawing/2014/main" id="{4D1DAF41-6075-8CF6-F20A-7DD35F134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630" y="1341620"/>
            <a:ext cx="1229193" cy="12291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álisis - Iconos gratis de negocio">
            <a:extLst>
              <a:ext uri="{FF2B5EF4-FFF2-40B4-BE49-F238E27FC236}">
                <a16:creationId xmlns:a16="http://schemas.microsoft.com/office/drawing/2014/main" id="{3B2EB4CA-DD81-B939-ED73-A9D7E1CCD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2335" y="1341620"/>
            <a:ext cx="1229193" cy="12291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álisis de pronóstico - Iconos gratis de negocios y finanzas">
            <a:extLst>
              <a:ext uri="{FF2B5EF4-FFF2-40B4-BE49-F238E27FC236}">
                <a16:creationId xmlns:a16="http://schemas.microsoft.com/office/drawing/2014/main" id="{84B07A41-BA74-777F-2463-5928A7B8BF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8040" y="1341620"/>
            <a:ext cx="1229193" cy="12291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s - Iconos gratis de márketing">
            <a:extLst>
              <a:ext uri="{FF2B5EF4-FFF2-40B4-BE49-F238E27FC236}">
                <a16:creationId xmlns:a16="http://schemas.microsoft.com/office/drawing/2014/main" id="{D1FEC391-7B26-7848-97A7-F0F1BBB88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41237" y="1337867"/>
            <a:ext cx="1229193" cy="1229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12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a:extLst>
            <a:ext uri="{FF2B5EF4-FFF2-40B4-BE49-F238E27FC236}">
              <a16:creationId xmlns:a16="http://schemas.microsoft.com/office/drawing/2014/main" id="{F7463837-56A1-433F-BE55-00869265357D}"/>
            </a:ext>
          </a:extLst>
        </p:cNvPr>
        <p:cNvGrpSpPr/>
        <p:nvPr/>
      </p:nvGrpSpPr>
      <p:grpSpPr>
        <a:xfrm>
          <a:off x="0" y="0"/>
          <a:ext cx="0" cy="0"/>
          <a:chOff x="0" y="0"/>
          <a:chExt cx="0" cy="0"/>
        </a:xfrm>
      </p:grpSpPr>
      <p:sp>
        <p:nvSpPr>
          <p:cNvPr id="24" name="Rectángulo 23">
            <a:extLst>
              <a:ext uri="{FF2B5EF4-FFF2-40B4-BE49-F238E27FC236}">
                <a16:creationId xmlns:a16="http://schemas.microsoft.com/office/drawing/2014/main" id="{56587D7C-9224-8F4C-705E-436AE6BE3BF5}"/>
              </a:ext>
            </a:extLst>
          </p:cNvPr>
          <p:cNvSpPr/>
          <p:nvPr/>
        </p:nvSpPr>
        <p:spPr>
          <a:xfrm>
            <a:off x="1798820" y="2188564"/>
            <a:ext cx="1723869" cy="2278505"/>
          </a:xfrm>
          <a:prstGeom prst="rect">
            <a:avLst/>
          </a:prstGeom>
          <a:solidFill>
            <a:srgbClr val="0A4A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5400" dirty="0"/>
              <a:t>2</a:t>
            </a:r>
            <a:endParaRPr lang="es-US" sz="5400" dirty="0"/>
          </a:p>
        </p:txBody>
      </p:sp>
      <p:sp>
        <p:nvSpPr>
          <p:cNvPr id="25" name="Rectángulo 24">
            <a:extLst>
              <a:ext uri="{FF2B5EF4-FFF2-40B4-BE49-F238E27FC236}">
                <a16:creationId xmlns:a16="http://schemas.microsoft.com/office/drawing/2014/main" id="{460002A5-5F9E-9D19-C330-36EFD2ECFCC5}"/>
              </a:ext>
            </a:extLst>
          </p:cNvPr>
          <p:cNvSpPr/>
          <p:nvPr/>
        </p:nvSpPr>
        <p:spPr>
          <a:xfrm>
            <a:off x="3672590" y="3196653"/>
            <a:ext cx="4661941" cy="131164"/>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6" name="Rectángulo 25">
            <a:extLst>
              <a:ext uri="{FF2B5EF4-FFF2-40B4-BE49-F238E27FC236}">
                <a16:creationId xmlns:a16="http://schemas.microsoft.com/office/drawing/2014/main" id="{6AA53488-D32A-1FAD-FDEF-F7F1BD759150}"/>
              </a:ext>
            </a:extLst>
          </p:cNvPr>
          <p:cNvSpPr/>
          <p:nvPr/>
        </p:nvSpPr>
        <p:spPr>
          <a:xfrm>
            <a:off x="3672589" y="3429000"/>
            <a:ext cx="6145969" cy="131164"/>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7" name="Rectángulo 26">
            <a:extLst>
              <a:ext uri="{FF2B5EF4-FFF2-40B4-BE49-F238E27FC236}">
                <a16:creationId xmlns:a16="http://schemas.microsoft.com/office/drawing/2014/main" id="{A8F9BEAA-8FE6-2C4B-DBFA-10A1D160F3BF}"/>
              </a:ext>
            </a:extLst>
          </p:cNvPr>
          <p:cNvSpPr/>
          <p:nvPr/>
        </p:nvSpPr>
        <p:spPr>
          <a:xfrm>
            <a:off x="3672589" y="3661346"/>
            <a:ext cx="7674965" cy="131164"/>
          </a:xfrm>
          <a:prstGeom prst="rect">
            <a:avLst/>
          </a:prstGeom>
          <a:solidFill>
            <a:srgbClr val="CCFF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8" name="CuadroTexto 27">
            <a:extLst>
              <a:ext uri="{FF2B5EF4-FFF2-40B4-BE49-F238E27FC236}">
                <a16:creationId xmlns:a16="http://schemas.microsoft.com/office/drawing/2014/main" id="{96379CE6-1815-855A-C564-0CC5C1F4FC2D}"/>
              </a:ext>
            </a:extLst>
          </p:cNvPr>
          <p:cNvSpPr txBox="1"/>
          <p:nvPr/>
        </p:nvSpPr>
        <p:spPr>
          <a:xfrm>
            <a:off x="3672589" y="2368446"/>
            <a:ext cx="6145969" cy="707886"/>
          </a:xfrm>
          <a:prstGeom prst="rect">
            <a:avLst/>
          </a:prstGeom>
          <a:noFill/>
        </p:spPr>
        <p:txBody>
          <a:bodyPr wrap="square" rtlCol="0">
            <a:spAutoFit/>
          </a:bodyPr>
          <a:lstStyle/>
          <a:p>
            <a:r>
              <a:rPr lang="es-ES" sz="4000" b="1" dirty="0" err="1"/>
              <a:t>About</a:t>
            </a:r>
            <a:r>
              <a:rPr lang="es-ES" sz="4000" b="1" dirty="0"/>
              <a:t> the </a:t>
            </a:r>
            <a:r>
              <a:rPr lang="es-ES" sz="4000" b="1" dirty="0" err="1"/>
              <a:t>analysis</a:t>
            </a:r>
            <a:r>
              <a:rPr lang="es-ES" sz="4000" b="1" dirty="0"/>
              <a:t>...</a:t>
            </a:r>
            <a:endParaRPr lang="es-US" sz="4000" b="1" dirty="0"/>
          </a:p>
        </p:txBody>
      </p:sp>
    </p:spTree>
    <p:extLst>
      <p:ext uri="{BB962C8B-B14F-4D97-AF65-F5344CB8AC3E}">
        <p14:creationId xmlns:p14="http://schemas.microsoft.com/office/powerpoint/2010/main" val="2583663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4E45D-893B-C1F6-7A2B-FBFB413FD1B7}"/>
            </a:ext>
          </a:extLst>
        </p:cNvPr>
        <p:cNvGrpSpPr/>
        <p:nvPr/>
      </p:nvGrpSpPr>
      <p:grpSpPr>
        <a:xfrm>
          <a:off x="0" y="0"/>
          <a:ext cx="0" cy="0"/>
          <a:chOff x="0" y="0"/>
          <a:chExt cx="0" cy="0"/>
        </a:xfrm>
      </p:grpSpPr>
      <p:sp>
        <p:nvSpPr>
          <p:cNvPr id="20" name="Rectángulo: esquinas redondeadas 19">
            <a:extLst>
              <a:ext uri="{FF2B5EF4-FFF2-40B4-BE49-F238E27FC236}">
                <a16:creationId xmlns:a16="http://schemas.microsoft.com/office/drawing/2014/main" id="{744E6331-0991-6692-E47E-208A0B4D1DB1}"/>
              </a:ext>
            </a:extLst>
          </p:cNvPr>
          <p:cNvSpPr/>
          <p:nvPr/>
        </p:nvSpPr>
        <p:spPr>
          <a:xfrm>
            <a:off x="692046" y="1081694"/>
            <a:ext cx="10807908" cy="223664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5" name="Rectángulo 4">
            <a:extLst>
              <a:ext uri="{FF2B5EF4-FFF2-40B4-BE49-F238E27FC236}">
                <a16:creationId xmlns:a16="http://schemas.microsoft.com/office/drawing/2014/main" id="{0D65433E-0016-CA87-BC17-A5602C91E77C}"/>
              </a:ext>
            </a:extLst>
          </p:cNvPr>
          <p:cNvSpPr/>
          <p:nvPr/>
        </p:nvSpPr>
        <p:spPr>
          <a:xfrm>
            <a:off x="0" y="0"/>
            <a:ext cx="12192000" cy="97436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rPr>
              <a:t>Let's look at the commercial context underlying the exercise in terms of sales over a one-year period…</a:t>
            </a:r>
            <a:endParaRPr lang="es-US" sz="2400" dirty="0">
              <a:latin typeface="Bahnschrift SemiBold" panose="020B0502040204020203" pitchFamily="34" charset="0"/>
            </a:endParaRPr>
          </a:p>
        </p:txBody>
      </p:sp>
      <p:pic>
        <p:nvPicPr>
          <p:cNvPr id="13" name="Imagen 12">
            <a:extLst>
              <a:ext uri="{FF2B5EF4-FFF2-40B4-BE49-F238E27FC236}">
                <a16:creationId xmlns:a16="http://schemas.microsoft.com/office/drawing/2014/main" id="{459F82EA-D827-B5E6-0810-631672EB9FD4}"/>
              </a:ext>
            </a:extLst>
          </p:cNvPr>
          <p:cNvPicPr>
            <a:picLocks noChangeAspect="1"/>
          </p:cNvPicPr>
          <p:nvPr/>
        </p:nvPicPr>
        <p:blipFill>
          <a:blip r:embed="rId2"/>
          <a:stretch>
            <a:fillRect/>
          </a:stretch>
        </p:blipFill>
        <p:spPr>
          <a:xfrm>
            <a:off x="807918" y="1347981"/>
            <a:ext cx="5235616" cy="1685284"/>
          </a:xfrm>
          <a:prstGeom prst="rect">
            <a:avLst/>
          </a:prstGeom>
        </p:spPr>
      </p:pic>
      <p:sp>
        <p:nvSpPr>
          <p:cNvPr id="9" name="CuadroTexto 8">
            <a:extLst>
              <a:ext uri="{FF2B5EF4-FFF2-40B4-BE49-F238E27FC236}">
                <a16:creationId xmlns:a16="http://schemas.microsoft.com/office/drawing/2014/main" id="{5EA5C8FC-1EF2-7024-65E7-E0B47CCDA75E}"/>
              </a:ext>
            </a:extLst>
          </p:cNvPr>
          <p:cNvSpPr txBox="1"/>
          <p:nvPr/>
        </p:nvSpPr>
        <p:spPr>
          <a:xfrm>
            <a:off x="6443272" y="1508023"/>
            <a:ext cx="4851929"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Sales over time have had a fluctuating value, but with a recurring trend in the </a:t>
            </a:r>
            <a:r>
              <a:rPr lang="en-US" sz="1400" b="1" dirty="0">
                <a:latin typeface="Arial" panose="020B0604020202020204" pitchFamily="34" charset="0"/>
                <a:cs typeface="Arial" panose="020B0604020202020204" pitchFamily="34" charset="0"/>
              </a:rPr>
              <a:t>90K</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In the months of </a:t>
            </a:r>
            <a:r>
              <a:rPr lang="en-US" sz="1400" b="1" dirty="0">
                <a:latin typeface="Arial" panose="020B0604020202020204" pitchFamily="34" charset="0"/>
                <a:cs typeface="Arial" panose="020B0604020202020204" pitchFamily="34" charset="0"/>
              </a:rPr>
              <a:t>May, October and December </a:t>
            </a:r>
            <a:r>
              <a:rPr lang="en-US" sz="1400" dirty="0">
                <a:latin typeface="Arial" panose="020B0604020202020204" pitchFamily="34" charset="0"/>
                <a:cs typeface="Arial" panose="020B0604020202020204" pitchFamily="34" charset="0"/>
              </a:rPr>
              <a:t>we have revenues </a:t>
            </a:r>
            <a:r>
              <a:rPr lang="en-US" sz="1400" b="1" dirty="0">
                <a:latin typeface="Arial" panose="020B0604020202020204" pitchFamily="34" charset="0"/>
                <a:cs typeface="Arial" panose="020B0604020202020204" pitchFamily="34" charset="0"/>
              </a:rPr>
              <a:t>greater than 100K</a:t>
            </a:r>
            <a:r>
              <a:rPr lang="en-US" sz="1400" dirty="0">
                <a:latin typeface="Arial" panose="020B0604020202020204" pitchFamily="34" charset="0"/>
                <a:cs typeface="Arial" panose="020B0604020202020204" pitchFamily="34" charset="0"/>
              </a:rPr>
              <a:t>, this may be due to holidays and vacations throughout these months.</a:t>
            </a:r>
            <a:endParaRPr lang="es-US" sz="1400" dirty="0">
              <a:latin typeface="Arial" panose="020B0604020202020204" pitchFamily="34" charset="0"/>
              <a:cs typeface="Arial" panose="020B0604020202020204" pitchFamily="34" charset="0"/>
            </a:endParaRPr>
          </a:p>
        </p:txBody>
      </p:sp>
      <p:sp>
        <p:nvSpPr>
          <p:cNvPr id="21" name="Rectángulo: esquinas redondeadas 20">
            <a:extLst>
              <a:ext uri="{FF2B5EF4-FFF2-40B4-BE49-F238E27FC236}">
                <a16:creationId xmlns:a16="http://schemas.microsoft.com/office/drawing/2014/main" id="{9B5F9FF8-852A-9008-453C-5BA86E0E91AC}"/>
              </a:ext>
            </a:extLst>
          </p:cNvPr>
          <p:cNvSpPr/>
          <p:nvPr/>
        </p:nvSpPr>
        <p:spPr>
          <a:xfrm>
            <a:off x="5881141" y="3498245"/>
            <a:ext cx="5618813" cy="308823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2" name="Rectángulo: esquinas redondeadas 21">
            <a:extLst>
              <a:ext uri="{FF2B5EF4-FFF2-40B4-BE49-F238E27FC236}">
                <a16:creationId xmlns:a16="http://schemas.microsoft.com/office/drawing/2014/main" id="{30CD280F-5B7E-7DE5-265F-C3E5E6D3040B}"/>
              </a:ext>
            </a:extLst>
          </p:cNvPr>
          <p:cNvSpPr/>
          <p:nvPr/>
        </p:nvSpPr>
        <p:spPr>
          <a:xfrm>
            <a:off x="692046" y="3425667"/>
            <a:ext cx="5056682" cy="308823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pic>
        <p:nvPicPr>
          <p:cNvPr id="23" name="Imagen 22">
            <a:extLst>
              <a:ext uri="{FF2B5EF4-FFF2-40B4-BE49-F238E27FC236}">
                <a16:creationId xmlns:a16="http://schemas.microsoft.com/office/drawing/2014/main" id="{DF557012-4E4F-4508-C9B8-AA028ACA450A}"/>
              </a:ext>
            </a:extLst>
          </p:cNvPr>
          <p:cNvPicPr>
            <a:picLocks noChangeAspect="1"/>
          </p:cNvPicPr>
          <p:nvPr/>
        </p:nvPicPr>
        <p:blipFill>
          <a:blip r:embed="rId3"/>
          <a:stretch>
            <a:fillRect/>
          </a:stretch>
        </p:blipFill>
        <p:spPr>
          <a:xfrm>
            <a:off x="802747" y="3722720"/>
            <a:ext cx="4835280" cy="1179064"/>
          </a:xfrm>
          <a:prstGeom prst="rect">
            <a:avLst/>
          </a:prstGeom>
        </p:spPr>
      </p:pic>
      <p:pic>
        <p:nvPicPr>
          <p:cNvPr id="24" name="Imagen 23">
            <a:extLst>
              <a:ext uri="{FF2B5EF4-FFF2-40B4-BE49-F238E27FC236}">
                <a16:creationId xmlns:a16="http://schemas.microsoft.com/office/drawing/2014/main" id="{0DC0EC9E-99B9-302D-3C72-6ABC2BF52DA0}"/>
              </a:ext>
            </a:extLst>
          </p:cNvPr>
          <p:cNvPicPr>
            <a:picLocks noChangeAspect="1"/>
          </p:cNvPicPr>
          <p:nvPr/>
        </p:nvPicPr>
        <p:blipFill>
          <a:blip r:embed="rId4"/>
          <a:stretch>
            <a:fillRect/>
          </a:stretch>
        </p:blipFill>
        <p:spPr>
          <a:xfrm>
            <a:off x="6227413" y="3722720"/>
            <a:ext cx="5067788" cy="1796761"/>
          </a:xfrm>
          <a:prstGeom prst="rect">
            <a:avLst/>
          </a:prstGeom>
        </p:spPr>
      </p:pic>
      <p:sp>
        <p:nvSpPr>
          <p:cNvPr id="25" name="CuadroTexto 24">
            <a:extLst>
              <a:ext uri="{FF2B5EF4-FFF2-40B4-BE49-F238E27FC236}">
                <a16:creationId xmlns:a16="http://schemas.microsoft.com/office/drawing/2014/main" id="{D337A98E-C285-5C28-A9D1-C7299FD07436}"/>
              </a:ext>
            </a:extLst>
          </p:cNvPr>
          <p:cNvSpPr txBox="1"/>
          <p:nvPr/>
        </p:nvSpPr>
        <p:spPr>
          <a:xfrm>
            <a:off x="794422" y="4826983"/>
            <a:ext cx="4851929"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Accessories account for the largest volume of revenue, with only a </a:t>
            </a:r>
            <a:r>
              <a:rPr lang="en-US" sz="1400" b="1" dirty="0">
                <a:latin typeface="Arial" panose="020B0604020202020204" pitchFamily="34" charset="0"/>
                <a:cs typeface="Arial" panose="020B0604020202020204" pitchFamily="34" charset="0"/>
              </a:rPr>
              <a:t>7% difference with respect to other categories.</a:t>
            </a:r>
          </a:p>
          <a:p>
            <a:endParaRPr lang="en-US"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Electronics could improve their sales volume</a:t>
            </a:r>
            <a:r>
              <a:rPr lang="en-US" sz="1400" dirty="0">
                <a:latin typeface="Arial" panose="020B0604020202020204" pitchFamily="34" charset="0"/>
                <a:cs typeface="Arial" panose="020B0604020202020204" pitchFamily="34" charset="0"/>
              </a:rPr>
              <a:t>, although they are on par with the </a:t>
            </a:r>
            <a:r>
              <a:rPr lang="en-US" sz="1400" b="1" dirty="0" err="1">
                <a:latin typeface="Arial" panose="020B0604020202020204" pitchFamily="34" charset="0"/>
                <a:cs typeface="Arial" panose="020B0604020202020204" pitchFamily="34" charset="0"/>
              </a:rPr>
              <a:t>weareables</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category, with a </a:t>
            </a:r>
            <a:r>
              <a:rPr lang="en-US" sz="1400" b="1" dirty="0">
                <a:latin typeface="Arial" panose="020B0604020202020204" pitchFamily="34" charset="0"/>
                <a:cs typeface="Arial" panose="020B0604020202020204" pitchFamily="34" charset="0"/>
              </a:rPr>
              <a:t>difference of just 5K</a:t>
            </a:r>
            <a:r>
              <a:rPr lang="en-US" sz="1400" dirty="0">
                <a:latin typeface="Arial" panose="020B0604020202020204" pitchFamily="34" charset="0"/>
                <a:cs typeface="Arial" panose="020B0604020202020204" pitchFamily="34" charset="0"/>
              </a:rPr>
              <a:t>.</a:t>
            </a:r>
            <a:endParaRPr lang="es-US" sz="1400" dirty="0">
              <a:latin typeface="Arial" panose="020B0604020202020204" pitchFamily="34" charset="0"/>
              <a:cs typeface="Arial" panose="020B0604020202020204" pitchFamily="34" charset="0"/>
            </a:endParaRPr>
          </a:p>
        </p:txBody>
      </p:sp>
      <p:sp>
        <p:nvSpPr>
          <p:cNvPr id="26" name="CuadroTexto 25">
            <a:extLst>
              <a:ext uri="{FF2B5EF4-FFF2-40B4-BE49-F238E27FC236}">
                <a16:creationId xmlns:a16="http://schemas.microsoft.com/office/drawing/2014/main" id="{1215697A-448D-7F06-536F-4112B63F0A3E}"/>
              </a:ext>
            </a:extLst>
          </p:cNvPr>
          <p:cNvSpPr txBox="1"/>
          <p:nvPr/>
        </p:nvSpPr>
        <p:spPr>
          <a:xfrm>
            <a:off x="6043534" y="5510019"/>
            <a:ext cx="4851929"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 products that generate the highest revenues are </a:t>
            </a:r>
            <a:r>
              <a:rPr lang="en-US" sz="1400" b="1" dirty="0">
                <a:latin typeface="Arial" panose="020B0604020202020204" pitchFamily="34" charset="0"/>
                <a:cs typeface="Arial" panose="020B0604020202020204" pitchFamily="34" charset="0"/>
              </a:rPr>
              <a:t>smartwatch, mouse, smartphone, headphones and Tablet</a:t>
            </a:r>
            <a:r>
              <a:rPr lang="en-US" sz="1400" dirty="0">
                <a:latin typeface="Arial" panose="020B0604020202020204" pitchFamily="34" charset="0"/>
                <a:cs typeface="Arial" panose="020B0604020202020204" pitchFamily="34" charset="0"/>
              </a:rPr>
              <a:t> respectively, being also the ones with the </a:t>
            </a:r>
            <a:r>
              <a:rPr lang="en-US" sz="1400" b="1" dirty="0">
                <a:latin typeface="Arial" panose="020B0604020202020204" pitchFamily="34" charset="0"/>
                <a:cs typeface="Arial" panose="020B0604020202020204" pitchFamily="34" charset="0"/>
              </a:rPr>
              <a:t>highest profit margins.</a:t>
            </a:r>
            <a:endParaRPr lang="es-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0655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49188-C034-2298-09E2-7D2618E7FF44}"/>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AF12B32-DA59-BF8C-0718-4B1E79111D01}"/>
              </a:ext>
            </a:extLst>
          </p:cNvPr>
          <p:cNvSpPr/>
          <p:nvPr/>
        </p:nvSpPr>
        <p:spPr>
          <a:xfrm>
            <a:off x="0" y="0"/>
            <a:ext cx="12192000" cy="97436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rPr>
              <a:t>...For commercial purposes we understand the time segmentations in which the sales efforts were made and how to optimize the deficits.</a:t>
            </a:r>
            <a:endParaRPr lang="es-US" sz="2400" dirty="0">
              <a:latin typeface="Bahnschrift SemiBold" panose="020B0502040204020203" pitchFamily="34" charset="0"/>
            </a:endParaRPr>
          </a:p>
        </p:txBody>
      </p:sp>
      <p:pic>
        <p:nvPicPr>
          <p:cNvPr id="2" name="Imagen 1">
            <a:extLst>
              <a:ext uri="{FF2B5EF4-FFF2-40B4-BE49-F238E27FC236}">
                <a16:creationId xmlns:a16="http://schemas.microsoft.com/office/drawing/2014/main" id="{0C32F120-4DC9-64F5-7B0C-3DD0580557FC}"/>
              </a:ext>
            </a:extLst>
          </p:cNvPr>
          <p:cNvPicPr>
            <a:picLocks noChangeAspect="1"/>
          </p:cNvPicPr>
          <p:nvPr/>
        </p:nvPicPr>
        <p:blipFill>
          <a:blip r:embed="rId2"/>
          <a:stretch>
            <a:fillRect/>
          </a:stretch>
        </p:blipFill>
        <p:spPr>
          <a:xfrm>
            <a:off x="849428" y="1359515"/>
            <a:ext cx="4397143" cy="1415389"/>
          </a:xfrm>
          <a:prstGeom prst="rect">
            <a:avLst/>
          </a:prstGeom>
          <a:effectLst>
            <a:outerShdw blurRad="50800" dist="38100" dir="2700000" algn="tl" rotWithShape="0">
              <a:prstClr val="black">
                <a:alpha val="40000"/>
              </a:prstClr>
            </a:outerShdw>
          </a:effectLst>
        </p:spPr>
      </p:pic>
      <p:sp>
        <p:nvSpPr>
          <p:cNvPr id="3" name="CuadroTexto 2">
            <a:extLst>
              <a:ext uri="{FF2B5EF4-FFF2-40B4-BE49-F238E27FC236}">
                <a16:creationId xmlns:a16="http://schemas.microsoft.com/office/drawing/2014/main" id="{0EC2D652-43F5-49E1-30D3-6FC1A76DF3BB}"/>
              </a:ext>
            </a:extLst>
          </p:cNvPr>
          <p:cNvSpPr txBox="1"/>
          <p:nvPr/>
        </p:nvSpPr>
        <p:spPr>
          <a:xfrm>
            <a:off x="849427" y="3036272"/>
            <a:ext cx="4397143" cy="3539430"/>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sz="1400" b="1" dirty="0">
                <a:latin typeface="Arial" panose="020B0604020202020204" pitchFamily="34" charset="0"/>
                <a:cs typeface="Arial" panose="020B0604020202020204" pitchFamily="34" charset="0"/>
              </a:rPr>
              <a:t>To determine a complete analysis of how to leverage time relative to sales efforts let's consider the following:</a:t>
            </a:r>
          </a:p>
          <a:p>
            <a:endParaRPr lang="en-US"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The months of April, August and September show significantly lower sales volume than the other periods of the year with an average of 80K.</a:t>
            </a:r>
          </a:p>
          <a:p>
            <a:pPr marL="285750"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On the other hand, the months of higher sales volume may be due to the entrance of holidays or vacation days, which would encourage a higher volume of complementary or recreational items.</a:t>
            </a:r>
          </a:p>
          <a:p>
            <a:pPr marL="285750" indent="-2857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Understanding these aspects in the seasonality of the year will be useful to determine those products or categories that require greater sales promotion, as well as to formulate inventory, investment and sales strategy in periods of lower purchase by customers. </a:t>
            </a:r>
            <a:endParaRPr lang="es-US" sz="12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F179E217-0367-2CFE-0D0B-841AE259F2B7}"/>
              </a:ext>
            </a:extLst>
          </p:cNvPr>
          <p:cNvSpPr/>
          <p:nvPr/>
        </p:nvSpPr>
        <p:spPr>
          <a:xfrm>
            <a:off x="6096000" y="974361"/>
            <a:ext cx="6096000" cy="5883639"/>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6" name="Elipse 5">
            <a:extLst>
              <a:ext uri="{FF2B5EF4-FFF2-40B4-BE49-F238E27FC236}">
                <a16:creationId xmlns:a16="http://schemas.microsoft.com/office/drawing/2014/main" id="{AAC69185-9273-580E-31F7-2E21DE03910E}"/>
              </a:ext>
            </a:extLst>
          </p:cNvPr>
          <p:cNvSpPr/>
          <p:nvPr/>
        </p:nvSpPr>
        <p:spPr>
          <a:xfrm>
            <a:off x="6286428" y="1407443"/>
            <a:ext cx="554729" cy="510989"/>
          </a:xfrm>
          <a:prstGeom prst="ellipse">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dirty="0">
              <a:solidFill>
                <a:srgbClr val="00B050"/>
              </a:solidFill>
            </a:endParaRPr>
          </a:p>
        </p:txBody>
      </p:sp>
      <p:sp>
        <p:nvSpPr>
          <p:cNvPr id="7" name="Rectángulo: esquinas redondeadas 6">
            <a:extLst>
              <a:ext uri="{FF2B5EF4-FFF2-40B4-BE49-F238E27FC236}">
                <a16:creationId xmlns:a16="http://schemas.microsoft.com/office/drawing/2014/main" id="{CE2659DA-B8F9-331A-A8B8-44D5BB085BA3}"/>
              </a:ext>
            </a:extLst>
          </p:cNvPr>
          <p:cNvSpPr/>
          <p:nvPr/>
        </p:nvSpPr>
        <p:spPr>
          <a:xfrm>
            <a:off x="6905019" y="1506383"/>
            <a:ext cx="5069612" cy="330004"/>
          </a:xfrm>
          <a:prstGeom prst="roundRect">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1400" b="1" dirty="0" err="1">
                <a:solidFill>
                  <a:schemeClr val="tx1"/>
                </a:solidFill>
                <a:latin typeface="Arial" panose="020B0604020202020204" pitchFamily="34" charset="0"/>
                <a:cs typeface="Arial" panose="020B0604020202020204" pitchFamily="34" charset="0"/>
              </a:rPr>
              <a:t>Implement</a:t>
            </a:r>
            <a:r>
              <a:rPr lang="es-US" sz="1400" b="1" dirty="0">
                <a:solidFill>
                  <a:schemeClr val="tx1"/>
                </a:solidFill>
                <a:latin typeface="Arial" panose="020B0604020202020204" pitchFamily="34" charset="0"/>
                <a:cs typeface="Arial" panose="020B0604020202020204" pitchFamily="34" charset="0"/>
              </a:rPr>
              <a:t> </a:t>
            </a:r>
            <a:r>
              <a:rPr lang="es-US" sz="1400" b="1" dirty="0" err="1">
                <a:solidFill>
                  <a:schemeClr val="tx1"/>
                </a:solidFill>
                <a:latin typeface="Arial" panose="020B0604020202020204" pitchFamily="34" charset="0"/>
                <a:cs typeface="Arial" panose="020B0604020202020204" pitchFamily="34" charset="0"/>
              </a:rPr>
              <a:t>Seasonal</a:t>
            </a:r>
            <a:r>
              <a:rPr lang="es-US" sz="1400" b="1" dirty="0">
                <a:solidFill>
                  <a:schemeClr val="tx1"/>
                </a:solidFill>
                <a:latin typeface="Arial" panose="020B0604020202020204" pitchFamily="34" charset="0"/>
                <a:cs typeface="Arial" panose="020B0604020202020204" pitchFamily="34" charset="0"/>
              </a:rPr>
              <a:t> </a:t>
            </a:r>
            <a:r>
              <a:rPr lang="es-US" sz="1400" b="1" dirty="0" err="1">
                <a:solidFill>
                  <a:schemeClr val="tx1"/>
                </a:solidFill>
                <a:latin typeface="Arial" panose="020B0604020202020204" pitchFamily="34" charset="0"/>
                <a:cs typeface="Arial" panose="020B0604020202020204" pitchFamily="34" charset="0"/>
              </a:rPr>
              <a:t>Promotions</a:t>
            </a:r>
            <a:endParaRPr lang="es-US" sz="1400" b="1" dirty="0">
              <a:solidFill>
                <a:schemeClr val="tx1"/>
              </a:solidFill>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CB5774D8-19FA-AFD4-83FB-37EE1F356C2B}"/>
              </a:ext>
            </a:extLst>
          </p:cNvPr>
          <p:cNvSpPr txBox="1"/>
          <p:nvPr/>
        </p:nvSpPr>
        <p:spPr>
          <a:xfrm>
            <a:off x="6898271" y="1875145"/>
            <a:ext cx="5069611"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Launch discounts and exclusive offers during these months to incentivize purchases.</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Create “Flash Sale” campaigns or special combos to attract customers.</a:t>
            </a:r>
            <a:endParaRPr lang="es-US" sz="1200" dirty="0">
              <a:latin typeface="Arial" panose="020B0604020202020204" pitchFamily="34" charset="0"/>
              <a:cs typeface="Arial" panose="020B0604020202020204" pitchFamily="34" charset="0"/>
            </a:endParaRPr>
          </a:p>
        </p:txBody>
      </p:sp>
      <p:sp>
        <p:nvSpPr>
          <p:cNvPr id="9" name="Elipse 8">
            <a:extLst>
              <a:ext uri="{FF2B5EF4-FFF2-40B4-BE49-F238E27FC236}">
                <a16:creationId xmlns:a16="http://schemas.microsoft.com/office/drawing/2014/main" id="{42D39801-9DF1-C99A-7DB2-CBAC3DE2F07C}"/>
              </a:ext>
            </a:extLst>
          </p:cNvPr>
          <p:cNvSpPr/>
          <p:nvPr/>
        </p:nvSpPr>
        <p:spPr>
          <a:xfrm>
            <a:off x="6286428" y="2748769"/>
            <a:ext cx="554729" cy="510989"/>
          </a:xfrm>
          <a:prstGeom prst="ellipse">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dirty="0">
              <a:solidFill>
                <a:srgbClr val="00B050"/>
              </a:solidFill>
            </a:endParaRPr>
          </a:p>
        </p:txBody>
      </p:sp>
      <p:sp>
        <p:nvSpPr>
          <p:cNvPr id="10" name="Rectángulo: esquinas redondeadas 9">
            <a:extLst>
              <a:ext uri="{FF2B5EF4-FFF2-40B4-BE49-F238E27FC236}">
                <a16:creationId xmlns:a16="http://schemas.microsoft.com/office/drawing/2014/main" id="{7E2E995A-6A6C-0363-D42C-74228696588F}"/>
              </a:ext>
            </a:extLst>
          </p:cNvPr>
          <p:cNvSpPr/>
          <p:nvPr/>
        </p:nvSpPr>
        <p:spPr>
          <a:xfrm>
            <a:off x="6898270" y="2839262"/>
            <a:ext cx="5069612" cy="330004"/>
          </a:xfrm>
          <a:prstGeom prst="roundRect">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1400" b="1" dirty="0" err="1">
                <a:solidFill>
                  <a:schemeClr val="tx1"/>
                </a:solidFill>
                <a:latin typeface="Arial" panose="020B0604020202020204" pitchFamily="34" charset="0"/>
                <a:cs typeface="Arial" panose="020B0604020202020204" pitchFamily="34" charset="0"/>
              </a:rPr>
              <a:t>Targeted</a:t>
            </a:r>
            <a:r>
              <a:rPr lang="es-US" sz="1400" b="1" dirty="0">
                <a:solidFill>
                  <a:schemeClr val="tx1"/>
                </a:solidFill>
                <a:latin typeface="Arial" panose="020B0604020202020204" pitchFamily="34" charset="0"/>
                <a:cs typeface="Arial" panose="020B0604020202020204" pitchFamily="34" charset="0"/>
              </a:rPr>
              <a:t> Marketing </a:t>
            </a:r>
            <a:r>
              <a:rPr lang="es-US" sz="1400" b="1" dirty="0" err="1">
                <a:solidFill>
                  <a:schemeClr val="tx1"/>
                </a:solidFill>
                <a:latin typeface="Arial" panose="020B0604020202020204" pitchFamily="34" charset="0"/>
                <a:cs typeface="Arial" panose="020B0604020202020204" pitchFamily="34" charset="0"/>
              </a:rPr>
              <a:t>Strategies</a:t>
            </a:r>
            <a:endParaRPr lang="es-US" sz="1400" b="1" dirty="0">
              <a:solidFill>
                <a:schemeClr val="tx1"/>
              </a:solidFill>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10FF5217-6D88-5219-7A17-7E8C5C61A781}"/>
              </a:ext>
            </a:extLst>
          </p:cNvPr>
          <p:cNvSpPr txBox="1"/>
          <p:nvPr/>
        </p:nvSpPr>
        <p:spPr>
          <a:xfrm>
            <a:off x="6905020" y="3216192"/>
            <a:ext cx="5069611"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Analyze consumer behavior during these months and adjust strategies.</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Implement social media and email marketing campaigns with personalized promotions.</a:t>
            </a:r>
            <a:endParaRPr lang="es-US" sz="1200" dirty="0">
              <a:latin typeface="Arial" panose="020B0604020202020204" pitchFamily="34" charset="0"/>
              <a:cs typeface="Arial" panose="020B0604020202020204" pitchFamily="34" charset="0"/>
            </a:endParaRPr>
          </a:p>
        </p:txBody>
      </p:sp>
      <p:sp>
        <p:nvSpPr>
          <p:cNvPr id="12" name="Elipse 11">
            <a:extLst>
              <a:ext uri="{FF2B5EF4-FFF2-40B4-BE49-F238E27FC236}">
                <a16:creationId xmlns:a16="http://schemas.microsoft.com/office/drawing/2014/main" id="{626F7A25-74B1-703E-48CF-148BA70FEBB5}"/>
              </a:ext>
            </a:extLst>
          </p:cNvPr>
          <p:cNvSpPr/>
          <p:nvPr/>
        </p:nvSpPr>
        <p:spPr>
          <a:xfrm>
            <a:off x="6286428" y="4121177"/>
            <a:ext cx="554729" cy="510989"/>
          </a:xfrm>
          <a:prstGeom prst="ellipse">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dirty="0">
              <a:solidFill>
                <a:srgbClr val="00B050"/>
              </a:solidFill>
            </a:endParaRPr>
          </a:p>
        </p:txBody>
      </p:sp>
      <p:sp>
        <p:nvSpPr>
          <p:cNvPr id="13" name="Rectángulo: esquinas redondeadas 12">
            <a:extLst>
              <a:ext uri="{FF2B5EF4-FFF2-40B4-BE49-F238E27FC236}">
                <a16:creationId xmlns:a16="http://schemas.microsoft.com/office/drawing/2014/main" id="{F4341930-9B2B-7320-229F-E201F47E547D}"/>
              </a:ext>
            </a:extLst>
          </p:cNvPr>
          <p:cNvSpPr/>
          <p:nvPr/>
        </p:nvSpPr>
        <p:spPr>
          <a:xfrm>
            <a:off x="6898270" y="4211670"/>
            <a:ext cx="5069612" cy="330004"/>
          </a:xfrm>
          <a:prstGeom prst="roundRect">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Introduce New Products or Benefits</a:t>
            </a:r>
            <a:endParaRPr lang="es-US" sz="1400" b="1" dirty="0">
              <a:solidFill>
                <a:schemeClr val="tx1"/>
              </a:solidFill>
              <a:latin typeface="Arial" panose="020B0604020202020204" pitchFamily="34" charset="0"/>
              <a:cs typeface="Arial" panose="020B0604020202020204" pitchFamily="34" charset="0"/>
            </a:endParaRPr>
          </a:p>
        </p:txBody>
      </p:sp>
      <p:sp>
        <p:nvSpPr>
          <p:cNvPr id="14" name="CuadroTexto 13">
            <a:extLst>
              <a:ext uri="{FF2B5EF4-FFF2-40B4-BE49-F238E27FC236}">
                <a16:creationId xmlns:a16="http://schemas.microsoft.com/office/drawing/2014/main" id="{EC55E7F3-048E-9407-5CFB-E9F8650F8A07}"/>
              </a:ext>
            </a:extLst>
          </p:cNvPr>
          <p:cNvSpPr txBox="1"/>
          <p:nvPr/>
        </p:nvSpPr>
        <p:spPr>
          <a:xfrm>
            <a:off x="6841157" y="4583602"/>
            <a:ext cx="5069611"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Launch new products or improved versions to attract interest.</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Offer free shipping, financing or loyalty programs to motivate purchases.</a:t>
            </a:r>
            <a:endParaRPr lang="es-US" sz="1200" dirty="0">
              <a:latin typeface="Arial" panose="020B0604020202020204" pitchFamily="34" charset="0"/>
              <a:cs typeface="Arial" panose="020B0604020202020204" pitchFamily="34" charset="0"/>
            </a:endParaRPr>
          </a:p>
        </p:txBody>
      </p:sp>
      <p:sp>
        <p:nvSpPr>
          <p:cNvPr id="15" name="Elipse 14">
            <a:extLst>
              <a:ext uri="{FF2B5EF4-FFF2-40B4-BE49-F238E27FC236}">
                <a16:creationId xmlns:a16="http://schemas.microsoft.com/office/drawing/2014/main" id="{E6A454DE-85EF-8F63-7F73-DDAA69CCB24F}"/>
              </a:ext>
            </a:extLst>
          </p:cNvPr>
          <p:cNvSpPr/>
          <p:nvPr/>
        </p:nvSpPr>
        <p:spPr>
          <a:xfrm>
            <a:off x="6229315" y="5277472"/>
            <a:ext cx="554729" cy="510989"/>
          </a:xfrm>
          <a:prstGeom prst="ellipse">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dirty="0">
              <a:solidFill>
                <a:srgbClr val="00B050"/>
              </a:solidFill>
            </a:endParaRPr>
          </a:p>
        </p:txBody>
      </p:sp>
      <p:sp>
        <p:nvSpPr>
          <p:cNvPr id="16" name="Rectángulo: esquinas redondeadas 15">
            <a:extLst>
              <a:ext uri="{FF2B5EF4-FFF2-40B4-BE49-F238E27FC236}">
                <a16:creationId xmlns:a16="http://schemas.microsoft.com/office/drawing/2014/main" id="{1DF99F1C-D6F2-C571-2845-6D4BB0A6965D}"/>
              </a:ext>
            </a:extLst>
          </p:cNvPr>
          <p:cNvSpPr/>
          <p:nvPr/>
        </p:nvSpPr>
        <p:spPr>
          <a:xfrm>
            <a:off x="6841157" y="5367965"/>
            <a:ext cx="5069612" cy="330004"/>
          </a:xfrm>
          <a:prstGeom prst="roundRect">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Inventory and Sales Channel Optimization</a:t>
            </a:r>
            <a:endParaRPr lang="es-US" sz="1400" b="1" dirty="0">
              <a:solidFill>
                <a:schemeClr val="tx1"/>
              </a:solidFill>
              <a:latin typeface="Arial" panose="020B0604020202020204" pitchFamily="34" charset="0"/>
              <a:cs typeface="Arial" panose="020B0604020202020204" pitchFamily="34" charset="0"/>
            </a:endParaRPr>
          </a:p>
        </p:txBody>
      </p:sp>
      <p:sp>
        <p:nvSpPr>
          <p:cNvPr id="17" name="CuadroTexto 16">
            <a:extLst>
              <a:ext uri="{FF2B5EF4-FFF2-40B4-BE49-F238E27FC236}">
                <a16:creationId xmlns:a16="http://schemas.microsoft.com/office/drawing/2014/main" id="{2EA327BF-83C8-F1E8-D710-8DAFAC9A96EA}"/>
              </a:ext>
            </a:extLst>
          </p:cNvPr>
          <p:cNvSpPr txBox="1"/>
          <p:nvPr/>
        </p:nvSpPr>
        <p:spPr>
          <a:xfrm>
            <a:off x="6784044" y="5757844"/>
            <a:ext cx="5069611"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Adjust stock to avoid overstocking in these months.</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Explore digital channels and alliances with marketplaces to expand the brand's presence.</a:t>
            </a:r>
            <a:endParaRPr lang="es-US" sz="1200" dirty="0">
              <a:latin typeface="Arial" panose="020B0604020202020204" pitchFamily="34" charset="0"/>
              <a:cs typeface="Arial" panose="020B0604020202020204" pitchFamily="34" charset="0"/>
            </a:endParaRPr>
          </a:p>
        </p:txBody>
      </p:sp>
      <p:pic>
        <p:nvPicPr>
          <p:cNvPr id="1027" name="Picture 3" descr="Promoción - Iconos gratis de márketing">
            <a:extLst>
              <a:ext uri="{FF2B5EF4-FFF2-40B4-BE49-F238E27FC236}">
                <a16:creationId xmlns:a16="http://schemas.microsoft.com/office/drawing/2014/main" id="{91C64BA7-0F33-1D84-C226-1C6C366C2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5374" y="1421338"/>
            <a:ext cx="515783" cy="51578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ampaña digital - Iconos gratis de computadora">
            <a:extLst>
              <a:ext uri="{FF2B5EF4-FFF2-40B4-BE49-F238E27FC236}">
                <a16:creationId xmlns:a16="http://schemas.microsoft.com/office/drawing/2014/main" id="{B50ED017-5202-43CA-6343-D311A93207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3014" y="2828017"/>
            <a:ext cx="381556" cy="381556"/>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Nuevo producto - Iconos gratis de márketing">
            <a:extLst>
              <a:ext uri="{FF2B5EF4-FFF2-40B4-BE49-F238E27FC236}">
                <a16:creationId xmlns:a16="http://schemas.microsoft.com/office/drawing/2014/main" id="{E0C0FB1E-4B03-0719-7B93-430DC6A9C6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5901" y="4085404"/>
            <a:ext cx="515783" cy="51578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Optimizar - Iconos gratis de negocio">
            <a:extLst>
              <a:ext uri="{FF2B5EF4-FFF2-40B4-BE49-F238E27FC236}">
                <a16:creationId xmlns:a16="http://schemas.microsoft.com/office/drawing/2014/main" id="{94D1B555-E183-7C08-A83A-93F9DFAA2E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6583" y="5329201"/>
            <a:ext cx="368915" cy="368915"/>
          </a:xfrm>
          <a:prstGeom prst="rect">
            <a:avLst/>
          </a:prstGeom>
          <a:noFill/>
          <a:extLst>
            <a:ext uri="{909E8E84-426E-40DD-AFC4-6F175D3DCCD1}">
              <a14:hiddenFill xmlns:a14="http://schemas.microsoft.com/office/drawing/2010/main">
                <a:solidFill>
                  <a:srgbClr val="FFFFFF"/>
                </a:solidFill>
              </a14:hiddenFill>
            </a:ext>
          </a:extLst>
        </p:spPr>
      </p:pic>
      <p:sp>
        <p:nvSpPr>
          <p:cNvPr id="20" name="Flecha: a la derecha 19">
            <a:extLst>
              <a:ext uri="{FF2B5EF4-FFF2-40B4-BE49-F238E27FC236}">
                <a16:creationId xmlns:a16="http://schemas.microsoft.com/office/drawing/2014/main" id="{257305DB-7B65-B80E-C691-702D9B207540}"/>
              </a:ext>
            </a:extLst>
          </p:cNvPr>
          <p:cNvSpPr/>
          <p:nvPr/>
        </p:nvSpPr>
        <p:spPr>
          <a:xfrm>
            <a:off x="5346966" y="3264315"/>
            <a:ext cx="978408" cy="830997"/>
          </a:xfrm>
          <a:prstGeom prst="right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Tree>
    <p:extLst>
      <p:ext uri="{BB962C8B-B14F-4D97-AF65-F5344CB8AC3E}">
        <p14:creationId xmlns:p14="http://schemas.microsoft.com/office/powerpoint/2010/main" val="75223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1C833-9AD5-A8D2-6586-F23441327A18}"/>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2A0DC9F-B6F9-A21A-2511-6A6210923641}"/>
              </a:ext>
            </a:extLst>
          </p:cNvPr>
          <p:cNvSpPr/>
          <p:nvPr/>
        </p:nvSpPr>
        <p:spPr>
          <a:xfrm>
            <a:off x="161365" y="1122725"/>
            <a:ext cx="7530353" cy="3095606"/>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5" name="Rectángulo 4">
            <a:extLst>
              <a:ext uri="{FF2B5EF4-FFF2-40B4-BE49-F238E27FC236}">
                <a16:creationId xmlns:a16="http://schemas.microsoft.com/office/drawing/2014/main" id="{1BAF78E4-236F-4AA7-99A7-D2C3609DB002}"/>
              </a:ext>
            </a:extLst>
          </p:cNvPr>
          <p:cNvSpPr/>
          <p:nvPr/>
        </p:nvSpPr>
        <p:spPr>
          <a:xfrm>
            <a:off x="0" y="0"/>
            <a:ext cx="12192000" cy="97436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rPr>
              <a:t>Sales forecasts and actual sales showed an overall gap of 14% between forecast and actual.</a:t>
            </a:r>
            <a:endParaRPr lang="es-US" sz="2400" dirty="0">
              <a:latin typeface="Bahnschrift SemiBold" panose="020B0502040204020203" pitchFamily="34" charset="0"/>
            </a:endParaRPr>
          </a:p>
        </p:txBody>
      </p:sp>
      <p:pic>
        <p:nvPicPr>
          <p:cNvPr id="3" name="Imagen 2">
            <a:extLst>
              <a:ext uri="{FF2B5EF4-FFF2-40B4-BE49-F238E27FC236}">
                <a16:creationId xmlns:a16="http://schemas.microsoft.com/office/drawing/2014/main" id="{F90BA309-4E3B-5976-B623-0564A35B8362}"/>
              </a:ext>
            </a:extLst>
          </p:cNvPr>
          <p:cNvPicPr>
            <a:picLocks noChangeAspect="1"/>
          </p:cNvPicPr>
          <p:nvPr/>
        </p:nvPicPr>
        <p:blipFill>
          <a:blip r:embed="rId2"/>
          <a:stretch>
            <a:fillRect/>
          </a:stretch>
        </p:blipFill>
        <p:spPr>
          <a:xfrm>
            <a:off x="454779" y="1247794"/>
            <a:ext cx="6943523" cy="2845468"/>
          </a:xfrm>
          <a:prstGeom prst="rect">
            <a:avLst/>
          </a:prstGeom>
        </p:spPr>
      </p:pic>
      <p:sp>
        <p:nvSpPr>
          <p:cNvPr id="2" name="Rectángulo 1">
            <a:extLst>
              <a:ext uri="{FF2B5EF4-FFF2-40B4-BE49-F238E27FC236}">
                <a16:creationId xmlns:a16="http://schemas.microsoft.com/office/drawing/2014/main" id="{8C104F08-426E-0484-1284-4F4CA31F0B1D}"/>
              </a:ext>
            </a:extLst>
          </p:cNvPr>
          <p:cNvSpPr/>
          <p:nvPr/>
        </p:nvSpPr>
        <p:spPr>
          <a:xfrm>
            <a:off x="7985132" y="1588956"/>
            <a:ext cx="3942413" cy="974361"/>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Mid-period sales forecasts had a discrepancy of 83% in the first months compared to actual sales.</a:t>
            </a:r>
          </a:p>
          <a:p>
            <a:pPr marL="171450" indent="-1714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For the rest of the year, the trend remained stable with average sales of $97,274.05.</a:t>
            </a:r>
            <a:endParaRPr lang="es-US" sz="1200" dirty="0">
              <a:solidFill>
                <a:schemeClr val="tx1"/>
              </a:solidFill>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D26BB7AC-A59E-8AC3-BD8A-DB90D72F6DEE}"/>
              </a:ext>
            </a:extLst>
          </p:cNvPr>
          <p:cNvSpPr/>
          <p:nvPr/>
        </p:nvSpPr>
        <p:spPr>
          <a:xfrm>
            <a:off x="7985132" y="2690731"/>
            <a:ext cx="3942413" cy="974361"/>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Real sales averaged $87,984.58 for the entire year.</a:t>
            </a:r>
          </a:p>
          <a:p>
            <a:pPr marL="171450" indent="-1714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Established a difference with the forecast of $41,389.82 or in other words 53% more than what we found in the predictions.</a:t>
            </a:r>
            <a:endParaRPr lang="es-US" sz="1200" dirty="0">
              <a:solidFill>
                <a:schemeClr val="tx1"/>
              </a:solidFill>
              <a:latin typeface="Arial" panose="020B0604020202020204" pitchFamily="34" charset="0"/>
              <a:cs typeface="Arial" panose="020B0604020202020204" pitchFamily="34" charset="0"/>
            </a:endParaRPr>
          </a:p>
        </p:txBody>
      </p:sp>
      <p:sp>
        <p:nvSpPr>
          <p:cNvPr id="8" name="Rectángulo: esquinas redondeadas 7">
            <a:extLst>
              <a:ext uri="{FF2B5EF4-FFF2-40B4-BE49-F238E27FC236}">
                <a16:creationId xmlns:a16="http://schemas.microsoft.com/office/drawing/2014/main" id="{085A9F35-C50A-04FA-00CA-528EE8AA6C01}"/>
              </a:ext>
            </a:extLst>
          </p:cNvPr>
          <p:cNvSpPr/>
          <p:nvPr/>
        </p:nvSpPr>
        <p:spPr>
          <a:xfrm>
            <a:off x="161365" y="4482196"/>
            <a:ext cx="5670180" cy="1888624"/>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The sales forecast analysis showed a significant </a:t>
            </a:r>
            <a:r>
              <a:rPr lang="en-US" sz="1400" b="1" dirty="0">
                <a:solidFill>
                  <a:schemeClr val="tx1"/>
                </a:solidFill>
                <a:latin typeface="Arial" panose="020B0604020202020204" pitchFamily="34" charset="0"/>
                <a:cs typeface="Arial" panose="020B0604020202020204" pitchFamily="34" charset="0"/>
              </a:rPr>
              <a:t>discrepancy of 83% between projected sales and actual sales</a:t>
            </a:r>
            <a:r>
              <a:rPr lang="en-US" sz="1400" dirty="0">
                <a:solidFill>
                  <a:schemeClr val="tx1"/>
                </a:solidFill>
                <a:latin typeface="Arial" panose="020B0604020202020204" pitchFamily="34" charset="0"/>
                <a:cs typeface="Arial" panose="020B0604020202020204" pitchFamily="34" charset="0"/>
              </a:rPr>
              <a:t> in the first months of the period evaluated. However, starting in the second half of the year, the trend stabilized with average </a:t>
            </a:r>
            <a:r>
              <a:rPr lang="en-US" sz="1400" b="1" dirty="0">
                <a:solidFill>
                  <a:schemeClr val="tx1"/>
                </a:solidFill>
                <a:latin typeface="Arial" panose="020B0604020202020204" pitchFamily="34" charset="0"/>
                <a:cs typeface="Arial" panose="020B0604020202020204" pitchFamily="34" charset="0"/>
              </a:rPr>
              <a:t>sales of $97,274.05</a:t>
            </a:r>
            <a:r>
              <a:rPr lang="en-US" sz="1400" dirty="0">
                <a:solidFill>
                  <a:schemeClr val="tx1"/>
                </a:solidFill>
                <a:latin typeface="Arial" panose="020B0604020202020204" pitchFamily="34" charset="0"/>
                <a:cs typeface="Arial" panose="020B0604020202020204" pitchFamily="34" charset="0"/>
              </a:rPr>
              <a:t>, getting closer to business reality.</a:t>
            </a:r>
            <a:endParaRPr lang="es-US" sz="1400" dirty="0">
              <a:solidFill>
                <a:schemeClr val="tx1"/>
              </a:solidFill>
              <a:latin typeface="Arial" panose="020B0604020202020204" pitchFamily="34" charset="0"/>
              <a:cs typeface="Arial" panose="020B0604020202020204" pitchFamily="34" charset="0"/>
            </a:endParaRPr>
          </a:p>
        </p:txBody>
      </p:sp>
      <p:sp>
        <p:nvSpPr>
          <p:cNvPr id="9" name="Rectángulo: esquinas redondeadas 8">
            <a:extLst>
              <a:ext uri="{FF2B5EF4-FFF2-40B4-BE49-F238E27FC236}">
                <a16:creationId xmlns:a16="http://schemas.microsoft.com/office/drawing/2014/main" id="{580E5985-7979-5739-BEAE-B88F5E1214D2}"/>
              </a:ext>
            </a:extLst>
          </p:cNvPr>
          <p:cNvSpPr/>
          <p:nvPr/>
        </p:nvSpPr>
        <p:spPr>
          <a:xfrm>
            <a:off x="6257366" y="4482196"/>
            <a:ext cx="5670180" cy="1888624"/>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Overall, actual </a:t>
            </a:r>
            <a:r>
              <a:rPr lang="en-US" sz="1400" b="1" dirty="0">
                <a:solidFill>
                  <a:schemeClr val="tx1"/>
                </a:solidFill>
                <a:latin typeface="Arial" panose="020B0604020202020204" pitchFamily="34" charset="0"/>
                <a:cs typeface="Arial" panose="020B0604020202020204" pitchFamily="34" charset="0"/>
              </a:rPr>
              <a:t>sales averaged $87,984.58 per year</a:t>
            </a:r>
            <a:r>
              <a:rPr lang="en-US" sz="1400" dirty="0">
                <a:solidFill>
                  <a:schemeClr val="tx1"/>
                </a:solidFill>
                <a:latin typeface="Arial" panose="020B0604020202020204" pitchFamily="34" charset="0"/>
                <a:cs typeface="Arial" panose="020B0604020202020204" pitchFamily="34" charset="0"/>
              </a:rPr>
              <a:t>, establishing a </a:t>
            </a:r>
            <a:r>
              <a:rPr lang="en-US" sz="1400" b="1" dirty="0">
                <a:solidFill>
                  <a:schemeClr val="tx1"/>
                </a:solidFill>
                <a:latin typeface="Arial" panose="020B0604020202020204" pitchFamily="34" charset="0"/>
                <a:cs typeface="Arial" panose="020B0604020202020204" pitchFamily="34" charset="0"/>
              </a:rPr>
              <a:t>difference with the forecast of $41,389.82, which is 53% higher than estimated.</a:t>
            </a:r>
            <a:r>
              <a:rPr lang="en-US" sz="1400" dirty="0">
                <a:solidFill>
                  <a:schemeClr val="tx1"/>
                </a:solidFill>
                <a:latin typeface="Arial" panose="020B0604020202020204" pitchFamily="34" charset="0"/>
                <a:cs typeface="Arial" panose="020B0604020202020204" pitchFamily="34" charset="0"/>
              </a:rPr>
              <a:t> This finding highlights the importance of adjusting predictive models to improve accuracy and optimize strategic inventory and sales planning in the future.</a:t>
            </a:r>
            <a:endParaRPr lang="es-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49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BCCA1-F7F9-A9FE-132C-3EBF792E6FF4}"/>
            </a:ext>
          </a:extLst>
        </p:cNvPr>
        <p:cNvGrpSpPr/>
        <p:nvPr/>
      </p:nvGrpSpPr>
      <p:grpSpPr>
        <a:xfrm>
          <a:off x="0" y="0"/>
          <a:ext cx="0" cy="0"/>
          <a:chOff x="0" y="0"/>
          <a:chExt cx="0" cy="0"/>
        </a:xfrm>
      </p:grpSpPr>
      <p:sp>
        <p:nvSpPr>
          <p:cNvPr id="24" name="Rectángulo 23">
            <a:extLst>
              <a:ext uri="{FF2B5EF4-FFF2-40B4-BE49-F238E27FC236}">
                <a16:creationId xmlns:a16="http://schemas.microsoft.com/office/drawing/2014/main" id="{828305B9-831A-891B-E76C-DAAE11130854}"/>
              </a:ext>
            </a:extLst>
          </p:cNvPr>
          <p:cNvSpPr/>
          <p:nvPr/>
        </p:nvSpPr>
        <p:spPr>
          <a:xfrm>
            <a:off x="1798820" y="2188564"/>
            <a:ext cx="1723869" cy="2278505"/>
          </a:xfrm>
          <a:prstGeom prst="rect">
            <a:avLst/>
          </a:prstGeom>
          <a:solidFill>
            <a:srgbClr val="0A4A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5400" dirty="0"/>
              <a:t>3</a:t>
            </a:r>
            <a:endParaRPr lang="es-US" sz="5400" dirty="0"/>
          </a:p>
        </p:txBody>
      </p:sp>
      <p:sp>
        <p:nvSpPr>
          <p:cNvPr id="25" name="Rectángulo 24">
            <a:extLst>
              <a:ext uri="{FF2B5EF4-FFF2-40B4-BE49-F238E27FC236}">
                <a16:creationId xmlns:a16="http://schemas.microsoft.com/office/drawing/2014/main" id="{8DF65B4C-4360-EDAE-4D67-E135FFF48AE0}"/>
              </a:ext>
            </a:extLst>
          </p:cNvPr>
          <p:cNvSpPr/>
          <p:nvPr/>
        </p:nvSpPr>
        <p:spPr>
          <a:xfrm>
            <a:off x="3672590" y="3196653"/>
            <a:ext cx="4661941" cy="131164"/>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6" name="Rectángulo 25">
            <a:extLst>
              <a:ext uri="{FF2B5EF4-FFF2-40B4-BE49-F238E27FC236}">
                <a16:creationId xmlns:a16="http://schemas.microsoft.com/office/drawing/2014/main" id="{FC0E8515-B303-A46C-D37A-53D1E3046ED3}"/>
              </a:ext>
            </a:extLst>
          </p:cNvPr>
          <p:cNvSpPr/>
          <p:nvPr/>
        </p:nvSpPr>
        <p:spPr>
          <a:xfrm>
            <a:off x="3672589" y="3429000"/>
            <a:ext cx="6145969" cy="131164"/>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7" name="Rectángulo 26">
            <a:extLst>
              <a:ext uri="{FF2B5EF4-FFF2-40B4-BE49-F238E27FC236}">
                <a16:creationId xmlns:a16="http://schemas.microsoft.com/office/drawing/2014/main" id="{9AE6430B-CC3C-139C-577F-91E2C05DA62D}"/>
              </a:ext>
            </a:extLst>
          </p:cNvPr>
          <p:cNvSpPr/>
          <p:nvPr/>
        </p:nvSpPr>
        <p:spPr>
          <a:xfrm>
            <a:off x="3672589" y="3661346"/>
            <a:ext cx="7674965" cy="131164"/>
          </a:xfrm>
          <a:prstGeom prst="rect">
            <a:avLst/>
          </a:prstGeom>
          <a:solidFill>
            <a:srgbClr val="CCFF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8" name="CuadroTexto 27">
            <a:extLst>
              <a:ext uri="{FF2B5EF4-FFF2-40B4-BE49-F238E27FC236}">
                <a16:creationId xmlns:a16="http://schemas.microsoft.com/office/drawing/2014/main" id="{695B52BE-3AE7-2FB5-F982-B683490CAC74}"/>
              </a:ext>
            </a:extLst>
          </p:cNvPr>
          <p:cNvSpPr txBox="1"/>
          <p:nvPr/>
        </p:nvSpPr>
        <p:spPr>
          <a:xfrm>
            <a:off x="3672589" y="1873214"/>
            <a:ext cx="6145969" cy="1323439"/>
          </a:xfrm>
          <a:prstGeom prst="rect">
            <a:avLst/>
          </a:prstGeom>
          <a:noFill/>
        </p:spPr>
        <p:txBody>
          <a:bodyPr wrap="square" rtlCol="0">
            <a:spAutoFit/>
          </a:bodyPr>
          <a:lstStyle/>
          <a:p>
            <a:r>
              <a:rPr lang="es-ES" sz="4000" b="1" dirty="0" err="1"/>
              <a:t>Conclusions</a:t>
            </a:r>
            <a:r>
              <a:rPr lang="es-ES" sz="4000" b="1" dirty="0"/>
              <a:t> and </a:t>
            </a:r>
            <a:r>
              <a:rPr lang="es-ES" sz="4000" b="1" dirty="0" err="1"/>
              <a:t>Recommendations</a:t>
            </a:r>
            <a:endParaRPr lang="es-US" sz="4000" b="1" dirty="0"/>
          </a:p>
        </p:txBody>
      </p:sp>
    </p:spTree>
    <p:extLst>
      <p:ext uri="{BB962C8B-B14F-4D97-AF65-F5344CB8AC3E}">
        <p14:creationId xmlns:p14="http://schemas.microsoft.com/office/powerpoint/2010/main" val="17584879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1422</TotalTime>
  <Words>1170</Words>
  <Application>Microsoft Office PowerPoint</Application>
  <PresentationFormat>Panorámica</PresentationFormat>
  <Paragraphs>94</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Aptos</vt:lpstr>
      <vt:lpstr>Aptos Display</vt:lpstr>
      <vt:lpstr>Arial</vt:lpstr>
      <vt:lpstr>Bahnschrift SemiBold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Rigel Gómez</dc:creator>
  <cp:lastModifiedBy>Rigel Gómez</cp:lastModifiedBy>
  <cp:revision>7</cp:revision>
  <dcterms:created xsi:type="dcterms:W3CDTF">2025-03-14T17:02:45Z</dcterms:created>
  <dcterms:modified xsi:type="dcterms:W3CDTF">2025-04-08T02:56:13Z</dcterms:modified>
</cp:coreProperties>
</file>