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E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089447C-44EF-4A11-B57A-ADB1D7E8EFF6}" type="datetimeFigureOut">
              <a:rPr lang="en-NZ" smtClean="0"/>
              <a:t>22/10/2018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D1E06F7-D2AD-4F47-AEF5-33F4574B384C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8438" name="Picture 6" descr="Image result for netflix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0"/>
            <a:ext cx="4916320" cy="39330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3501008"/>
            <a:ext cx="8077200" cy="1673352"/>
          </a:xfrm>
        </p:spPr>
        <p:txBody>
          <a:bodyPr/>
          <a:lstStyle/>
          <a:p>
            <a:r>
              <a:rPr lang="en-NZ" dirty="0" smtClean="0">
                <a:solidFill>
                  <a:srgbClr val="F34E27"/>
                </a:solidFill>
              </a:rPr>
              <a:t>Netflix Stock Profile- 2017</a:t>
            </a:r>
            <a:endParaRPr lang="en-NZ" dirty="0">
              <a:solidFill>
                <a:srgbClr val="F34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My Objective-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844008"/>
          </a:xfrm>
        </p:spPr>
        <p:txBody>
          <a:bodyPr>
            <a:normAutofit fontScale="62500" lnSpcReduction="20000"/>
          </a:bodyPr>
          <a:lstStyle/>
          <a:p>
            <a:r>
              <a:rPr lang="en-NZ" dirty="0" smtClean="0"/>
              <a:t>The following slides will use a series of graphs I have created  to break down the performance of Netflix stock over 2017. </a:t>
            </a:r>
          </a:p>
          <a:p>
            <a:endParaRPr lang="en-NZ" dirty="0" smtClean="0"/>
          </a:p>
          <a:p>
            <a:r>
              <a:rPr lang="en-NZ" b="1" dirty="0" smtClean="0"/>
              <a:t>O</a:t>
            </a:r>
            <a:r>
              <a:rPr lang="en-NZ" b="1" dirty="0" smtClean="0"/>
              <a:t>bjective</a:t>
            </a:r>
            <a:r>
              <a:rPr lang="en-NZ" dirty="0" smtClean="0"/>
              <a:t> -to help provide easy to read visual data that will assist financial analysts assess the risk of Netflix stock based on 2017 performance.  </a:t>
            </a:r>
            <a:br>
              <a:rPr lang="en-NZ" dirty="0" smtClean="0"/>
            </a:br>
            <a:endParaRPr lang="en-NZ" dirty="0" smtClean="0"/>
          </a:p>
          <a:p>
            <a:pPr algn="ctr">
              <a:buNone/>
            </a:pPr>
            <a:r>
              <a:rPr lang="en-NZ" i="1" dirty="0" smtClean="0"/>
              <a:t>To do this we will examine-</a:t>
            </a:r>
            <a:r>
              <a:rPr lang="en-NZ" dirty="0" smtClean="0"/>
              <a:t/>
            </a:r>
            <a:br>
              <a:rPr lang="en-NZ" dirty="0" smtClean="0"/>
            </a:br>
            <a:endParaRPr lang="en-NZ" dirty="0" smtClean="0"/>
          </a:p>
          <a:p>
            <a:pPr marL="633222" indent="-514350">
              <a:buFont typeface="+mj-lt"/>
              <a:buAutoNum type="arabicPeriod"/>
            </a:pPr>
            <a:r>
              <a:rPr lang="en-NZ" b="1" dirty="0" smtClean="0"/>
              <a:t>The </a:t>
            </a:r>
            <a:r>
              <a:rPr lang="en-NZ" b="1" dirty="0" smtClean="0"/>
              <a:t>distribution of </a:t>
            </a:r>
            <a:r>
              <a:rPr lang="en-NZ" b="1" dirty="0" smtClean="0"/>
              <a:t>Netflix </a:t>
            </a:r>
            <a:r>
              <a:rPr lang="en-NZ" b="1" dirty="0" smtClean="0"/>
              <a:t>stock prices for the past </a:t>
            </a:r>
            <a:r>
              <a:rPr lang="en-NZ" b="1" dirty="0" smtClean="0"/>
              <a:t>year</a:t>
            </a:r>
            <a:br>
              <a:rPr lang="en-NZ" b="1" dirty="0" smtClean="0"/>
            </a:br>
            <a:endParaRPr lang="en-NZ" b="1" dirty="0" smtClean="0"/>
          </a:p>
          <a:p>
            <a:pPr marL="633222" indent="-514350">
              <a:buFont typeface="+mj-lt"/>
              <a:buAutoNum type="arabicPeriod"/>
            </a:pPr>
            <a:r>
              <a:rPr lang="en-NZ" b="1" dirty="0" smtClean="0"/>
              <a:t>Netflix's earnings and revenue in the last four </a:t>
            </a:r>
            <a:r>
              <a:rPr lang="en-NZ" b="1" dirty="0" smtClean="0"/>
              <a:t>quarters</a:t>
            </a:r>
            <a:br>
              <a:rPr lang="en-NZ" b="1" dirty="0" smtClean="0"/>
            </a:br>
            <a:endParaRPr lang="en-NZ" b="1" dirty="0" smtClean="0"/>
          </a:p>
          <a:p>
            <a:pPr marL="633222" indent="-514350">
              <a:buFont typeface="+mj-lt"/>
              <a:buAutoNum type="arabicPeriod"/>
            </a:pPr>
            <a:r>
              <a:rPr lang="en-NZ" b="1" dirty="0" smtClean="0"/>
              <a:t>The actual vs. estimated earnings per share for the four quarters in </a:t>
            </a:r>
            <a:r>
              <a:rPr lang="en-NZ" b="1" dirty="0" smtClean="0"/>
              <a:t>2017</a:t>
            </a:r>
            <a:br>
              <a:rPr lang="en-NZ" b="1" dirty="0" smtClean="0"/>
            </a:br>
            <a:endParaRPr lang="en-NZ" b="1" dirty="0" smtClean="0"/>
          </a:p>
          <a:p>
            <a:pPr marL="633222" indent="-514350">
              <a:buFont typeface="+mj-lt"/>
              <a:buAutoNum type="arabicPeriod"/>
            </a:pPr>
            <a:r>
              <a:rPr lang="en-NZ" b="1" dirty="0" smtClean="0"/>
              <a:t>A comparison of the Netflix Stock price </a:t>
            </a:r>
            <a:r>
              <a:rPr lang="en-NZ" b="1" dirty="0" err="1" smtClean="0"/>
              <a:t>vs</a:t>
            </a:r>
            <a:r>
              <a:rPr lang="en-NZ" b="1" dirty="0" smtClean="0"/>
              <a:t> the Dow Jones Industrial Average price in 2017</a:t>
            </a:r>
            <a:endParaRPr lang="en-N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Distribution of </a:t>
            </a:r>
            <a:r>
              <a:rPr lang="en-NZ" dirty="0" smtClean="0"/>
              <a:t>Netflix S</a:t>
            </a:r>
            <a:r>
              <a:rPr lang="en-NZ" dirty="0" smtClean="0"/>
              <a:t>tock </a:t>
            </a:r>
            <a:r>
              <a:rPr lang="en-NZ" dirty="0" smtClean="0"/>
              <a:t>P</a:t>
            </a:r>
            <a:r>
              <a:rPr lang="en-NZ" dirty="0" smtClean="0"/>
              <a:t>rices in </a:t>
            </a:r>
            <a:r>
              <a:rPr lang="en-NZ" dirty="0" smtClean="0"/>
              <a:t>2017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3779912" cy="4625609"/>
          </a:xfrm>
        </p:spPr>
        <p:txBody>
          <a:bodyPr/>
          <a:lstStyle/>
          <a:p>
            <a:pPr>
              <a:buNone/>
            </a:pPr>
            <a:r>
              <a:rPr lang="en-NZ" b="1" dirty="0" smtClean="0"/>
              <a:t>Key Points-</a:t>
            </a:r>
            <a:endParaRPr lang="en-NZ" sz="2000" dirty="0" smtClean="0"/>
          </a:p>
          <a:p>
            <a:pPr>
              <a:buNone/>
            </a:pPr>
            <a:r>
              <a:rPr lang="en-NZ" sz="2000" b="1" u="sng" dirty="0" smtClean="0"/>
              <a:t>Price ranges-</a:t>
            </a:r>
            <a:r>
              <a:rPr lang="en-NZ" sz="2000" dirty="0" smtClean="0"/>
              <a:t/>
            </a:r>
            <a:br>
              <a:rPr lang="en-NZ" sz="2000" dirty="0" smtClean="0"/>
            </a:br>
            <a:r>
              <a:rPr lang="fr-FR" sz="2000" i="1" dirty="0" smtClean="0"/>
              <a:t> Q1= 124.31 - 148.29 </a:t>
            </a:r>
            <a:br>
              <a:rPr lang="fr-FR" sz="2000" i="1" dirty="0" smtClean="0"/>
            </a:br>
            <a:r>
              <a:rPr lang="fr-FR" sz="2000" i="1" dirty="0" smtClean="0"/>
              <a:t>Q2= 138.66 - 166.87</a:t>
            </a:r>
            <a:br>
              <a:rPr lang="fr-FR" sz="2000" i="1" dirty="0" smtClean="0"/>
            </a:br>
            <a:r>
              <a:rPr lang="fr-FR" sz="2000" i="1" dirty="0" smtClean="0"/>
              <a:t>Q3= 144.25 - 189.95 </a:t>
            </a:r>
            <a:br>
              <a:rPr lang="fr-FR" sz="2000" i="1" dirty="0" smtClean="0"/>
            </a:br>
            <a:r>
              <a:rPr lang="fr-FR" sz="2000" i="1" dirty="0" smtClean="0"/>
              <a:t>Q4= 176.58 - 204.38</a:t>
            </a:r>
            <a:endParaRPr lang="en-NZ" sz="2000" dirty="0" smtClean="0"/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r>
              <a:rPr lang="en-NZ" sz="2000" b="1" u="sng" dirty="0" smtClean="0"/>
              <a:t>2017 Low-</a:t>
            </a:r>
          </a:p>
          <a:p>
            <a:pPr>
              <a:buNone/>
            </a:pPr>
            <a:r>
              <a:rPr lang="en-NZ" sz="2000" dirty="0" smtClean="0"/>
              <a:t>$124.31</a:t>
            </a:r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r>
              <a:rPr lang="en-NZ" sz="2000" b="1" u="sng" dirty="0" smtClean="0"/>
              <a:t>2017 </a:t>
            </a:r>
            <a:r>
              <a:rPr lang="en-NZ" sz="2000" b="1" u="sng" dirty="0" smtClean="0"/>
              <a:t>H</a:t>
            </a:r>
            <a:r>
              <a:rPr lang="en-NZ" sz="2000" b="1" u="sng" dirty="0" smtClean="0"/>
              <a:t>igh- </a:t>
            </a:r>
          </a:p>
          <a:p>
            <a:pPr>
              <a:buNone/>
            </a:pPr>
            <a:r>
              <a:rPr lang="en-NZ" sz="2000" dirty="0" smtClean="0"/>
              <a:t>$204.380005</a:t>
            </a:r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endParaRPr lang="en-NZ" sz="2000" dirty="0"/>
          </a:p>
        </p:txBody>
      </p:sp>
      <p:pic>
        <p:nvPicPr>
          <p:cNvPr id="4" name="Picture 3" descr="ste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9384" y="1556792"/>
            <a:ext cx="5544616" cy="3696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301208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i="1" dirty="0" smtClean="0"/>
              <a:t>For Q1,2 and 4 Price tends to be highly concentrated around the median. </a:t>
            </a:r>
            <a:r>
              <a:rPr lang="en-NZ" sz="2400" b="1" i="1" dirty="0"/>
              <a:t> </a:t>
            </a:r>
            <a:r>
              <a:rPr lang="en-NZ" sz="2400" b="1" i="1" dirty="0" smtClean="0"/>
              <a:t>Q3 was unusually volatile and the 95% confidence internal was </a:t>
            </a:r>
            <a:r>
              <a:rPr lang="en-NZ" sz="2400" b="1" i="1" dirty="0" smtClean="0"/>
              <a:t>nearly twice as </a:t>
            </a:r>
            <a:r>
              <a:rPr lang="en-NZ" sz="2400" b="1" i="1" dirty="0" smtClean="0"/>
              <a:t>large 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Netflix Earnings </a:t>
            </a:r>
            <a:r>
              <a:rPr lang="en-NZ" dirty="0" err="1" smtClean="0"/>
              <a:t>vs</a:t>
            </a:r>
            <a:r>
              <a:rPr lang="en-NZ" dirty="0" smtClean="0"/>
              <a:t> Revenue in 2017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3"/>
            <a:ext cx="8640960" cy="1440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b="1" dirty="0" smtClean="0"/>
              <a:t>Key Points-</a:t>
            </a:r>
          </a:p>
          <a:p>
            <a:r>
              <a:rPr lang="en-NZ" sz="2000" dirty="0" smtClean="0"/>
              <a:t>Earnings </a:t>
            </a:r>
            <a:r>
              <a:rPr lang="en-NZ" sz="2000" dirty="0" smtClean="0"/>
              <a:t>a</a:t>
            </a:r>
            <a:r>
              <a:rPr lang="en-NZ" sz="2000" dirty="0" smtClean="0"/>
              <a:t>verages </a:t>
            </a:r>
            <a:r>
              <a:rPr lang="en-NZ" sz="2000" dirty="0" smtClean="0"/>
              <a:t>around 5% </a:t>
            </a:r>
            <a:r>
              <a:rPr lang="en-NZ" sz="2000" dirty="0" smtClean="0"/>
              <a:t>of total revenue but this percentage has been increasing every quarter (Q1=2.3% - Q4=7.8%) </a:t>
            </a:r>
            <a:endParaRPr lang="en-NZ" sz="2000" dirty="0"/>
          </a:p>
        </p:txBody>
      </p:sp>
      <p:pic>
        <p:nvPicPr>
          <p:cNvPr id="4" name="Picture 3" descr="step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6350" y="2924944"/>
            <a:ext cx="5487650" cy="3658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2924944"/>
            <a:ext cx="352839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NZ" b="1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NZ" sz="2000" b="1" dirty="0" smtClean="0"/>
              <a:t>Both Earnings and Revenue are in an upward trend.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endParaRPr lang="en-NZ" sz="2000" b="1" dirty="0"/>
          </a:p>
          <a:p>
            <a:pPr marL="342900" indent="-342900">
              <a:buClr>
                <a:schemeClr val="accent1">
                  <a:lumMod val="75000"/>
                </a:schemeClr>
              </a:buClr>
            </a:pPr>
            <a:r>
              <a:rPr lang="en-NZ" sz="2000" b="1" dirty="0" smtClean="0"/>
              <a:t>	 Although Earnings are significantly lower than Revenue they are growing at a faster rate and have grown more than 300% in 2017</a:t>
            </a:r>
            <a:endParaRPr lang="en-NZ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Netflix Estimated </a:t>
            </a:r>
            <a:r>
              <a:rPr lang="en-NZ" dirty="0" err="1" smtClean="0"/>
              <a:t>vs</a:t>
            </a:r>
            <a:r>
              <a:rPr lang="en-NZ" dirty="0" smtClean="0"/>
              <a:t> Actual Revenue in 2017</a:t>
            </a:r>
            <a:endParaRPr lang="en-NZ" dirty="0"/>
          </a:p>
        </p:txBody>
      </p:sp>
      <p:pic>
        <p:nvPicPr>
          <p:cNvPr id="4" name="Picture 3" descr="step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753544"/>
            <a:ext cx="6156685" cy="41044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/>
          <a:lstStyle/>
          <a:p>
            <a:r>
              <a:rPr lang="en-NZ" dirty="0" smtClean="0"/>
              <a:t>Key point-</a:t>
            </a:r>
            <a:br>
              <a:rPr lang="en-NZ" dirty="0" smtClean="0"/>
            </a:br>
            <a:r>
              <a:rPr lang="en-NZ" sz="2000" b="1" dirty="0" smtClean="0"/>
              <a:t>Estimated Revenue was generally accurate and was exactly in line with actual revenue in Q2 and Q4 </a:t>
            </a:r>
            <a:r>
              <a:rPr lang="en-NZ" sz="2000" dirty="0" smtClean="0"/>
              <a:t>(purple represents perfect match)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Netflix Stock </a:t>
            </a:r>
            <a:r>
              <a:rPr lang="en-NZ" dirty="0" err="1" smtClean="0"/>
              <a:t>vs</a:t>
            </a:r>
            <a:r>
              <a:rPr lang="en-NZ" dirty="0" smtClean="0"/>
              <a:t> DJI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507288" cy="18001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NZ" b="1" dirty="0" smtClean="0"/>
              <a:t>Key Points-</a:t>
            </a:r>
          </a:p>
          <a:p>
            <a:r>
              <a:rPr lang="en-NZ" sz="2000" b="1" dirty="0" smtClean="0"/>
              <a:t>Netflix </a:t>
            </a:r>
            <a:r>
              <a:rPr lang="en-NZ" sz="2000" b="1" dirty="0" smtClean="0"/>
              <a:t>was more </a:t>
            </a:r>
            <a:r>
              <a:rPr lang="en-NZ" sz="2000" b="1" dirty="0" smtClean="0"/>
              <a:t>profitable 1/1/17- 12/31/17 than the DJI</a:t>
            </a:r>
            <a:endParaRPr lang="en-NZ" sz="2000" b="1" dirty="0" smtClean="0"/>
          </a:p>
          <a:p>
            <a:endParaRPr lang="en-NZ" sz="2000" b="1" dirty="0" smtClean="0"/>
          </a:p>
          <a:p>
            <a:r>
              <a:rPr lang="en-NZ" sz="2000" b="1" dirty="0" smtClean="0"/>
              <a:t>Netflix </a:t>
            </a:r>
            <a:r>
              <a:rPr lang="en-NZ" sz="2000" b="1" dirty="0" smtClean="0"/>
              <a:t>was more </a:t>
            </a:r>
            <a:r>
              <a:rPr lang="en-NZ" sz="2000" b="1" dirty="0" smtClean="0"/>
              <a:t>volatile than the DJI and despite a strong bullish trend had </a:t>
            </a:r>
            <a:r>
              <a:rPr lang="en-NZ" sz="2000" b="1" smtClean="0"/>
              <a:t>two clear </a:t>
            </a:r>
            <a:r>
              <a:rPr lang="en-NZ" sz="2000" b="1" dirty="0" smtClean="0"/>
              <a:t>pull backs in May and July</a:t>
            </a:r>
            <a:endParaRPr lang="en-NZ" sz="2000" b="1" dirty="0" smtClean="0"/>
          </a:p>
        </p:txBody>
      </p:sp>
      <p:pic>
        <p:nvPicPr>
          <p:cNvPr id="6" name="Picture 5" descr="step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02817"/>
            <a:ext cx="8532440" cy="3555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</TotalTime>
  <Words>181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Netflix Stock Profile- 2017</vt:lpstr>
      <vt:lpstr>My Objective-</vt:lpstr>
      <vt:lpstr>Distribution of Netflix Stock Prices in 2017</vt:lpstr>
      <vt:lpstr>Netflix Earnings vs Revenue in 2017</vt:lpstr>
      <vt:lpstr>Netflix Estimated vs Actual Revenue in 2017</vt:lpstr>
      <vt:lpstr>Netflix Stock vs DJI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Profile- 2017</dc:title>
  <dc:creator>Rigel</dc:creator>
  <cp:lastModifiedBy>Rigel</cp:lastModifiedBy>
  <cp:revision>9</cp:revision>
  <dcterms:created xsi:type="dcterms:W3CDTF">2018-10-22T10:54:38Z</dcterms:created>
  <dcterms:modified xsi:type="dcterms:W3CDTF">2018-10-22T12:12:17Z</dcterms:modified>
</cp:coreProperties>
</file>