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 Mon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e7545122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e7545122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e7545122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e7545122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e7545122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0e7545122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e7545122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e7545122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e7545122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e7545122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e7545122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e7545122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e7545122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e7545122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e7545122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e7545122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e7545122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e7545122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e7545122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0e7545122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7e596f1f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7e596f1f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e7545122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e7545122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e7545122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e7545122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ff5dad02f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0ff5dad02f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e7545122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0e7545122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e7545122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0e7545122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0e7545122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0e7545122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0e7545122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0e7545122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e7545122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e7545122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0e7545122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0e7545122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0e7545122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0e7545122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7e596f1f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7e596f1f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0e7545122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0e7545122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0e7545122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0e7545122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0e7545122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0e7545122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0e7545122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0e7545122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7e596f1fb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7e596f1fb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e7545122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e7545122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e7545122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e7545122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e7545122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e7545122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e7545122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e7545122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e7545122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e7545122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htmlbook.ru/samcss/selektory-atributov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htmlbook.ru/samcss/psevdoelementy" TargetMode="External"/><Relationship Id="rId4" Type="http://schemas.openxmlformats.org/officeDocument/2006/relationships/hyperlink" Target="http://htmlbook.ru/css/cat/pseudoclas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htmlbook.ru/html/fon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fonts.google.com/" TargetMode="External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htmlbook.ru/css/background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htmlbook.ru/cs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ru.bem.info/methodology/quick-start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ocs.google.com/document/d/1yD83BfsYanvfLKhetA5lM1hxw_GukEDw/edit?usp=sharing&amp;ouid=117714276428562136793&amp;rtpof=true&amp;sd=tru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Введение в CSS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Теги</a:t>
            </a:r>
            <a:endParaRPr/>
          </a:p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В этом случае стили задаются для тегов HTML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925" y="1709613"/>
            <a:ext cx="328612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399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Классы</a:t>
            </a:r>
            <a:endParaRPr/>
          </a:p>
        </p:txBody>
      </p:sp>
      <p:sp>
        <p:nvSpPr>
          <p:cNvPr id="122" name="Google Shape;122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265500" y="2029950"/>
            <a:ext cx="4045200" cy="21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Для использования селектора “класс” нужно: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задать атрибут </a:t>
            </a: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для html-элемента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задать стили в css файле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Селектор класса указывается через точку - сначала точка, затем класс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199" y="1157000"/>
            <a:ext cx="3589600" cy="450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050" y="2029938"/>
            <a:ext cx="28098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265500" y="3089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Идентификаторы</a:t>
            </a:r>
            <a:endParaRPr sz="3600"/>
          </a:p>
        </p:txBody>
      </p:sp>
      <p:sp>
        <p:nvSpPr>
          <p:cNvPr id="131" name="Google Shape;131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32" name="Google Shape;132;p24"/>
          <p:cNvSpPr txBox="1"/>
          <p:nvPr>
            <p:ph idx="1" type="subTitle"/>
          </p:nvPr>
        </p:nvSpPr>
        <p:spPr>
          <a:xfrm>
            <a:off x="265500" y="1979300"/>
            <a:ext cx="4045200" cy="26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Для использования селектора “идентификатор” нужно: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Mono"/>
              <a:buAutoNum type="arabicPeriod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задать атрибут </a:t>
            </a: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для html-элемента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Mono"/>
              <a:buAutoNum type="arabicPeriod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задать стили в css файле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Селектор идентификатора указывается через символ # - сначала #, затем класс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PS: значение атрибута id должно быть уникальным на всей странице. То есть нельзя использовать один id для 2-х элементов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998" y="924925"/>
            <a:ext cx="3761975" cy="5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8288" y="1936263"/>
            <a:ext cx="28194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265500" y="3089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Атрибуты</a:t>
            </a:r>
            <a:endParaRPr sz="3600"/>
          </a:p>
        </p:txBody>
      </p:sp>
      <p:sp>
        <p:nvSpPr>
          <p:cNvPr id="140" name="Google Shape;140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265500" y="1979300"/>
            <a:ext cx="4045200" cy="21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На самом деле можно использовать любой атрибут html-элемента. Для этого в css файле нужно использовать следующий шаблон: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[&lt;название атрибута&gt;=&lt;значение атрибута&gt;</a:t>
            </a:r>
            <a:endParaRPr sz="1600">
              <a:solidFill>
                <a:schemeClr val="lt1"/>
              </a:solidFill>
              <a:highlight>
                <a:srgbClr val="43434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Значение атрибута необязательная часть. Также можно использовать различные правила (подробнее </a:t>
            </a:r>
            <a:r>
              <a:rPr lang="ru" sz="1600" u="sng">
                <a:solidFill>
                  <a:schemeClr val="hlink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тут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635" y="772148"/>
            <a:ext cx="3710725" cy="5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4463" y="1833550"/>
            <a:ext cx="28670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265500" y="3089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Универсальный</a:t>
            </a:r>
            <a:endParaRPr sz="3600"/>
          </a:p>
        </p:txBody>
      </p:sp>
      <p:sp>
        <p:nvSpPr>
          <p:cNvPr id="149" name="Google Shape;149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50" name="Google Shape;150;p26"/>
          <p:cNvSpPr txBox="1"/>
          <p:nvPr>
            <p:ph idx="1" type="subTitle"/>
          </p:nvPr>
        </p:nvSpPr>
        <p:spPr>
          <a:xfrm>
            <a:off x="265500" y="1979300"/>
            <a:ext cx="4045200" cy="21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Данный стиль используется для всех элементов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Для этого нужно использовать символ </a:t>
            </a: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 sz="1600">
              <a:solidFill>
                <a:schemeClr val="lt1"/>
              </a:solidFill>
              <a:highlight>
                <a:srgbClr val="43434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675" y="1819150"/>
            <a:ext cx="27146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Псевдо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ru" sz="1600">
                <a:solidFill>
                  <a:schemeClr val="dk1"/>
                </a:solidFill>
                <a:highlight>
                  <a:schemeClr val="lt1"/>
                </a:highlight>
              </a:rPr>
              <a:t>Псевдоэлемент 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позволяет стилизовать </a:t>
            </a:r>
            <a:r>
              <a:rPr lang="ru" sz="1600" u="sng">
                <a:solidFill>
                  <a:schemeClr val="dk1"/>
                </a:solidFill>
                <a:highlight>
                  <a:schemeClr val="lt1"/>
                </a:highlight>
              </a:rPr>
              <a:t>определенную часть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 элемента. Например, первый или последний дочерний элемент. Подробнее </a:t>
            </a:r>
            <a:r>
              <a:rPr lang="ru" sz="1600" u="sng">
                <a:highlight>
                  <a:schemeClr val="lt1"/>
                </a:highlight>
                <a:hlinkClick r:id="rId3"/>
              </a:rPr>
              <a:t>тут</a:t>
            </a:r>
            <a:endParaRPr sz="1600">
              <a:highlight>
                <a:schemeClr val="lt1"/>
              </a:highlight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ru" sz="1600">
                <a:solidFill>
                  <a:schemeClr val="dk1"/>
                </a:solidFill>
                <a:highlight>
                  <a:schemeClr val="lt1"/>
                </a:highlight>
              </a:rPr>
              <a:t>Псевдокласс 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позволяет стилизовать </a:t>
            </a:r>
            <a:r>
              <a:rPr lang="ru" sz="1600" u="sng">
                <a:solidFill>
                  <a:schemeClr val="dk1"/>
                </a:solidFill>
                <a:highlight>
                  <a:schemeClr val="lt1"/>
                </a:highlight>
              </a:rPr>
              <a:t>определенное состояние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 элемента. Например, 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наведённое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 состояние. Подробнее </a:t>
            </a:r>
            <a:r>
              <a:rPr lang="ru" sz="1600" u="sng">
                <a:highlight>
                  <a:schemeClr val="lt1"/>
                </a:highlight>
                <a:hlinkClick r:id="rId4"/>
              </a:rPr>
              <a:t>тут</a:t>
            </a:r>
            <a:endParaRPr sz="16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Сколько весят селекторы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2798775"/>
            <a:ext cx="8520600" cy="17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Все css-селекторы имеют свой вес. Для определения веса селектора нужно подставить “1” в соответствующую ячейку. Например, если мы зададим стиль через идентификатор (id), её вес будет 100 у.е., а если добавим стиль через селектор класса, то её вес будет 10 у.е.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Таким образом, чтобы переопределить стили, заданные через id, нужно задать минимум 10 раз стили через класс.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083" y="941918"/>
            <a:ext cx="8429834" cy="1856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используем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352175"/>
            <a:ext cx="8520600" cy="3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Для задания стилей нужно использовать атрибут class, так как он является наиболее удобным для работы.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свойства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Стилизация текстов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352175"/>
            <a:ext cx="8520600" cy="3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font-size - размер текста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font-family - шрифт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font-weight - толщина текста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line-height - межстрочный интервал (в относительном значении)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font-style - стиль текста (например, курсив)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Сокращенно пишется с помощью свойства font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 u="sng">
                <a:highlight>
                  <a:schemeClr val="lt1"/>
                </a:highlight>
                <a:hlinkClick r:id="rId3"/>
              </a:rPr>
              <a:t>http://htmlbook.ru/html/font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Глоссарий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24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Каскадные таблицы стилей CSS (Cascading Style Sheets) – стандарт стилей, объявленный консорциумом W3C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Подключение шрифтов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352175"/>
            <a:ext cx="8520600" cy="3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Нестандартные стили нужно загружать из </a:t>
            </a:r>
            <a:r>
              <a:rPr lang="ru" sz="1400" u="sng">
                <a:latin typeface="Arial"/>
                <a:ea typeface="Arial"/>
                <a:cs typeface="Arial"/>
                <a:sym typeface="Arial"/>
                <a:hlinkClick r:id="rId3"/>
              </a:rPr>
              <a:t>https://fonts.google.com/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088" y="2344875"/>
            <a:ext cx="850582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Фон</a:t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1352175"/>
            <a:ext cx="8520600" cy="3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Для отображения фона нужно использовать свойство background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 u="sng">
                <a:highlight>
                  <a:schemeClr val="lt1"/>
                </a:highlight>
                <a:hlinkClick r:id="rId3"/>
              </a:rPr>
              <a:t>http://htmlbook.ru/css/background</a:t>
            </a:r>
            <a:endParaRPr sz="1600"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352175"/>
            <a:ext cx="8520600" cy="3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display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max-width; max-height;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border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border-radius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text-alight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265500" y="3792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Отступы</a:t>
            </a:r>
            <a:endParaRPr/>
          </a:p>
        </p:txBody>
      </p:sp>
      <p:sp>
        <p:nvSpPr>
          <p:cNvPr id="205" name="Google Shape;205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206" name="Google Shape;20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800" y="1141525"/>
            <a:ext cx="3836400" cy="27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5"/>
          <p:cNvSpPr txBox="1"/>
          <p:nvPr>
            <p:ph idx="1" type="subTitle"/>
          </p:nvPr>
        </p:nvSpPr>
        <p:spPr>
          <a:xfrm>
            <a:off x="265500" y="2005150"/>
            <a:ext cx="4045200" cy="27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Для задания рамки вокруг элемента используется свойство </a:t>
            </a:r>
            <a:r>
              <a:rPr lang="ru" sz="1600">
                <a:solidFill>
                  <a:srgbClr val="FEFEFE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border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Отступ внутри рамки задается с помощью свойства </a:t>
            </a:r>
            <a:r>
              <a:rPr lang="ru" sz="1600">
                <a:solidFill>
                  <a:schemeClr val="lt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padding</a:t>
            </a:r>
            <a:endParaRPr sz="1600">
              <a:solidFill>
                <a:schemeClr val="lt1"/>
              </a:solidFill>
              <a:highlight>
                <a:schemeClr val="dk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Отступ вне рамки задается с помощью свойства </a:t>
            </a:r>
            <a:r>
              <a:rPr lang="ru" sz="1600">
                <a:solidFill>
                  <a:schemeClr val="lt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margin</a:t>
            </a:r>
            <a:endParaRPr sz="1600">
              <a:solidFill>
                <a:schemeClr val="lt1"/>
              </a:solidFill>
              <a:highlight>
                <a:schemeClr val="dk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Чтобы внутренний отступ (padding) входил в ширину элемента, элементу нужно задать свойство </a:t>
            </a:r>
            <a:r>
              <a:rPr lang="ru" sz="1600">
                <a:solidFill>
                  <a:schemeClr val="lt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box-sizing: border-box</a:t>
            </a:r>
            <a:endParaRPr sz="1600">
              <a:solidFill>
                <a:schemeClr val="lt1"/>
              </a:solidFill>
              <a:highlight>
                <a:schemeClr val="dk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PS: чтобы свойство padding работало, отображение border не обязательно. Оно есть всегда, просто толщина его 0px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352175"/>
            <a:ext cx="8520600" cy="3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Еще больше про css свойства в </a:t>
            </a:r>
            <a:r>
              <a:rPr lang="ru" sz="1600" u="sng">
                <a:highlight>
                  <a:schemeClr val="lt1"/>
                </a:highlight>
                <a:hlinkClick r:id="rId3"/>
              </a:rPr>
              <a:t>http://htmlbook.ru/css</a:t>
            </a:r>
            <a:endParaRPr sz="1600" u="sng"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БЭМ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БЭМ</a:t>
            </a:r>
            <a:endParaRPr/>
          </a:p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311700" y="1352175"/>
            <a:ext cx="8520600" cy="3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БЭМ - методология, в основе которой лежит принцип разделения интерфейса на независимые блоки.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БЭМ расшифровывается как Блок, Элемент, Модификатор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Глоссарий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Каскадные таблицы стилей CSS (Cascading Style Sheets) – стандарт стилей, объявленный консорциумом W3C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БЭМ - методология, в основе которой лежит принцип разделения интерфейса на независимые блоки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Блок</a:t>
            </a:r>
            <a:endParaRPr/>
          </a:p>
        </p:txBody>
      </p:sp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311700" y="1352175"/>
            <a:ext cx="8520600" cy="3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Блок - это независимый элемент страницы, который может использоваться повторно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Элемент</a:t>
            </a:r>
            <a:endParaRPr/>
          </a:p>
        </p:txBody>
      </p:sp>
      <p:sp>
        <p:nvSpPr>
          <p:cNvPr id="242" name="Google Shape;242;p41"/>
          <p:cNvSpPr txBox="1"/>
          <p:nvPr>
            <p:ph idx="1" type="body"/>
          </p:nvPr>
        </p:nvSpPr>
        <p:spPr>
          <a:xfrm>
            <a:off x="311700" y="1352175"/>
            <a:ext cx="8520600" cy="3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Элемент 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- это часть страницы, который не может использоваться без своего родителя (блока)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При этом элемент может быть самостоятельным блоком в одном случае и элементов внутри другого блока в другом случае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ru"/>
              <a:t>Способы подключения таблиц стилей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Встроенные (inline)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Глобальные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Внешние/связанные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Модификатор</a:t>
            </a:r>
            <a:endParaRPr/>
          </a:p>
        </p:txBody>
      </p:sp>
      <p:sp>
        <p:nvSpPr>
          <p:cNvPr id="248" name="Google Shape;248;p42"/>
          <p:cNvSpPr txBox="1"/>
          <p:nvPr>
            <p:ph idx="1" type="body"/>
          </p:nvPr>
        </p:nvSpPr>
        <p:spPr>
          <a:xfrm>
            <a:off x="311700" y="1352175"/>
            <a:ext cx="8520600" cy="3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Модификатор 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- это сущность, которая используется для добавления стилей, 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отличающих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 блок или элемент от других блоков или элементов.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Например, если на странице есть 5 одинаковых блоков по всем стилям, только у одного из них другой background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Именование классов</a:t>
            </a:r>
            <a:endParaRPr/>
          </a:p>
        </p:txBody>
      </p:sp>
      <p:sp>
        <p:nvSpPr>
          <p:cNvPr id="254" name="Google Shape;254;p43"/>
          <p:cNvSpPr txBox="1"/>
          <p:nvPr>
            <p:ph idx="1" type="body"/>
          </p:nvPr>
        </p:nvSpPr>
        <p:spPr>
          <a:xfrm>
            <a:off x="311700" y="1352175"/>
            <a:ext cx="8520600" cy="3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В именовании классов мы будем использовать блоки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496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Название блока указывается просто по выбранному названию, например, main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4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Название элемента указывается через двойное подчёркивание после названия блока, например main__text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4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Название модификатора указывается через одинарное подчёркивание после названия блока или элемента, например main__text_bold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Порядок всегда соответствует названию методологии Блок-&gt;Элемент-&gt;Модификатор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Можно писать Блок-&gt;Модификатор (main_bold), но </a:t>
            </a:r>
            <a:r>
              <a:rPr lang="ru" sz="1600" u="sng">
                <a:solidFill>
                  <a:schemeClr val="dk1"/>
                </a:solidFill>
                <a:highlight>
                  <a:schemeClr val="lt1"/>
                </a:highlight>
              </a:rPr>
              <a:t>нельзя писать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 Блок-&gt;Модификатор-&gt;Элемент (main_bold__text)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Больше про БЭМ можно прочитать в </a:t>
            </a:r>
            <a:r>
              <a:rPr lang="ru" sz="1600" u="sng">
                <a:highlight>
                  <a:schemeClr val="lt1"/>
                </a:highlight>
                <a:hlinkClick r:id="rId3"/>
              </a:rPr>
              <a:t>https://ru.bem.info/methodology/quick-start/</a:t>
            </a:r>
            <a:endParaRPr sz="1600"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Соглашение о кодировании</a:t>
            </a:r>
            <a:endParaRPr/>
          </a:p>
        </p:txBody>
      </p:sp>
      <p:sp>
        <p:nvSpPr>
          <p:cNvPr id="266" name="Google Shape;26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hlinkClick r:id="rId3"/>
              </a:rPr>
              <a:t>https://docs.google.com/document/d/1yD83BfsYanvfLKhetA5lM1hxw_GukEDw/edit?usp=sharing&amp;ouid=117714276428562136793&amp;rtpof=true&amp;sd=true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Встроенные стили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Плюсы: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легко и быстро добавить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не нужно беспокоится о том, к какому элементу будет применен стиль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Минусы: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нужно дублировать стили для нескольких элементов, даже если они одинаковые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025" y="1257625"/>
            <a:ext cx="8428075" cy="83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65500" y="724075"/>
            <a:ext cx="4045200" cy="6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Roboto Mono"/>
                <a:ea typeface="Roboto Mono"/>
                <a:cs typeface="Roboto Mono"/>
                <a:sym typeface="Roboto Mono"/>
              </a:rPr>
              <a:t>Глобальные стили</a:t>
            </a:r>
            <a:endParaRPr sz="4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265500" y="1573200"/>
            <a:ext cx="4045200" cy="2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Плюс: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HTML и CSS в одном файле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Минусы: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файл сильно разрастается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тяжело ориентироваться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357" y="634870"/>
            <a:ext cx="4192950" cy="3873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Внешние </a:t>
            </a:r>
            <a:r>
              <a:rPr lang="ru" sz="2800">
                <a:latin typeface="Roboto Mono"/>
                <a:ea typeface="Roboto Mono"/>
                <a:cs typeface="Roboto Mono"/>
                <a:sym typeface="Roboto Mono"/>
              </a:rPr>
              <a:t>стили</a:t>
            </a:r>
            <a:endParaRPr sz="4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3230750"/>
            <a:ext cx="85206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Плюсы: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можно подключать один файл на нескольких страницах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стили можно подключать отложено, что позволит увеличить скорость загрузки страницы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Минусы: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тяжело ориентироваться между файлами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4675" y="1122325"/>
            <a:ext cx="5974650" cy="19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В своей работе будем использовать внешние стили. Для того, чтобы было легче ориентироваться в файлах, будем использовать селекторы.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Структура вашего проекта будет такой (папки js пока не будет, добавим её, когда приступим к изучению js):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000" y="2501438"/>
            <a:ext cx="3024475" cy="25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Глоссарий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24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Каскадные таблицы стили CSS (Cascading Style Sheets) – стандарт стилей, объявленный консорциумом W3C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24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Селекторы ( от англ. select - выбирать) - это элементы каскадной таблицы стилей CSS, которые указывают на тот элемент на веб-странице, к которому должны будут применяться стили</a:t>
            </a:r>
            <a:endParaRPr sz="2400">
              <a:solidFill>
                <a:srgbClr val="12121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селекторов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2400"/>
              <a:buAutoNum type="arabicPeriod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Тэги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2400"/>
              <a:buAutoNum type="arabicPeriod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Классы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2400"/>
              <a:buAutoNum type="arabicPeriod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Идентификаторы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2400"/>
              <a:buAutoNum type="arabicPeriod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Атрибуты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2400"/>
              <a:buAutoNum type="arabicPeriod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Универсальный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