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oboto Mon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.fntdata"/><Relationship Id="rId20" Type="http://schemas.openxmlformats.org/officeDocument/2006/relationships/slide" Target="slides/slide15.xml"/><Relationship Id="rId42" Type="http://schemas.openxmlformats.org/officeDocument/2006/relationships/font" Target="fonts/RobotoMono-boldItalic.fntdata"/><Relationship Id="rId41" Type="http://schemas.openxmlformats.org/officeDocument/2006/relationships/font" Target="fonts/RobotoMon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Mono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7e596f1f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7e596f1f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7e596f1fb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7e596f1fb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7e596f1fb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07e596f1fb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07e596f1fb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07e596f1fb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7e596f1fb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07e596f1fb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7e596f1fb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07e596f1fb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7e596f1fb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07e596f1fb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7e596f1fb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7e596f1fb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07e596f1fb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07e596f1fb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07e596f1fb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07e596f1fb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7e596f1f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7e596f1f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7e596f1fb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07e596f1fb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7e596f1fb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07e596f1fb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07e596f1fb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07e596f1fb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07e596f1fb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07e596f1fb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7e596f1fb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7e596f1fb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7e596f1fb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7e596f1fb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07e596f1fb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07e596f1fb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07e596f1fb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07e596f1fb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07e596f1fb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07e596f1fb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07e596f1fb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07e596f1fb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7e596f1f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7e596f1f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07e596f1fb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07e596f1fb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07e596f1fb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07e596f1fb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07e596f1fb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07e596f1fb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07feb78987_9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07feb78987_9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7e596f1fb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7e596f1fb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7e596f1fb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7e596f1fb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7e596f1fb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7e596f1fb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7e596f1fb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7e596f1fb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7e596f1fb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7e596f1fb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7e596f1fb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7e596f1fb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w3c.org/" TargetMode="External"/><Relationship Id="rId4" Type="http://schemas.openxmlformats.org/officeDocument/2006/relationships/hyperlink" Target="https://ru.wikipedia.org/wiki/%D0%90%D0%BD%D0%B3%D0%BB%D0%B8%D0%B9%D1%81%D0%BA%D0%B8%D0%B9_%D1%8F%D0%B7%D1%8B%D0%BA" TargetMode="External"/><Relationship Id="rId5" Type="http://schemas.openxmlformats.org/officeDocument/2006/relationships/hyperlink" Target="https://ru.wikipedia.org/wiki/%D0%92%D1%81%D0%B5%D0%BC%D0%B8%D1%80%D0%BD%D0%B0%D1%8F_%D0%9F%D0%B0%D1%83%D1%82%D0%B8%D0%BD%D0%B0" TargetMode="External"/><Relationship Id="rId6" Type="http://schemas.openxmlformats.org/officeDocument/2006/relationships/hyperlink" Target="https://ru.wikipedia.org/wiki/%D0%92%D1%81%D0%B5%D0%BC%D0%B8%D1%80%D0%BD%D0%B0%D1%8F_%D0%9F%D0%B0%D1%83%D1%82%D0%B8%D0%BD%D0%B0" TargetMode="External"/><Relationship Id="rId7" Type="http://schemas.openxmlformats.org/officeDocument/2006/relationships/hyperlink" Target="https://ru.wikipedia.org/wiki/%D0%91%D0%B5%D1%80%D0%BD%D0%B5%D1%80%D1%81-%D0%9B%D0%B8,_%D0%A2%D0%B8%D0%BC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htmlbook.ru/html/%21doctype" TargetMode="External"/><Relationship Id="rId4" Type="http://schemas.openxmlformats.org/officeDocument/2006/relationships/hyperlink" Target="https://www.w3schools.com/tags/tag_doctype.asp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tanyamerone.com/" TargetMode="External"/><Relationship Id="rId4" Type="http://schemas.openxmlformats.org/officeDocument/2006/relationships/hyperlink" Target="https://www.ispringsolutions.com/" TargetMode="External"/><Relationship Id="rId5" Type="http://schemas.openxmlformats.org/officeDocument/2006/relationships/hyperlink" Target="https://medium.com/front-end-weekly" TargetMode="External"/><Relationship Id="rId6" Type="http://schemas.openxmlformats.org/officeDocument/2006/relationships/hyperlink" Target="https://aliexpress.ru/" TargetMode="External"/><Relationship Id="rId7" Type="http://schemas.openxmlformats.org/officeDocument/2006/relationships/hyperlink" Target="https://www.vk.com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u.wikipedia.org/wiki/%D0%92%D0%B5%D0%BB%D0%B8%D0%BA%D0%BE%D0%B1%D1%80%D0%B8%D1%82%D0%B0%D0%BD%D0%B8%D1%8F" TargetMode="External"/><Relationship Id="rId4" Type="http://schemas.openxmlformats.org/officeDocument/2006/relationships/hyperlink" Target="https://ru.wikipedia.org/wiki/%D0%91%D0%B5%D1%80%D0%BD%D0%B5%D1%80%D1%81-%D0%9B%D0%B8,_%D0%A2%D0%B8%D0%BC" TargetMode="External"/><Relationship Id="rId5" Type="http://schemas.openxmlformats.org/officeDocument/2006/relationships/hyperlink" Target="https://ru.wikipedia.org/wiki/1986_%D0%B3%D0%BE%D0%B4" TargetMode="External"/><Relationship Id="rId6" Type="http://schemas.openxmlformats.org/officeDocument/2006/relationships/hyperlink" Target="https://ru.wikipedia.org/wiki/1991_%D0%B3%D0%BE%D0%B4" TargetMode="External"/><Relationship Id="rId7" Type="http://schemas.openxmlformats.org/officeDocument/2006/relationships/hyperlink" Target="https://ru.wikipedia.org/wiki/%D0%92%D1%91%D1%80%D1%81%D1%82%D0%BA%D0%B0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htmlbook.ru/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ocs.google.com/document/d/1f_wphsAV-1R3iDZ-RQMLNlIzPY4AFmHnlzFIsfaMeXE/edit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code.visualstudio.com/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eb-standards.ru/podcast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Введение в HTML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итоге получаем такой DOM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100" y="1017725"/>
            <a:ext cx="7799800" cy="406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Глоссарий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Char char="●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HTML-вёрстка - это расположение составных элементов (текста, заголовков, изображений, таблиц) на странице HTML-документа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DOM - 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«Document Object Model», </a:t>
            </a:r>
            <a:r>
              <a:rPr lang="ru" sz="1200">
                <a:solidFill>
                  <a:srgbClr val="1B1B1B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структурированное представление документа. Представление DOM состоит из структурированной группы узлов и объектов, которые имеют свойства и методы.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Стандарты HTML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Код веб-страницы должен подчиняться определенным правилам, которые называются спецификацией, ее разрабатывает W3 Консорциум (</a:t>
            </a:r>
            <a:r>
              <a:rPr lang="ru" sz="1600" u="sng">
                <a:hlinkClick r:id="rId3"/>
              </a:rPr>
              <a:t>www.w3c.org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) при поддержке разработчиков браузеров.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highlight>
                  <a:schemeClr val="lt1"/>
                </a:highlight>
              </a:rPr>
              <a:t>Консорциум Всемирной паутины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 (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англ.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 World Wide Web Consortium, W3C) — организация, разрабатывающая и внедряющая технологические стандарты для </a:t>
            </a:r>
            <a:r>
              <a:rPr lang="ru" sz="1600" u="sng">
                <a:hlinkClick r:id="rId5"/>
              </a:rPr>
              <a:t>Всемирной паутин</a:t>
            </a:r>
            <a:r>
              <a:rPr lang="ru" sz="1600" u="sng">
                <a:hlinkClick r:id="rId6"/>
              </a:rPr>
              <a:t>ы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. Основателем и главой консорциума является </a:t>
            </a:r>
            <a:r>
              <a:rPr lang="ru" sz="1600" u="sng"/>
              <a:t>сэр </a:t>
            </a:r>
            <a:r>
              <a:rPr lang="ru" sz="1600" u="sng">
                <a:hlinkClick r:id="rId7"/>
              </a:rPr>
              <a:t>Тимоти Джон Бернерс-Ли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u="sng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40">
                <a:solidFill>
                  <a:srgbClr val="333333"/>
                </a:solidFill>
                <a:highlight>
                  <a:schemeClr val="lt1"/>
                </a:highlight>
              </a:rPr>
              <a:t>&lt;!DOCTYPE html&gt;</a:t>
            </a:r>
            <a:endParaRPr sz="1820"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Char char="●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Не HTML тег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Char char="●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Указание стандарта языка браузеру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Char char="●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С него начинается html-страница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В наших работах мы будем использовать HTML5, поэтому первая строчка каждого html файла должна содержать </a:t>
            </a:r>
            <a:r>
              <a:rPr lang="ru" sz="1400">
                <a:solidFill>
                  <a:schemeClr val="lt1"/>
                </a:solidFill>
                <a:highlight>
                  <a:srgbClr val="434343"/>
                </a:highlight>
              </a:rPr>
              <a:t>&lt;!DOCTYPE html&gt;</a:t>
            </a:r>
            <a:endParaRPr sz="1400">
              <a:solidFill>
                <a:schemeClr val="lt1"/>
              </a:solidFill>
              <a:highlight>
                <a:srgbClr val="43434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highlight>
                <a:srgbClr val="43434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highlight>
                <a:srgbClr val="43434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highlight>
                <a:srgbClr val="43434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highlight>
                <a:srgbClr val="43434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" sz="1600" u="sng">
                <a:hlinkClick r:id="rId3"/>
              </a:rPr>
              <a:t>http://htmlbook.ru/html/%21doctype</a:t>
            </a:r>
            <a:endParaRPr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u="sng">
                <a:hlinkClick r:id="rId4"/>
              </a:rPr>
              <a:t>https://www.w3schools.com/tags/tag_doctype.asp</a:t>
            </a:r>
            <a:endParaRPr sz="1400">
              <a:solidFill>
                <a:schemeClr val="dk1"/>
              </a:solidFill>
              <a:highlight>
                <a:srgbClr val="434343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Глоссарий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Char char="●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HTML-вёрстка - это расположение составных элементов (текста, заголовков, изображений, таблиц) на странице HTML-документа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DOM - «Document Object Model», </a:t>
            </a:r>
            <a:r>
              <a:rPr lang="ru" sz="1200">
                <a:solidFill>
                  <a:srgbClr val="1B1B1B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структурированное представление документа. Представление DOM состоит из структурированной группы узлов и объектов, которые имеют свойства и методы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Char char="●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Валидация — это проверка вёрстки на корректность. Код считается валидным и качественным, если соответствует стандартам организации W3C и не содержит ошибок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Теги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 чего состоит тег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 rotWithShape="1">
          <a:blip r:embed="rId3">
            <a:alphaModFix/>
          </a:blip>
          <a:srcRect b="4455" l="0" r="0" t="21907"/>
          <a:stretch/>
        </p:blipFill>
        <p:spPr>
          <a:xfrm>
            <a:off x="311700" y="1241675"/>
            <a:ext cx="8520600" cy="34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Виды тегов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Парные</a:t>
            </a:r>
            <a:b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&lt;тег&gt;Здесь может быть текст или другие тэги&lt;/тег&gt;</a:t>
            </a:r>
            <a:b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</a:br>
            <a:endParaRPr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AutoNum type="arabicPeriod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Одиночные</a:t>
            </a:r>
            <a:b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&lt;тег атрибут=”значение” /&gt;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Глоссарий</a:t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Char char="●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HTML-вёрстка - это расположение составных элементов (текста, заголовков, изображений, таблиц) на странице HTML-документа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DOM - «Document Object Model», </a:t>
            </a:r>
            <a:r>
              <a:rPr lang="ru" sz="1200">
                <a:solidFill>
                  <a:srgbClr val="1B1B1B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структурированное представление документа. Представление DOM состоит из структурированной группы узлов и объектов, которые имеют свойства и методы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Char char="●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Валидация — это проверка вёрстки на корректность. Код считается валидным и качественным, если соответствует стандартам организации W3C и не содержит ошибок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Char char="●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Тег - 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это элемент языка разметки текста (HTML)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Какие бывают сайты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"/>
              <a:buChar char="-"/>
            </a:pPr>
            <a:r>
              <a:rPr lang="ru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Сайт-визитка (</a:t>
            </a:r>
            <a:r>
              <a:rPr lang="ru" sz="2400" u="sng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http://tanyamerone.com/</a:t>
            </a:r>
            <a:r>
              <a:rPr lang="ru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"/>
              <a:buChar char="-"/>
            </a:pPr>
            <a:r>
              <a:rPr lang="ru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Многостраничный сайт (</a:t>
            </a:r>
            <a:r>
              <a:rPr lang="ru" sz="24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https://www.ispringsolutions.com/</a:t>
            </a:r>
            <a:r>
              <a:rPr lang="ru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"/>
              <a:buChar char="-"/>
            </a:pPr>
            <a:r>
              <a:rPr lang="ru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Блог (</a:t>
            </a:r>
            <a:r>
              <a:rPr lang="ru" sz="2400" u="sng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https://medium.com/front-end-weekly</a:t>
            </a:r>
            <a:r>
              <a:rPr lang="ru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"/>
              <a:buChar char="-"/>
            </a:pPr>
            <a:r>
              <a:rPr lang="ru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Интернет-магазин (</a:t>
            </a:r>
            <a:r>
              <a:rPr lang="ru" sz="2400" u="sng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https://aliexpress.ru/</a:t>
            </a:r>
            <a:r>
              <a:rPr lang="ru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"/>
              <a:buChar char="-"/>
            </a:pPr>
            <a:r>
              <a:rPr lang="ru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Сложный веб-сервис (</a:t>
            </a:r>
            <a:r>
              <a:rPr lang="ru" sz="2400" u="sng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https://www.vk.com/</a:t>
            </a:r>
            <a:r>
              <a:rPr lang="ru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&lt;html&gt;&lt;/html&gt;</a:t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Char char="●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Содержит внутри себя всю страницу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Char char="●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Является парным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9" name="Google Shape;179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8972" y="745225"/>
            <a:ext cx="4113324" cy="36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ru"/>
              <a:t>&lt;head&gt;&lt;/head&gt;</a:t>
            </a:r>
            <a:endParaRPr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Предназначен для хранения других элементов, цель которых — помочь браузеру в работе с данными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highlight>
                  <a:schemeClr val="lt1"/>
                </a:highlight>
              </a:rPr>
              <a:t>Внутри могут быть:</a:t>
            </a:r>
            <a:endParaRPr b="1"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стили страницы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дополнительные шрифты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мета-теги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описание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заголовок страницы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favicon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другая дополнительная информация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&lt;meta charset=”utf-8” /&gt;</a:t>
            </a:r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Сообщает браузеру какую кодировку необходимо установить на веб-странице</a:t>
            </a:r>
            <a:endParaRPr/>
          </a:p>
        </p:txBody>
      </p:sp>
      <p:pic>
        <p:nvPicPr>
          <p:cNvPr id="193" name="Google Shape;19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4599" y="1863275"/>
            <a:ext cx="5474801" cy="291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&lt;title&gt;&lt;/title&gt;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Используется для указания заголовка веб-страницы.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Пример: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  <a:latin typeface="Roboto Mono"/>
                <a:ea typeface="Roboto Mono"/>
                <a:cs typeface="Roboto Mono"/>
                <a:sym typeface="Roboto Mono"/>
              </a:rPr>
              <a:t>&lt;title&gt;Google&lt;/title&gt;</a:t>
            </a:r>
            <a:endParaRPr sz="1600">
              <a:solidFill>
                <a:schemeClr val="lt1"/>
              </a:solidFill>
              <a:highlight>
                <a:srgbClr val="434343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00" name="Google Shape;200;p35"/>
          <p:cNvPicPr preferRelativeResize="0"/>
          <p:nvPr/>
        </p:nvPicPr>
        <p:blipFill rotWithShape="1">
          <a:blip r:embed="rId3">
            <a:alphaModFix/>
          </a:blip>
          <a:srcRect b="83621" l="0" r="78855" t="0"/>
          <a:stretch/>
        </p:blipFill>
        <p:spPr>
          <a:xfrm>
            <a:off x="4832400" y="1651250"/>
            <a:ext cx="3999902" cy="184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&lt;body&gt;&lt;/body&gt;</a:t>
            </a:r>
            <a:endParaRPr/>
          </a:p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Говорит браузеру, что вот здесь начинается тело страницы - то, что будет отображено в окне браузера и увидит посетитель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Структурные элементы</a:t>
            </a:r>
            <a:endParaRPr/>
          </a:p>
        </p:txBody>
      </p:sp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SzPct val="112500"/>
              <a:buChar char="●"/>
            </a:pP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</a:rPr>
              <a:t>&lt;header&gt;&lt;/header&gt;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 в качестве первого элемента страницы, который может включать в себя логотип и слоган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182" lvl="0" marL="4572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SzPct val="112500"/>
              <a:buChar char="●"/>
            </a:pP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</a:rPr>
              <a:t>&lt;nav&gt;&lt;/nav&gt;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 в качестве списка ссылок, которые ведут на разные страницы сайта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182" lvl="0" marL="4572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SzPct val="112500"/>
              <a:buChar char="●"/>
            </a:pP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</a:rPr>
              <a:t>&lt;section&gt;&lt;/section&gt;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  в качестве автономного раздела, который не может быть представлен более точным по семантике элементом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182" lvl="0" marL="4572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SzPct val="112500"/>
              <a:buChar char="●"/>
            </a:pP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</a:rPr>
              <a:t>&lt;article&gt;&lt;/article&gt;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 самостоятельная часть документа, страницы, приложения или сайта, предназначенная для независимого распространения или повторного использования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182" lvl="0" marL="4572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SzPct val="112500"/>
              <a:buChar char="●"/>
            </a:pP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</a:rPr>
              <a:t>&lt;footer&gt;&lt;/footer&gt;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 в качестве последнего элемента страницы, расположенного внизу</a:t>
            </a:r>
            <a:endParaRPr sz="1400">
              <a:solidFill>
                <a:srgbClr val="0A0A0A"/>
              </a:solidFill>
              <a:highlight>
                <a:srgbClr val="FEFEFE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ru"/>
              <a:t>Заголовки</a:t>
            </a:r>
            <a:endParaRPr/>
          </a:p>
        </p:txBody>
      </p:sp>
      <p:sp>
        <p:nvSpPr>
          <p:cNvPr id="218" name="Google Shape;21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4913" y="1023000"/>
            <a:ext cx="4594176" cy="367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Текстовые элементы</a:t>
            </a:r>
            <a:endParaRPr/>
          </a:p>
        </p:txBody>
      </p:sp>
      <p:sp>
        <p:nvSpPr>
          <p:cNvPr id="225" name="Google Shape;22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400"/>
              <a:buFont typeface="Verdana"/>
              <a:buChar char="●"/>
            </a:pP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</a:rPr>
              <a:t>&lt;p&gt;&lt;/p&gt;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 для абзацев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400"/>
              <a:buFont typeface="Verdana"/>
              <a:buChar char="●"/>
            </a:pP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</a:rPr>
              <a:t>&lt;ul&gt;&lt;/ul&gt;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 для (неупорядоченных) списков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400"/>
              <a:buFont typeface="Verdana"/>
              <a:buChar char="●"/>
            </a:pP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</a:rPr>
              <a:t>&lt;ol&gt;&lt;/ol&gt;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 для (упорядоченных) списков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400"/>
              <a:buFont typeface="Verdana"/>
              <a:buChar char="●"/>
            </a:pP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</a:rPr>
              <a:t>&lt;li&gt;&lt;/li&gt;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 для отдельных пунктов списка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</a:rPr>
              <a:t>&lt;a&gt;&lt;/a&gt;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 для ссылок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&lt;img /&gt;</a:t>
            </a:r>
            <a:endParaRPr/>
          </a:p>
        </p:txBody>
      </p:sp>
      <p:sp>
        <p:nvSpPr>
          <p:cNvPr id="231" name="Google Shape;23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Предназначен для отображения на веб-странице изображений в графическом формате GIF, JPEG или PNG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Общие элементы</a:t>
            </a:r>
            <a:endParaRPr/>
          </a:p>
        </p:txBody>
      </p:sp>
      <p:sp>
        <p:nvSpPr>
          <p:cNvPr id="237" name="Google Shape;23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Char char="●"/>
            </a:pP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</a:rPr>
              <a:t>&lt;div&gt;&lt;/div&gt;</a:t>
            </a:r>
            <a:r>
              <a:rPr lang="ru" sz="1400">
                <a:solidFill>
                  <a:srgbClr val="000000"/>
                </a:solidFill>
                <a:highlight>
                  <a:srgbClr val="FEFEFE"/>
                </a:highlight>
              </a:rPr>
              <a:t> для блочных элементов</a:t>
            </a:r>
            <a:endParaRPr sz="1400">
              <a:solidFill>
                <a:srgbClr val="000000"/>
              </a:solidFill>
              <a:highlight>
                <a:srgbClr val="FEFEFE"/>
              </a:highlight>
            </a:endParaRPr>
          </a:p>
          <a:p>
            <a:pPr indent="-3175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Char char="●"/>
            </a:pP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</a:rPr>
              <a:t>&lt;span&gt;&lt;/span&gt;</a:t>
            </a:r>
            <a:r>
              <a:rPr lang="ru" sz="1400">
                <a:solidFill>
                  <a:srgbClr val="000000"/>
                </a:solidFill>
                <a:highlight>
                  <a:srgbClr val="FEFEFE"/>
                </a:highlight>
              </a:rPr>
              <a:t> для строчных элементов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chemeClr val="lt1"/>
                </a:highlight>
              </a:rPr>
              <a:t>HyperText Markup Language — «язык гипертекстовой разметки») — стандартизированный язык разметки документов во Всемирной паутине.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22222"/>
                </a:solidFill>
                <a:highlight>
                  <a:schemeClr val="lt1"/>
                </a:highlight>
              </a:rPr>
              <a:t>Разработал </a:t>
            </a:r>
            <a:r>
              <a:rPr lang="ru">
                <a:solidFill>
                  <a:srgbClr val="222222"/>
                </a:solidFill>
                <a:highlight>
                  <a:schemeClr val="lt1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британски</a:t>
            </a:r>
            <a:r>
              <a:rPr lang="ru">
                <a:solidFill>
                  <a:srgbClr val="222222"/>
                </a:solidFill>
                <a:highlight>
                  <a:schemeClr val="lt1"/>
                </a:highlight>
              </a:rPr>
              <a:t>й учёный </a:t>
            </a:r>
            <a:r>
              <a:rPr lang="ru">
                <a:solidFill>
                  <a:srgbClr val="222222"/>
                </a:solidFill>
                <a:highlight>
                  <a:schemeClr val="lt1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Тим Бернерс-Ли</a:t>
            </a:r>
            <a:r>
              <a:rPr lang="ru">
                <a:solidFill>
                  <a:srgbClr val="222222"/>
                </a:solidFill>
                <a:highlight>
                  <a:schemeClr val="lt1"/>
                </a:highlight>
              </a:rPr>
              <a:t> в </a:t>
            </a:r>
            <a:r>
              <a:rPr lang="ru">
                <a:solidFill>
                  <a:srgbClr val="222222"/>
                </a:solidFill>
                <a:highlight>
                  <a:schemeClr val="lt1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1986</a:t>
            </a:r>
            <a:r>
              <a:rPr lang="ru">
                <a:solidFill>
                  <a:srgbClr val="222222"/>
                </a:solidFill>
                <a:highlight>
                  <a:schemeClr val="lt1"/>
                </a:highlight>
              </a:rPr>
              <a:t>—</a:t>
            </a:r>
            <a:r>
              <a:rPr lang="ru">
                <a:solidFill>
                  <a:srgbClr val="222222"/>
                </a:solidFill>
                <a:highlight>
                  <a:schemeClr val="lt1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1991</a:t>
            </a:r>
            <a:r>
              <a:rPr lang="ru">
                <a:solidFill>
                  <a:srgbClr val="222222"/>
                </a:solidFill>
                <a:highlight>
                  <a:schemeClr val="lt1"/>
                </a:highlight>
              </a:rPr>
              <a:t>.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22222"/>
                </a:solidFill>
                <a:highlight>
                  <a:schemeClr val="lt1"/>
                </a:highlight>
              </a:rPr>
              <a:t>HTML создавался как язык для обмена научной и технической документацией, пригодный для использования людьми, не являющимися специалистами в области </a:t>
            </a:r>
            <a:r>
              <a:rPr lang="ru">
                <a:solidFill>
                  <a:srgbClr val="222222"/>
                </a:solidFill>
                <a:highlight>
                  <a:schemeClr val="lt1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вёрстки</a:t>
            </a:r>
            <a:r>
              <a:rPr lang="ru">
                <a:solidFill>
                  <a:srgbClr val="222222"/>
                </a:solidFill>
                <a:highlight>
                  <a:schemeClr val="lt1"/>
                </a:highlight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всех тегов</a:t>
            </a:r>
            <a:endParaRPr/>
          </a:p>
        </p:txBody>
      </p:sp>
      <p:sp>
        <p:nvSpPr>
          <p:cNvPr id="243" name="Google Shape;243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" sz="1600" u="sng">
                <a:hlinkClick r:id="rId3"/>
              </a:rPr>
              <a:t>http://htmlbook.ru/html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Соглашения о кодировании</a:t>
            </a:r>
            <a:endParaRPr/>
          </a:p>
        </p:txBody>
      </p:sp>
      <p:sp>
        <p:nvSpPr>
          <p:cNvPr id="249" name="Google Shape;249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highlight>
                  <a:srgbClr val="FEFEFE"/>
                </a:highlight>
              </a:rPr>
              <a:t>Именование файлов и директорий </a:t>
            </a:r>
            <a:r>
              <a:rPr lang="ru" sz="1600" u="sng">
                <a:hlinkClick r:id="rId3"/>
              </a:rPr>
              <a:t>https://docs.google.com/document/d/1f_wphsAV-1R3iDZ-RQMLNlIzPY4AFmHnlzFIsfaMeXE/edit</a:t>
            </a:r>
            <a:endParaRPr sz="1400">
              <a:solidFill>
                <a:srgbClr val="000000"/>
              </a:solidFill>
              <a:highlight>
                <a:srgbClr val="FEFEFE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highlight>
                  <a:srgbClr val="FEFEFE"/>
                </a:highlight>
              </a:rPr>
              <a:t>Соглашение по кодированию на HTML: </a:t>
            </a:r>
            <a:r>
              <a:rPr lang="ru" sz="1600" u="sng"/>
              <a:t>https://docs.google.com/document/d/1mXZOxoArS4Ys89Xn_U-J0_dOyn_dQeDi/edit?usp=sharing&amp;ouid=117714276428562136793&amp;rtpof=true&amp;sd=true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Инструменты</a:t>
            </a:r>
            <a:endParaRPr/>
          </a:p>
        </p:txBody>
      </p:sp>
      <p:sp>
        <p:nvSpPr>
          <p:cNvPr id="255" name="Google Shape;255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  <a:highlight>
                  <a:srgbClr val="FEFEFE"/>
                </a:highlight>
              </a:rPr>
              <a:t>VS Code (</a:t>
            </a:r>
            <a:r>
              <a:rPr lang="ru" sz="1600" u="sng">
                <a:hlinkClick r:id="rId3"/>
              </a:rPr>
              <a:t>https://code.visualstudio.com/</a:t>
            </a:r>
            <a:r>
              <a:rPr lang="ru" sz="1400">
                <a:solidFill>
                  <a:srgbClr val="000000"/>
                </a:solidFill>
                <a:highlight>
                  <a:srgbClr val="FEFEFE"/>
                </a:highlight>
              </a:rPr>
              <a:t>)</a:t>
            </a:r>
            <a:endParaRPr sz="1400">
              <a:solidFill>
                <a:srgbClr val="000000"/>
              </a:solidFill>
              <a:highlight>
                <a:srgbClr val="FEFEFE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  <a:highlight>
                  <a:srgbClr val="FEFEFE"/>
                </a:highlight>
              </a:rPr>
              <a:t>Figma (</a:t>
            </a:r>
            <a:r>
              <a:rPr lang="ru" sz="1600" u="sng"/>
              <a:t>https://www.figma.com/</a:t>
            </a:r>
            <a:r>
              <a:rPr lang="ru" sz="1400">
                <a:solidFill>
                  <a:srgbClr val="000000"/>
                </a:solidFill>
                <a:highlight>
                  <a:srgbClr val="FEFEFE"/>
                </a:highlight>
              </a:rPr>
              <a:t>)</a:t>
            </a:r>
            <a:endParaRPr sz="1400">
              <a:solidFill>
                <a:srgbClr val="000000"/>
              </a:solidFill>
              <a:highlight>
                <a:srgbClr val="FEFEFE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  <a:highlight>
                  <a:srgbClr val="FEFEFE"/>
                </a:highlight>
              </a:rPr>
              <a:t>Git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Полезная информация</a:t>
            </a:r>
            <a:endParaRPr/>
          </a:p>
        </p:txBody>
      </p:sp>
      <p:sp>
        <p:nvSpPr>
          <p:cNvPr id="261" name="Google Shape;261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rgbClr val="FEFEFE"/>
                </a:highlight>
              </a:rPr>
              <a:t>Подкаст про Web-стандарты</a:t>
            </a:r>
            <a:r>
              <a:rPr lang="ru"/>
              <a:t> - </a:t>
            </a:r>
            <a:r>
              <a:rPr lang="ru" sz="1600" u="sng">
                <a:hlinkClick r:id="rId3"/>
              </a:rPr>
              <a:t>https://web-standards.ru/podcast/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Глоссарий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Char char="●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HTML-вёрстка - это расположение составных элементов (текста, заголовков, изображений, таблиц) на странице HTML-документа.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страницы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1075" y="50225"/>
            <a:ext cx="4473838" cy="50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265500" y="910150"/>
            <a:ext cx="4045200" cy="31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22222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Рассмотрим пример очень простой страницы</a:t>
            </a:r>
            <a:endParaRPr sz="1800">
              <a:solidFill>
                <a:srgbClr val="22222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22222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Для анализа разделим его на составляющие части</a:t>
            </a:r>
            <a:endParaRPr sz="1800">
              <a:solidFill>
                <a:srgbClr val="22222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страницы в виде дерева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9"/>
          <p:cNvGrpSpPr/>
          <p:nvPr/>
        </p:nvGrpSpPr>
        <p:grpSpPr>
          <a:xfrm>
            <a:off x="152400" y="1232150"/>
            <a:ext cx="8839200" cy="3750050"/>
            <a:chOff x="102175" y="582737"/>
            <a:chExt cx="8839200" cy="3750050"/>
          </a:xfrm>
        </p:grpSpPr>
        <p:pic>
          <p:nvPicPr>
            <p:cNvPr id="93" name="Google Shape;93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39025" y="2329468"/>
              <a:ext cx="1146408" cy="24228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4" name="Google Shape;94;p19"/>
            <p:cNvGrpSpPr/>
            <p:nvPr/>
          </p:nvGrpSpPr>
          <p:grpSpPr>
            <a:xfrm>
              <a:off x="102175" y="582737"/>
              <a:ext cx="8839200" cy="3750050"/>
              <a:chOff x="102175" y="582737"/>
              <a:chExt cx="8839200" cy="3750050"/>
            </a:xfrm>
          </p:grpSpPr>
          <p:pic>
            <p:nvPicPr>
              <p:cNvPr id="95" name="Google Shape;95;p19"/>
              <p:cNvPicPr preferRelativeResize="0"/>
              <p:nvPr/>
            </p:nvPicPr>
            <p:blipFill rotWithShape="1">
              <a:blip r:embed="rId4">
                <a:alphaModFix/>
              </a:blip>
              <a:srcRect b="10751" l="0" r="0" t="4860"/>
              <a:stretch/>
            </p:blipFill>
            <p:spPr>
              <a:xfrm>
                <a:off x="102175" y="582737"/>
                <a:ext cx="8839200" cy="3750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" name="Google Shape;96;p19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365650" y="2460413"/>
                <a:ext cx="1230800" cy="3965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284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Еще подробней изобразим структуру страницы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03" name="Google Shape;103;p20"/>
          <p:cNvGrpSpPr/>
          <p:nvPr/>
        </p:nvGrpSpPr>
        <p:grpSpPr>
          <a:xfrm>
            <a:off x="152400" y="934275"/>
            <a:ext cx="8839199" cy="4209225"/>
            <a:chOff x="152400" y="797775"/>
            <a:chExt cx="8839199" cy="4209225"/>
          </a:xfrm>
        </p:grpSpPr>
        <p:pic>
          <p:nvPicPr>
            <p:cNvPr id="104" name="Google Shape;104;p20"/>
            <p:cNvPicPr preferRelativeResize="0"/>
            <p:nvPr/>
          </p:nvPicPr>
          <p:blipFill rotWithShape="1">
            <a:blip r:embed="rId3">
              <a:alphaModFix/>
            </a:blip>
            <a:srcRect b="0" l="0" r="0" t="3418"/>
            <a:stretch/>
          </p:blipFill>
          <p:spPr>
            <a:xfrm>
              <a:off x="152400" y="797775"/>
              <a:ext cx="8839199" cy="4209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509000" y="3517298"/>
              <a:ext cx="1208950" cy="255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 вот как выглядит код это страницы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450" y="1017725"/>
            <a:ext cx="6919100" cy="402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