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Fira Mono Medium"/>
      <p:regular r:id="rId48"/>
      <p:bold r:id="rId49"/>
    </p:embeddedFont>
    <p:embeddedFont>
      <p:font typeface="Fira Mono"/>
      <p:regular r:id="rId50"/>
      <p:bold r:id="rId51"/>
    </p:embeddedFont>
    <p:embeddedFont>
      <p:font typeface="Merriweather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7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9AA0A6"/>
          </p15:clr>
        </p15:guide>
        <p15:guide id="4" pos="5564">
          <p15:clr>
            <a:srgbClr val="9AA0A6"/>
          </p15:clr>
        </p15:guide>
        <p15:guide id="5" pos="196">
          <p15:clr>
            <a:srgbClr val="9AA0A6"/>
          </p15:clr>
        </p15:guide>
        <p15:guide id="6" orient="horz" pos="641">
          <p15:clr>
            <a:srgbClr val="9AA0A6"/>
          </p15:clr>
        </p15:guide>
        <p15:guide id="7" orient="horz" pos="2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6" roundtripDataSignature="AMtx7mj6Lds+aHaVzewsRuHLcngiD3os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78" orient="horz"/>
        <p:guide pos="2880"/>
        <p:guide pos="726" orient="horz"/>
        <p:guide pos="5564"/>
        <p:guide pos="196"/>
        <p:guide pos="641" orient="horz"/>
        <p:guide pos="2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MonoMedium-regular.fntdata"/><Relationship Id="rId47" Type="http://schemas.openxmlformats.org/officeDocument/2006/relationships/slide" Target="slides/slide42.xml"/><Relationship Id="rId49" Type="http://schemas.openxmlformats.org/officeDocument/2006/relationships/font" Target="fonts/FiraMon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Mono-bold.fntdata"/><Relationship Id="rId50" Type="http://schemas.openxmlformats.org/officeDocument/2006/relationships/font" Target="fonts/FiraMono-regular.fntdata"/><Relationship Id="rId53" Type="http://schemas.openxmlformats.org/officeDocument/2006/relationships/font" Target="fonts/Merriweather-bold.fntdata"/><Relationship Id="rId52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55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263922f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d263922f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hellomonday.com/" TargetMode="External"/><Relationship Id="rId4" Type="http://schemas.openxmlformats.org/officeDocument/2006/relationships/hyperlink" Target="http://www.narrowdesign.com/" TargetMode="External"/><Relationship Id="rId5" Type="http://schemas.openxmlformats.org/officeDocument/2006/relationships/hyperlink" Target="https://drive.google.com/drive/my-drive" TargetMode="External"/><Relationship Id="rId6" Type="http://schemas.openxmlformats.org/officeDocument/2006/relationships/hyperlink" Target="https://www.pinterest.ru/" TargetMode="External"/><Relationship Id="rId7" Type="http://schemas.openxmlformats.org/officeDocument/2006/relationships/hyperlink" Target="https://www.figma.com/" TargetMode="External"/><Relationship Id="rId8" Type="http://schemas.openxmlformats.org/officeDocument/2006/relationships/hyperlink" Target="https://techrocks.ru/2018/05/20/web-sites-and-apps-built-with-node-j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Введение в JS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Движок Javascript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V8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Rhino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SpiderMonkey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Core</a:t>
            </a:r>
            <a:endParaRPr/>
          </a:p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025" y="445026"/>
            <a:ext cx="2464600" cy="24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225" y="3004825"/>
            <a:ext cx="3300225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Разные браузеры - разные движки Javascript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325" y="1208075"/>
            <a:ext cx="54673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Node.js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542" y="1152475"/>
            <a:ext cx="558491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Пример приложений на JS</a:t>
            </a:r>
            <a:endParaRPr/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https://www.hellomonday.com/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http://www.narrowdesign.com/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https://drive.google.com/drive/my-drive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https://www.pinterest.ru/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7"/>
              </a:rPr>
              <a:t>https://www.figma.com/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8"/>
              </a:rPr>
              <a:t>https://techrocks.ru/2018/05/20/web-sites-and-apps-built-with-node-js/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Типы данных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Число “number”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Число “bigint”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Строка “string”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Булевый (логический) тип “boolean”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Специальное значение “null”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Специальное значение “undefined”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Объекты “object”</a:t>
            </a:r>
            <a:endParaRPr/>
          </a:p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Оператор typeof</a:t>
            </a:r>
            <a:endParaRPr b="1" i="1"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551" y="1152475"/>
            <a:ext cx="2764198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3922" y="1152475"/>
            <a:ext cx="313686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Пример конкатенации разных типов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63" y="1322388"/>
            <a:ext cx="66198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Пример конкатенации разных типов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25" y="1165225"/>
            <a:ext cx="55721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Переменные - </a:t>
            </a:r>
            <a:r>
              <a:rPr b="1" i="1" lang="en"/>
              <a:t>var</a:t>
            </a:r>
            <a:endParaRPr b="1" i="1"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console.log(str) 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undefined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var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str =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'hello'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console.log(str) 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'hello'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Переменные - </a:t>
            </a:r>
            <a:r>
              <a:rPr b="1" i="1" lang="en"/>
              <a:t>let</a:t>
            </a:r>
            <a:endParaRPr b="1" i="1"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console.log(str) 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Uncaught ReferenceError: str is not defined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str =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'hello'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console.log(str)</a:t>
            </a:r>
            <a:endParaRPr sz="1600"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План лекции: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Описание Javascript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Стандарт ECMAScript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Синтаксис языка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Типы данных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Переменные и константы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Условные и циклические выражения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Функция и область видимости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Подключение скриптов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Pascal vs Javascript</a:t>
            </a:r>
            <a:endParaRPr sz="1600"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Константы - </a:t>
            </a:r>
            <a:r>
              <a:rPr b="1" i="1" lang="en"/>
              <a:t>const</a:t>
            </a:r>
            <a:endParaRPr b="1" i="1"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str =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'hello'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console.log(str) 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'hello'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-----------------------------------------------------------------</a:t>
            </a:r>
            <a:endParaRPr b="1" sz="16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console.log(str) 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Uncaught ReferenceError: Cannot access 'str' before initialization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str =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'hello'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console.log(str)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Числовые типы данных - </a:t>
            </a:r>
            <a:r>
              <a:rPr b="1" i="1" lang="en"/>
              <a:t>number | bigint</a:t>
            </a:r>
            <a:endParaRPr b="1" i="1"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number */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2.5x^2 + 5x − 7.2 = 0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a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2.5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b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5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c = -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7.2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D = b * b -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4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* a * c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'D ='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D)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97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bigint */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2x^2 + 5x − 7 = 0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a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n</a:t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b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5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n</a:t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c = -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7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n</a:t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D = b * b -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4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n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* a * c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'D ='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D)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81n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bigint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383938"/>
            <a:ext cx="50482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8" y="2331188"/>
            <a:ext cx="82010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Строковый тип данных - </a:t>
            </a:r>
            <a:r>
              <a:rPr b="1" i="1" lang="en"/>
              <a:t>string</a:t>
            </a:r>
            <a:endParaRPr b="1" i="1"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hello =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'Hello,'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world =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 World!"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console.log(hello + world)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'Hello, World!'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hello[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]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'H'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Булевый (логический) тип - </a:t>
            </a:r>
            <a:r>
              <a:rPr b="1" i="1" lang="en"/>
              <a:t>boolean</a:t>
            </a:r>
            <a:endParaRPr b="1" i="1"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disabled =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true</a:t>
            </a:r>
            <a:endParaRPr sz="1600">
              <a:solidFill>
                <a:srgbClr val="0000FF"/>
              </a:solidFill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checked =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false</a:t>
            </a:r>
            <a:endParaRPr sz="1600">
              <a:solidFill>
                <a:srgbClr val="0000FF"/>
              </a:solidFill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a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1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b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 == b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равно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 &lt; b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меньше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 &lt;= b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меньше или равно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 &gt; b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больше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 &gt;= b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больше или равно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Специальные значения - </a:t>
            </a:r>
            <a:r>
              <a:rPr b="1" i="1" lang="en"/>
              <a:t>null | undefined</a:t>
            </a:r>
            <a:endParaRPr b="1" i="1"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nullable =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null</a:t>
            </a:r>
            <a:endParaRPr sz="1600">
              <a:solidFill>
                <a:srgbClr val="0000FF"/>
              </a:solidFill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5"/>
          <p:cNvSpPr txBox="1"/>
          <p:nvPr>
            <p:ph idx="2" type="body"/>
          </p:nvPr>
        </p:nvSpPr>
        <p:spPr>
          <a:xfrm>
            <a:off x="4709700" y="1152475"/>
            <a:ext cx="4122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явная инициализация undefined-ом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notInitialized =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undefined</a:t>
            </a:r>
            <a:endParaRPr sz="1600">
              <a:solidFill>
                <a:srgbClr val="0000FF"/>
              </a:solidFill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получение несуществующего элемента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arr = []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console.log(arr[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])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</a:t>
            </a:r>
            <a:r>
              <a:rPr lang="en" sz="1600">
                <a:solidFill>
                  <a:srgbClr val="00800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undefined</a:t>
            </a:r>
            <a:endParaRPr sz="1600">
              <a:solidFill>
                <a:srgbClr val="008000"/>
              </a:solidFill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Массив - </a:t>
            </a:r>
            <a:r>
              <a:rPr b="1" i="1" lang="en"/>
              <a:t>Array</a:t>
            </a:r>
            <a:endParaRPr b="1" i="1"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arr = [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1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3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]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'arr:'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arr,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'arr[0]:'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arr[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])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arr.push(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4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arr.push(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5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6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7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'arr:'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arr,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'length:'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arr.length)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arr.pop()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'arr:'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arr)</a:t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263922fe1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Способы объявления массива</a:t>
            </a:r>
            <a:endParaRPr b="1" i="1"/>
          </a:p>
        </p:txBody>
      </p:sp>
      <p:sp>
        <p:nvSpPr>
          <p:cNvPr id="254" name="Google Shape;254;gd263922fe1_0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 = [];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array2 = [0, false, ''];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array3 = new Array();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array4 = new Array(1,2);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array5 = new Array(3);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array6 = Array.from('text'); //array = ['t','e','x','t']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array7 = array6.slice(); 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array8 = [...array6];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array9 = (...rest) =&gt; rest;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array10 = Array.from([1, 2, 3, 4], x =&gt; x ** 2);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array11 = array6.map(elem =&gt;elem ** 2);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array12 = array6.filter(char =&gt; char.length &lt; 2);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array13 = array6.concat();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gd263922fe1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Объекты - </a:t>
            </a:r>
            <a:r>
              <a:rPr b="1" i="1" lang="en"/>
              <a:t>Object</a:t>
            </a:r>
            <a:endParaRPr b="1" i="1"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obj =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name: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'John'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age: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25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Object.keys(obj)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 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['name', 'age']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Object.values(obj)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['John', 25]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obj[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'surname'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] =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'Smith'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console.log(Object.keys(obj))  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['name', 'age', 'surname']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console.log(Object.values(obj))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['John', 25, 'Smith']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Условные выражения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(a &gt;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'positive'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else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'NOT positive'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(a &lt;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'negative'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else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(a ==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'zero'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else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'positive'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15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5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Тернарный оператор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(a &gt;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?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'positive'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: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'NOT positive'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(a &gt;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'positive'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else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'NOT positive'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Циклические выражения - </a:t>
            </a:r>
            <a:r>
              <a:rPr b="1" i="1" lang="en"/>
              <a:t>while / do..while</a:t>
            </a:r>
            <a:endParaRPr b="1" i="1"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n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x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(n &lt;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n++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x += n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n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x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do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n++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x += n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(n &lt;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Циклические выражения - </a:t>
            </a:r>
            <a:r>
              <a:rPr b="1" i="1" lang="en"/>
              <a:t>for</a:t>
            </a:r>
            <a:endParaRPr b="1" i="1"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i =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; i &lt;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9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; i++)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console.log(i)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93" name="Google Shape;2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(;;)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будет выполняться вечно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Цикл </a:t>
            </a:r>
            <a:r>
              <a:rPr b="1" i="1" lang="en"/>
              <a:t>for...in</a:t>
            </a:r>
            <a:endParaRPr b="1" i="1"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obj =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name: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'John'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age: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'25'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for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key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in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obj)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'obj.'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+ key,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'='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obj[key])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obj.name = John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obj.age = 25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Цикл </a:t>
            </a:r>
            <a:r>
              <a:rPr b="1" i="1" lang="en"/>
              <a:t>for...of</a:t>
            </a:r>
            <a:endParaRPr b="1" i="1"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obj =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name: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'John'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age: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25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for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value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of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Object.values(obj))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console.log(value)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John, 25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308" name="Google Shape;3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/>
              <a:t>break</a:t>
            </a:r>
            <a:r>
              <a:rPr lang="en"/>
              <a:t> и </a:t>
            </a:r>
            <a:r>
              <a:rPr b="1" i="1" lang="en"/>
              <a:t>continue</a:t>
            </a:r>
            <a:endParaRPr b="1" i="1"/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311700" y="1152475"/>
            <a:ext cx="3282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i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while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(i &lt;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6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(i ===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3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break</a:t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i++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console.log(i)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3</a:t>
            </a:r>
            <a:endParaRPr sz="16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315" name="Google Shape;315;p35"/>
          <p:cNvSpPr txBox="1"/>
          <p:nvPr>
            <p:ph idx="2" type="body"/>
          </p:nvPr>
        </p:nvSpPr>
        <p:spPr>
          <a:xfrm>
            <a:off x="3879325" y="1152475"/>
            <a:ext cx="49530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i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n 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endParaRPr sz="1600">
              <a:solidFill>
                <a:srgbClr val="098658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while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(i &lt;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5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i++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(i ===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3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continue</a:t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n += i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0 + 1 + 2 + 3 + 4 + 5 = 15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'i: 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i,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'n: '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n)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12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Функция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factorial(n)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(n &lt; </a:t>
            </a:r>
            <a:r>
              <a:rPr lang="en" sz="16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1</a:t>
            </a:r>
            <a:endParaRPr sz="1600">
              <a:solidFill>
                <a:srgbClr val="098658"/>
              </a:solidFill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 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else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6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n * factorial(n -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factorial(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5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120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Область видимости</a:t>
            </a:r>
            <a:endParaRPr/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&lt;!DOCTYPE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html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&lt;html&gt;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&lt;head&gt;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src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"init.js"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&gt;&lt;/script&gt;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src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"concat.js"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&gt;&lt;/script&gt;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&lt;/head&gt;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&lt;/html&gt;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330" name="Google Shape;33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init.js */</a:t>
            </a:r>
            <a:endParaRPr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str = </a:t>
            </a:r>
            <a:r>
              <a:rPr lang="en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'Hello,'</a:t>
            </a:r>
            <a:endParaRPr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'script1 str:'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str)</a:t>
            </a:r>
            <a:endParaRPr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Hello,</a:t>
            </a:r>
            <a:endParaRPr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Fira Mono"/>
                <a:ea typeface="Fira Mono"/>
                <a:cs typeface="Fira Mono"/>
                <a:sym typeface="Fira Mono"/>
              </a:rPr>
              <a:t>-----------------------------------</a:t>
            </a:r>
            <a:endParaRPr b="1">
              <a:solidFill>
                <a:srgbClr val="008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concat.js */</a:t>
            </a:r>
            <a:endParaRPr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str += </a:t>
            </a:r>
            <a:r>
              <a:rPr lang="en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 World!'</a:t>
            </a:r>
            <a:endParaRPr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</a:t>
            </a:r>
            <a:r>
              <a:rPr lang="en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'script2 str: '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str)</a:t>
            </a:r>
            <a:endParaRPr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Hello, World!</a:t>
            </a:r>
            <a:endParaRPr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Область видимости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&lt;!DOCTYPE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html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&lt;html&gt;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&lt;head&gt;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src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"init.js"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&gt;&lt;/script&gt;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src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"concat.js"</a:t>
            </a: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&gt;&lt;/script&gt;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&lt;/head&gt;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&lt;/html&gt;</a:t>
            </a:r>
            <a:endParaRPr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init.js */</a:t>
            </a:r>
            <a:endParaRPr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{</a:t>
            </a:r>
            <a:endParaRPr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let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str = </a:t>
            </a:r>
            <a:r>
              <a:rPr lang="en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'Hello,'</a:t>
            </a:r>
            <a:endParaRPr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console.log(</a:t>
            </a:r>
            <a:r>
              <a:rPr lang="en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'script1 str:'</a:t>
            </a: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str)</a:t>
            </a:r>
            <a:endParaRPr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Hello,</a:t>
            </a:r>
            <a:endParaRPr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Fira Mono"/>
                <a:ea typeface="Fira Mono"/>
                <a:cs typeface="Fira Mono"/>
                <a:sym typeface="Fira Mono"/>
              </a:rPr>
              <a:t>-----------------------------------</a:t>
            </a:r>
            <a:endParaRPr b="1">
              <a:solidFill>
                <a:srgbClr val="008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concat.js */</a:t>
            </a:r>
            <a:endParaRPr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str += </a:t>
            </a:r>
            <a:r>
              <a:rPr lang="en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 World!'</a:t>
            </a:r>
            <a:endParaRPr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Uncaught ReferenceError: str is not defined</a:t>
            </a:r>
            <a:endParaRPr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Can I use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87" y="1231587"/>
            <a:ext cx="7532225" cy="32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JS - Мультипарадигменный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574800"/>
            <a:ext cx="73342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Подключение внешних скриптов</a:t>
            </a:r>
            <a:endParaRPr/>
          </a:p>
        </p:txBody>
      </p:sp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&lt;!DOCTYPE</a:t>
            </a: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html</a:t>
            </a: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600">
              <a:solidFill>
                <a:srgbClr val="8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&lt;html&gt;</a:t>
            </a:r>
            <a:endParaRPr sz="1600">
              <a:solidFill>
                <a:srgbClr val="8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&lt;head&gt;</a:t>
            </a:r>
            <a:endParaRPr sz="1600">
              <a:solidFill>
                <a:srgbClr val="8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  </a:t>
            </a: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&lt;script</a:t>
            </a: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src</a:t>
            </a: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solidFill>
                  <a:srgbClr val="0000FF"/>
                </a:solidFill>
                <a:latin typeface="Fira Mono"/>
                <a:ea typeface="Fira Mono"/>
                <a:cs typeface="Fira Mono"/>
                <a:sym typeface="Fira Mono"/>
              </a:rPr>
              <a:t>"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init</a:t>
            </a:r>
            <a:r>
              <a:rPr lang="en" sz="1600">
                <a:solidFill>
                  <a:srgbClr val="0000FF"/>
                </a:solidFill>
                <a:latin typeface="Fira Mono"/>
                <a:ea typeface="Fira Mono"/>
                <a:cs typeface="Fira Mono"/>
                <a:sym typeface="Fira Mono"/>
              </a:rPr>
              <a:t>.js"</a:t>
            </a: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&gt;&lt;/script&gt;</a:t>
            </a:r>
            <a:endParaRPr sz="1600">
              <a:solidFill>
                <a:srgbClr val="8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  </a:t>
            </a: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&lt;script</a:t>
            </a: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src</a:t>
            </a: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solidFill>
                  <a:srgbClr val="0000FF"/>
                </a:solidFill>
                <a:latin typeface="Fira Mono"/>
                <a:ea typeface="Fira Mono"/>
                <a:cs typeface="Fira Mono"/>
                <a:sym typeface="Fira Mono"/>
              </a:rPr>
              <a:t>"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concat</a:t>
            </a:r>
            <a:r>
              <a:rPr lang="en" sz="1600">
                <a:solidFill>
                  <a:srgbClr val="0000FF"/>
                </a:solidFill>
                <a:latin typeface="Fira Mono"/>
                <a:ea typeface="Fira Mono"/>
                <a:cs typeface="Fira Mono"/>
                <a:sym typeface="Fira Mono"/>
              </a:rPr>
              <a:t>.js"</a:t>
            </a: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&gt;&lt;/script&gt;</a:t>
            </a:r>
            <a:endParaRPr sz="1600">
              <a:solidFill>
                <a:srgbClr val="8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&lt;/head&gt;</a:t>
            </a:r>
            <a:endParaRPr sz="1600">
              <a:solidFill>
                <a:srgbClr val="8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00"/>
                </a:solidFill>
                <a:latin typeface="Fira Mono"/>
                <a:ea typeface="Fira Mono"/>
                <a:cs typeface="Fira Mono"/>
                <a:sym typeface="Fira Mono"/>
              </a:rPr>
              <a:t>&lt;/html&gt;</a:t>
            </a:r>
            <a:endParaRPr sz="1600">
              <a:solidFill>
                <a:srgbClr val="8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54" name="Google Shape;3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Подключение внешних скриптов - </a:t>
            </a:r>
            <a:r>
              <a:rPr b="1" i="1" lang="en"/>
              <a:t>async</a:t>
            </a:r>
            <a:r>
              <a:rPr lang="en"/>
              <a:t> | </a:t>
            </a:r>
            <a:r>
              <a:rPr b="1" i="1" lang="en"/>
              <a:t>defer</a:t>
            </a:r>
            <a:endParaRPr b="1" i="1"/>
          </a:p>
        </p:txBody>
      </p:sp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&lt;!DOCTYPE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html</a:t>
            </a: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</a:t>
            </a:r>
            <a:endParaRPr sz="16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&lt;html&gt;</a:t>
            </a:r>
            <a:endParaRPr sz="16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&lt;head&gt;</a:t>
            </a:r>
            <a:endParaRPr sz="16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src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init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.js"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async</a:t>
            </a: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&gt;&lt;/script&gt;</a:t>
            </a:r>
            <a:endParaRPr sz="16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src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concat</a:t>
            </a: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.js"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6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defer</a:t>
            </a: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&gt;&lt;/script&gt;</a:t>
            </a:r>
            <a:endParaRPr sz="16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&lt;/head&gt;</a:t>
            </a:r>
            <a:endParaRPr sz="16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&lt;/html&gt;</a:t>
            </a:r>
            <a:endParaRPr sz="16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361" name="Google Shape;3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Pascal vs Javascript</a:t>
            </a:r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311700" y="1152475"/>
            <a:ext cx="3999900" cy="3712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program Primes;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var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isPrime: boolean;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i, j, n: integer;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begin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n := 10;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for i := 2 to n do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begin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isPrime := true;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for j := 2 to i - 1 do 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    if i mod j = 0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    then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        begin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            isPrime := false;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            break;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        end;    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if isPrime = true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then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        writeln(i);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    end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Fira Mono Medium"/>
                <a:ea typeface="Fira Mono Medium"/>
                <a:cs typeface="Fira Mono Medium"/>
                <a:sym typeface="Fira Mono Medium"/>
              </a:rPr>
              <a:t>end.</a:t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2"/>
          <p:cNvSpPr txBox="1"/>
          <p:nvPr>
            <p:ph idx="2" type="body"/>
          </p:nvPr>
        </p:nvSpPr>
        <p:spPr>
          <a:xfrm>
            <a:off x="4832400" y="1152475"/>
            <a:ext cx="3999900" cy="351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n = </a:t>
            </a:r>
            <a:r>
              <a:rPr lang="en" sz="12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10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isPrime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for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i = </a:t>
            </a:r>
            <a:r>
              <a:rPr lang="en" sz="12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 i &lt;= n; i++)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isPrime =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true</a:t>
            </a:r>
            <a:endParaRPr sz="12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for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j = </a:t>
            </a:r>
            <a:r>
              <a:rPr lang="en" sz="12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 j &lt; i; j++)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(i % j == </a:t>
            </a:r>
            <a:r>
              <a:rPr lang="en" sz="12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    isPrime =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false</a:t>
            </a:r>
            <a:endParaRPr sz="12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  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break</a:t>
            </a:r>
            <a:endParaRPr sz="12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(isPrime)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console.log(i)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2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JS - Интерпретируемый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574800"/>
            <a:ext cx="73342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JS - динамически типизированный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750" y="1152475"/>
            <a:ext cx="6160499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JS - динамически типизированный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Pascal */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Mono Medium"/>
                <a:ea typeface="Fira Mono Medium"/>
                <a:cs typeface="Fira Mono Medium"/>
                <a:sym typeface="Fira Mono Medium"/>
              </a:rPr>
              <a:t>Program StaticTyping;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Mono Medium"/>
                <a:ea typeface="Fira Mono Medium"/>
                <a:cs typeface="Fira Mono Medium"/>
                <a:sym typeface="Fira Mono Medium"/>
              </a:rPr>
              <a:t>Var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Mono Medium"/>
                <a:ea typeface="Fira Mono Medium"/>
                <a:cs typeface="Fira Mono Medium"/>
                <a:sym typeface="Fira Mono Medium"/>
              </a:rPr>
              <a:t>    name: string;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Mono Medium"/>
                <a:ea typeface="Fira Mono Medium"/>
                <a:cs typeface="Fira Mono Medium"/>
                <a:sym typeface="Fira Mono Medium"/>
              </a:rPr>
              <a:t>Begin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Mono Medium"/>
                <a:ea typeface="Fira Mono Medium"/>
                <a:cs typeface="Fira Mono Medium"/>
                <a:sym typeface="Fira Mono Medium"/>
              </a:rPr>
              <a:t>    name := "John";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Mono Medium"/>
                <a:ea typeface="Fira Mono Medium"/>
                <a:cs typeface="Fira Mono Medium"/>
                <a:sym typeface="Fira Mono Medium"/>
              </a:rPr>
              <a:t>    Writeln(name);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600"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name := 34;</a:t>
            </a:r>
            <a:endParaRPr sz="1600"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Fira Mono Medium"/>
                <a:ea typeface="Fira Mono Medium"/>
                <a:cs typeface="Fira Mono Medium"/>
                <a:sym typeface="Fira Mono Medium"/>
              </a:rPr>
              <a:t>End.</a:t>
            </a:r>
            <a:endParaRPr sz="16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Javascript */</a:t>
            </a:r>
            <a:endParaRPr sz="16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name = </a:t>
            </a:r>
            <a:r>
              <a:rPr lang="en" sz="16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'John'</a:t>
            </a:r>
            <a:endParaRPr sz="16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console.log(name)</a:t>
            </a:r>
            <a:endParaRPr sz="16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name = </a:t>
            </a:r>
            <a:r>
              <a:rPr lang="en" sz="1600">
                <a:solidFill>
                  <a:srgbClr val="098658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34</a:t>
            </a:r>
            <a:endParaRPr sz="1600">
              <a:highlight>
                <a:srgbClr val="FFF2CC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Javascript - это реализация стандарта ECMAScript</a:t>
            </a:r>
            <a:endParaRPr/>
          </a:p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Зачем нужен стандарт ECMAScript?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