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ira Mono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cwm4Xf/aDc/J6rCN/QPF7d1d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FiraMonoMedium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ira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448c0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448c0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448c07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448c07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arn.javascript.ru/fetc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API/Respons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etify/You-Dont-Know-JS/raw/1st-ed/es6%20%26%20beyond/fig1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arn.javascript.ru/xmlhttprequ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JS и AJAX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События объекта XMLHttpRequest 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onload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() =&gt;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`Загружено: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${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status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${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`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onerror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() =&gt;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`Ошибка соединения`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onprogress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=&gt;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event.loaded - количество загруженных байт</a:t>
            </a:r>
            <a:endParaRPr sz="12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event.total - количество байт всего (только если lengthComputable равно true)</a:t>
            </a:r>
            <a:endParaRPr sz="12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`Загружено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${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loaded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из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${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event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total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r>
              <a:rPr lang="en" sz="12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`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Promise (Промис)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703" y="1152475"/>
            <a:ext cx="570458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Создание промиса</a:t>
            </a:r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promise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new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267F99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Promise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((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resolve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reject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setTimeout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(()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</a:t>
            </a:r>
            <a:r>
              <a:rPr lang="en" sz="14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Math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random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&gt; </a:t>
            </a:r>
            <a:r>
              <a:rPr lang="en" sz="14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0.5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   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resolve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'result'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} </a:t>
            </a:r>
            <a:r>
              <a:rPr lang="en" sz="14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else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   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reject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'o_O'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}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}, </a:t>
            </a:r>
            <a:r>
              <a:rPr lang="en" sz="14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1000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})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Обработка промиса</a:t>
            </a:r>
            <a:endParaRPr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promise</a:t>
            </a:r>
            <a:endParaRPr sz="1400">
              <a:solidFill>
                <a:srgbClr val="00108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then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value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'Fulfilled: 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value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),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 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error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'Rejected: 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error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promise</a:t>
            </a:r>
            <a:endParaRPr sz="1400">
              <a:solidFill>
                <a:srgbClr val="00108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catch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error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'Rejected: '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error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promise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fetch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url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[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options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])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3456600" y="4568875"/>
            <a:ext cx="22308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https://learn.javascript.ru/fetch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await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fetch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url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ok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 </a:t>
            </a: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// если HTTP-статус в диапазоне 200-299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await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()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 </a:t>
            </a:r>
            <a:r>
              <a:rPr lang="en" sz="14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else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alert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"Ошибка HTTP: "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001080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status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2550450" y="4568875"/>
            <a:ext cx="4043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https://developer.mozilla.org/en-US/docs/Web/API/Response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async / await</a:t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async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function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doFecth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200">
                <a:solidFill>
                  <a:srgbClr val="AF00DB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await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fetch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url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ok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200">
                <a:solidFill>
                  <a:srgbClr val="AF00DB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await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responsePromise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fetch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url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responsePromise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then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lang="en" sz="1200">
                <a:solidFill>
                  <a:srgbClr val="AF00DB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if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ok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{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jsonPromise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response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jsonPromise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then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2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  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2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2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json</a:t>
            </a: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  )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}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})</a:t>
            </a:r>
            <a:endParaRPr sz="12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AJAX (</a:t>
            </a:r>
            <a:r>
              <a:rPr b="1" i="1" lang="en"/>
              <a:t>A</a:t>
            </a:r>
            <a:r>
              <a:rPr i="1" lang="en"/>
              <a:t>synchronous </a:t>
            </a:r>
            <a:r>
              <a:rPr b="1" i="1" lang="en"/>
              <a:t>J</a:t>
            </a:r>
            <a:r>
              <a:rPr i="1" lang="en"/>
              <a:t>avascript </a:t>
            </a:r>
            <a:r>
              <a:rPr b="1" i="1" lang="en"/>
              <a:t>A</a:t>
            </a:r>
            <a:r>
              <a:rPr i="1" lang="en"/>
              <a:t>nd </a:t>
            </a:r>
            <a:r>
              <a:rPr b="1" i="1" lang="en"/>
              <a:t>X</a:t>
            </a:r>
            <a:r>
              <a:rPr i="1" lang="en"/>
              <a:t>ml</a:t>
            </a:r>
            <a:r>
              <a:rPr lang="en"/>
              <a:t>)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926" y="1152475"/>
            <a:ext cx="7122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448c070f_0_0"/>
          <p:cNvSpPr txBox="1"/>
          <p:nvPr>
            <p:ph type="title"/>
          </p:nvPr>
        </p:nvSpPr>
        <p:spPr>
          <a:xfrm>
            <a:off x="311700" y="4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343434"/>
                </a:solidFill>
                <a:highlight>
                  <a:srgbClr val="FFFFFF"/>
                </a:highlight>
              </a:rPr>
              <a:t>Синхронность и асинхронность процессов</a:t>
            </a:r>
            <a:endParaRPr sz="23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7a448c07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g7a448c070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00" y="1061750"/>
            <a:ext cx="8163500" cy="40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448c070f_0_7"/>
          <p:cNvSpPr txBox="1"/>
          <p:nvPr>
            <p:ph type="title"/>
          </p:nvPr>
        </p:nvSpPr>
        <p:spPr>
          <a:xfrm>
            <a:off x="311700" y="4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43434"/>
                </a:solidFill>
                <a:highlight>
                  <a:srgbClr val="FFFFFF"/>
                </a:highlight>
              </a:rPr>
              <a:t>JSON (</a:t>
            </a: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ДжЭйсон или ДжисОн</a:t>
            </a:r>
            <a:r>
              <a:rPr lang="en" sz="2300">
                <a:solidFill>
                  <a:srgbClr val="343434"/>
                </a:solidFill>
                <a:highlight>
                  <a:srgbClr val="FFFFFF"/>
                </a:highlight>
              </a:rPr>
              <a:t>)</a:t>
            </a:r>
            <a:endParaRPr sz="23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5" name="Google Shape;75;g7a448c070f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g7a448c070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84" y="1026375"/>
            <a:ext cx="6800692" cy="383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Пример использования | Живой список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999" y="1152475"/>
            <a:ext cx="62840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Пример использования | Корзина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88" y="1152475"/>
            <a:ext cx="795861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Пример использования | Форма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241" y="1152475"/>
            <a:ext cx="47415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Стрелочные функции (arrow function)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sum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(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=&gt;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a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+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b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/* Более короткая форма для: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let sum = function(a, b) {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 return a + b;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};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*/</a:t>
            </a:r>
            <a:endParaRPr sz="1400">
              <a:solidFill>
                <a:srgbClr val="008000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console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log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795E26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sum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lang="en" sz="14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1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lang="en" sz="1400">
                <a:solidFill>
                  <a:srgbClr val="09865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2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63000" y="4568875"/>
            <a:ext cx="7218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https://github.com/getify/You-Dont-Know-JS/raw/1st-ed/es6%20%26%20beyond/fig1.png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XMLHttpRequest (</a:t>
            </a:r>
            <a:r>
              <a:rPr i="1" lang="en"/>
              <a:t>XHR</a:t>
            </a:r>
            <a:r>
              <a:rPr lang="en"/>
              <a:t>)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const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= </a:t>
            </a:r>
            <a:r>
              <a:rPr lang="en" sz="1400">
                <a:solidFill>
                  <a:srgbClr val="0000FF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new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n" sz="1400">
                <a:solidFill>
                  <a:srgbClr val="267F99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XMLHttpRequest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open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</a:t>
            </a:r>
            <a:r>
              <a:rPr i="1"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METHOD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, </a:t>
            </a:r>
            <a:r>
              <a:rPr i="1" lang="en" sz="1400">
                <a:solidFill>
                  <a:srgbClr val="A31515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URL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1080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xhr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.</a:t>
            </a:r>
            <a:r>
              <a:rPr lang="en" sz="1400">
                <a:solidFill>
                  <a:srgbClr val="795E26"/>
                </a:solidFill>
                <a:highlight>
                  <a:srgbClr val="FFF2CC"/>
                </a:highlight>
                <a:latin typeface="Fira Mono Medium"/>
                <a:ea typeface="Fira Mono Medium"/>
                <a:cs typeface="Fira Mono Medium"/>
                <a:sym typeface="Fira Mono Medium"/>
              </a:rPr>
              <a:t>send</a:t>
            </a:r>
            <a:r>
              <a:rPr lang="en" sz="140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([body]);</a:t>
            </a:r>
            <a:endParaRPr sz="140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3072000" y="4568875"/>
            <a:ext cx="300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https://learn.javascript.ru/xmlhttprequest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