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2"/>
  </p:notesMasterIdLst>
  <p:handoutMasterIdLst>
    <p:handoutMasterId r:id="rId23"/>
  </p:handoutMasterIdLst>
  <p:sldIdLst>
    <p:sldId id="260" r:id="rId2"/>
    <p:sldId id="261" r:id="rId3"/>
    <p:sldId id="265" r:id="rId4"/>
    <p:sldId id="279" r:id="rId5"/>
    <p:sldId id="263" r:id="rId6"/>
    <p:sldId id="267" r:id="rId7"/>
    <p:sldId id="271" r:id="rId8"/>
    <p:sldId id="273" r:id="rId9"/>
    <p:sldId id="268" r:id="rId10"/>
    <p:sldId id="270" r:id="rId11"/>
    <p:sldId id="274" r:id="rId12"/>
    <p:sldId id="275" r:id="rId13"/>
    <p:sldId id="276" r:id="rId14"/>
    <p:sldId id="281" r:id="rId15"/>
    <p:sldId id="269" r:id="rId16"/>
    <p:sldId id="277" r:id="rId17"/>
    <p:sldId id="280" r:id="rId18"/>
    <p:sldId id="262" r:id="rId19"/>
    <p:sldId id="266" r:id="rId20"/>
    <p:sldId id="258" r:id="rId21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2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91612-96C3-FB49-ADA5-B02F4C585055}" type="datetimeFigureOut">
              <a:rPr lang="fr-FR" smtClean="0"/>
              <a:pPr/>
              <a:t>08/09/2011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F75BA-13CB-5A4F-B86D-2C9F1420CF4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49931-6558-954D-A879-86C3E86B48F0}" type="datetimeFigureOut">
              <a:rPr lang="fr-FR" smtClean="0"/>
              <a:pPr/>
              <a:t>08/09/2011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70FC59-E2D0-E74B-8043-6FE3B30155F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08/09/2011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08/09/2011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08/09/2011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08/09/2011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08/09/2011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08/09/2011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08/09/2011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08/09/2011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08/09/2011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08/09/2011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08/09/2011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et modifiez le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60B5DCD-40DC-5844-9C05-E0DFE5F22869}" type="datetimeFigureOut">
              <a:rPr lang="fr-FR" smtClean="0"/>
              <a:pPr/>
              <a:t>08/09/2011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cebook.com/myNETwork.Project" TargetMode="External"/><Relationship Id="rId2" Type="http://schemas.openxmlformats.org/officeDocument/2006/relationships/hyperlink" Target="http://mynetwork-project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NULL" TargetMode="External"/><Relationship Id="rId4" Type="http://schemas.openxmlformats.org/officeDocument/2006/relationships/hyperlink" Target="https://twitter.com/#!/P_myNETwork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oltrain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0" y="6083606"/>
            <a:ext cx="914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bg1"/>
                </a:solidFill>
                <a:latin typeface="+mj-lt"/>
              </a:rPr>
              <a:t>Soutenance de projet EIP - 2011</a:t>
            </a:r>
            <a:endParaRPr lang="fr-FR" sz="24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err="1" smtClean="0">
                <a:solidFill>
                  <a:schemeClr val="bg1"/>
                </a:solidFill>
              </a:rPr>
              <a:t>Android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068224"/>
            <a:ext cx="8229600" cy="5170206"/>
          </a:xfrm>
        </p:spPr>
        <p:txBody>
          <a:bodyPr/>
          <a:lstStyle/>
          <a:p>
            <a:endParaRPr lang="fr-FR" sz="2000" dirty="0" smtClean="0">
              <a:solidFill>
                <a:schemeClr val="accent5"/>
              </a:solidFill>
            </a:endParaRPr>
          </a:p>
        </p:txBody>
      </p:sp>
      <p:pic>
        <p:nvPicPr>
          <p:cNvPr id="5" name="Espace réservé du contenu 11" descr="MyNetworkBulle.png"/>
          <p:cNvPicPr>
            <a:picLocks noChangeAspect="1"/>
          </p:cNvPicPr>
          <p:nvPr/>
        </p:nvPicPr>
        <p:blipFill>
          <a:blip r:embed="rId2"/>
          <a:srcRect l="-54613" r="-54613"/>
          <a:stretch>
            <a:fillRect/>
          </a:stretch>
        </p:blipFill>
        <p:spPr bwMode="auto">
          <a:xfrm>
            <a:off x="937729" y="1839301"/>
            <a:ext cx="7143750" cy="3928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3600" dirty="0" smtClean="0">
                <a:latin typeface="+mj-lt"/>
                <a:ea typeface="ＭＳ Ｐゴシック" charset="-128"/>
                <a:cs typeface="ＭＳ Ｐゴシック" charset="-128"/>
              </a:rPr>
              <a:t>Démonstration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Windows Phone 7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7"/>
          <p:cNvSpPr>
            <a:spLocks noGrp="1"/>
          </p:cNvSpPr>
          <p:nvPr>
            <p:ph idx="1"/>
          </p:nvPr>
        </p:nvSpPr>
        <p:spPr>
          <a:xfrm>
            <a:off x="457200" y="1905712"/>
            <a:ext cx="8229600" cy="4320000"/>
          </a:xfrm>
        </p:spPr>
        <p:txBody>
          <a:bodyPr/>
          <a:lstStyle/>
          <a:p>
            <a:r>
              <a:rPr lang="fr-FR" sz="2400" dirty="0" smtClean="0">
                <a:solidFill>
                  <a:schemeClr val="accent5"/>
                </a:solidFill>
              </a:rPr>
              <a:t>Fils d’actualités et liste d’amis des comptes fusionnés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Mise à jour de </a:t>
            </a:r>
            <a:r>
              <a:rPr lang="fr-FR" sz="2400" dirty="0" smtClean="0">
                <a:solidFill>
                  <a:schemeClr val="accent5"/>
                </a:solidFill>
              </a:rPr>
              <a:t>statut </a:t>
            </a:r>
            <a:r>
              <a:rPr lang="fr-FR" sz="2400" dirty="0" smtClean="0">
                <a:solidFill>
                  <a:schemeClr val="accent5"/>
                </a:solidFill>
              </a:rPr>
              <a:t>multi-comptes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Messages privés </a:t>
            </a:r>
            <a:r>
              <a:rPr lang="fr-FR" sz="2400" dirty="0" err="1" smtClean="0">
                <a:solidFill>
                  <a:schemeClr val="accent5"/>
                </a:solidFill>
              </a:rPr>
              <a:t>Facebook</a:t>
            </a:r>
            <a:endParaRPr lang="fr-FR" sz="2400" dirty="0" smtClean="0">
              <a:solidFill>
                <a:schemeClr val="accent5"/>
              </a:solidFill>
            </a:endParaRPr>
          </a:p>
          <a:p>
            <a:r>
              <a:rPr lang="fr-FR" sz="2400" dirty="0" err="1" smtClean="0">
                <a:solidFill>
                  <a:schemeClr val="accent5"/>
                </a:solidFill>
              </a:rPr>
              <a:t>Raccourcisseur</a:t>
            </a:r>
            <a:r>
              <a:rPr lang="fr-FR" sz="2400" dirty="0" smtClean="0">
                <a:solidFill>
                  <a:schemeClr val="accent5"/>
                </a:solidFill>
              </a:rPr>
              <a:t> </a:t>
            </a:r>
            <a:r>
              <a:rPr lang="fr-FR" sz="2400" dirty="0" smtClean="0">
                <a:solidFill>
                  <a:schemeClr val="accent5"/>
                </a:solidFill>
              </a:rPr>
              <a:t>d’url dans les statuts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Affichage des profils des amis avec </a:t>
            </a:r>
            <a:r>
              <a:rPr lang="fr-FR" sz="2400" dirty="0" smtClean="0">
                <a:solidFill>
                  <a:schemeClr val="accent5"/>
                </a:solidFill>
              </a:rPr>
              <a:t>photo, </a:t>
            </a:r>
            <a:r>
              <a:rPr lang="fr-FR" sz="2400" dirty="0" smtClean="0">
                <a:solidFill>
                  <a:schemeClr val="accent5"/>
                </a:solidFill>
              </a:rPr>
              <a:t>infos, mur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« </a:t>
            </a:r>
            <a:r>
              <a:rPr lang="fr-FR" sz="2400" dirty="0" err="1" smtClean="0">
                <a:solidFill>
                  <a:schemeClr val="accent5"/>
                </a:solidFill>
              </a:rPr>
              <a:t>Retweets</a:t>
            </a:r>
            <a:r>
              <a:rPr lang="fr-FR" sz="2400" dirty="0" smtClean="0">
                <a:solidFill>
                  <a:schemeClr val="accent5"/>
                </a:solidFill>
              </a:rPr>
              <a:t> » et </a:t>
            </a:r>
            <a:r>
              <a:rPr lang="fr-FR" sz="2400" dirty="0" smtClean="0">
                <a:solidFill>
                  <a:schemeClr val="accent5"/>
                </a:solidFill>
              </a:rPr>
              <a:t>commentaires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Multilingue</a:t>
            </a:r>
            <a:endParaRPr lang="fr-FR" sz="2400" dirty="0" smtClean="0">
              <a:solidFill>
                <a:schemeClr val="accent5"/>
              </a:solidFill>
            </a:endParaRPr>
          </a:p>
          <a:p>
            <a:endParaRPr lang="fr-FR" sz="2400" dirty="0" smtClean="0">
              <a:solidFill>
                <a:schemeClr val="accent5"/>
              </a:solidFill>
            </a:endParaRPr>
          </a:p>
          <a:p>
            <a:endParaRPr lang="fr-FR" sz="2400" dirty="0" smtClean="0">
              <a:solidFill>
                <a:schemeClr val="accent5"/>
              </a:solidFill>
            </a:endParaRPr>
          </a:p>
        </p:txBody>
      </p:sp>
      <p:sp>
        <p:nvSpPr>
          <p:cNvPr id="6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3600" dirty="0" smtClean="0">
                <a:latin typeface="+mj-lt"/>
                <a:ea typeface="ＭＳ Ｐゴシック" charset="-128"/>
                <a:cs typeface="ＭＳ Ｐゴシック" charset="-128"/>
              </a:rPr>
              <a:t>Spécifications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Windows Phone 7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068224"/>
            <a:ext cx="8229600" cy="5170206"/>
          </a:xfrm>
        </p:spPr>
        <p:txBody>
          <a:bodyPr/>
          <a:lstStyle/>
          <a:p>
            <a:endParaRPr lang="fr-FR" sz="2000" dirty="0" smtClean="0">
              <a:solidFill>
                <a:schemeClr val="accent5"/>
              </a:solidFill>
            </a:endParaRPr>
          </a:p>
        </p:txBody>
      </p:sp>
      <p:pic>
        <p:nvPicPr>
          <p:cNvPr id="6" name="Espace réservé du contenu 11" descr="MyNetworkBulle.png"/>
          <p:cNvPicPr>
            <a:picLocks noChangeAspect="1"/>
          </p:cNvPicPr>
          <p:nvPr/>
        </p:nvPicPr>
        <p:blipFill>
          <a:blip r:embed="rId2"/>
          <a:srcRect l="-54613" r="-54613"/>
          <a:stretch>
            <a:fillRect/>
          </a:stretch>
        </p:blipFill>
        <p:spPr bwMode="auto">
          <a:xfrm>
            <a:off x="937729" y="1839301"/>
            <a:ext cx="7143750" cy="3928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3600" dirty="0" smtClean="0">
                <a:latin typeface="+mj-lt"/>
                <a:ea typeface="ＭＳ Ｐゴシック" charset="-128"/>
                <a:cs typeface="ＭＳ Ｐゴシック" charset="-128"/>
              </a:rPr>
              <a:t>Démonstration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err="1" smtClean="0">
                <a:solidFill>
                  <a:schemeClr val="bg1"/>
                </a:solidFill>
              </a:rPr>
              <a:t>iPhone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" name="Espace réservé du contenu 4" descr="20110209_Flux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971067"/>
            <a:ext cx="2671996" cy="5170487"/>
          </a:xfrm>
        </p:spPr>
      </p:pic>
      <p:pic>
        <p:nvPicPr>
          <p:cNvPr id="7" name="Image 6" descr="20110209_Flux_twitter_opti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476" y="965734"/>
            <a:ext cx="2674752" cy="5175818"/>
          </a:xfrm>
          <a:prstGeom prst="rect">
            <a:avLst/>
          </a:prstGeom>
        </p:spPr>
      </p:pic>
      <p:pic>
        <p:nvPicPr>
          <p:cNvPr id="9" name="Image 8" descr="20110902_TwitterProfil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4803" y="965734"/>
            <a:ext cx="2671996" cy="51704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Communication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3600" noProof="0" dirty="0" smtClean="0">
                <a:latin typeface="+mj-lt"/>
                <a:ea typeface="ＭＳ Ｐゴシック" charset="-128"/>
                <a:cs typeface="ＭＳ Ｐゴシック" charset="-128"/>
              </a:rPr>
              <a:t>Les supports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947672"/>
            <a:ext cx="8382000" cy="4215384"/>
          </a:xfrm>
        </p:spPr>
        <p:txBody>
          <a:bodyPr/>
          <a:lstStyle/>
          <a:p>
            <a:pPr>
              <a:buClr>
                <a:schemeClr val="accent5"/>
              </a:buClr>
              <a:buNone/>
            </a:pPr>
            <a:r>
              <a:rPr lang="fr-FR" sz="2800" dirty="0" smtClean="0">
                <a:solidFill>
                  <a:schemeClr val="accent5"/>
                </a:solidFill>
              </a:rPr>
              <a:t>Site web : </a:t>
            </a:r>
          </a:p>
          <a:p>
            <a:pPr>
              <a:buClr>
                <a:schemeClr val="accent5"/>
              </a:buClr>
              <a:buNone/>
            </a:pPr>
            <a:r>
              <a:rPr lang="fr-FR" sz="2800" dirty="0" smtClean="0">
                <a:solidFill>
                  <a:schemeClr val="accent5"/>
                </a:solidFill>
                <a:hlinkClick r:id="rId2"/>
              </a:rPr>
              <a:t>http://mynetwork-project.com</a:t>
            </a:r>
            <a:endParaRPr lang="fr-FR" sz="2800" dirty="0" smtClean="0">
              <a:solidFill>
                <a:schemeClr val="accent5"/>
              </a:solidFill>
            </a:endParaRPr>
          </a:p>
          <a:p>
            <a:pPr>
              <a:buClr>
                <a:schemeClr val="accent5"/>
              </a:buClr>
              <a:buNone/>
            </a:pPr>
            <a:r>
              <a:rPr lang="fr-FR" sz="2800" dirty="0" err="1" smtClean="0">
                <a:solidFill>
                  <a:schemeClr val="accent5"/>
                </a:solidFill>
              </a:rPr>
              <a:t>Facebook</a:t>
            </a:r>
            <a:r>
              <a:rPr lang="fr-FR" sz="2800" dirty="0" smtClean="0">
                <a:solidFill>
                  <a:schemeClr val="accent5"/>
                </a:solidFill>
              </a:rPr>
              <a:t> :</a:t>
            </a:r>
          </a:p>
          <a:p>
            <a:pPr>
              <a:buClr>
                <a:schemeClr val="accent5"/>
              </a:buClr>
              <a:buNone/>
            </a:pPr>
            <a:r>
              <a:rPr lang="fr-FR" sz="2800" dirty="0" smtClean="0">
                <a:solidFill>
                  <a:schemeClr val="accent5"/>
                </a:solidFill>
                <a:hlinkClick r:id="rId3"/>
              </a:rPr>
              <a:t>http://www.facebook.com/myNETwork.Project</a:t>
            </a:r>
            <a:endParaRPr lang="fr-FR" sz="2800" dirty="0" smtClean="0">
              <a:solidFill>
                <a:schemeClr val="accent5"/>
              </a:solidFill>
            </a:endParaRPr>
          </a:p>
          <a:p>
            <a:pPr>
              <a:buClr>
                <a:schemeClr val="accent5"/>
              </a:buClr>
              <a:buNone/>
            </a:pPr>
            <a:r>
              <a:rPr lang="fr-FR" sz="2800" dirty="0" err="1" smtClean="0">
                <a:solidFill>
                  <a:schemeClr val="accent5"/>
                </a:solidFill>
              </a:rPr>
              <a:t>Twitter</a:t>
            </a:r>
            <a:r>
              <a:rPr lang="fr-FR" sz="2800" dirty="0" smtClean="0">
                <a:solidFill>
                  <a:schemeClr val="accent5"/>
                </a:solidFill>
              </a:rPr>
              <a:t> :</a:t>
            </a:r>
          </a:p>
          <a:p>
            <a:pPr>
              <a:buClr>
                <a:schemeClr val="accent5"/>
              </a:buClr>
              <a:buNone/>
            </a:pPr>
            <a:r>
              <a:rPr lang="fr-FR" sz="2800" dirty="0" smtClean="0">
                <a:solidFill>
                  <a:schemeClr val="accent5"/>
                </a:solidFill>
                <a:hlinkClick r:id="rId4"/>
              </a:rPr>
              <a:t>https://twitter.com/#!/P_myNETwork</a:t>
            </a:r>
            <a:endParaRPr lang="fr-FR" sz="2800" dirty="0" smtClean="0">
              <a:solidFill>
                <a:schemeClr val="accent5"/>
              </a:solidFill>
            </a:endParaRPr>
          </a:p>
          <a:p>
            <a:pPr>
              <a:buClr>
                <a:schemeClr val="accent5"/>
              </a:buClr>
              <a:buNone/>
            </a:pPr>
            <a:r>
              <a:rPr lang="fr-FR" sz="2800" dirty="0" err="1" smtClean="0">
                <a:solidFill>
                  <a:schemeClr val="accent5"/>
                </a:solidFill>
              </a:rPr>
              <a:t>Android</a:t>
            </a:r>
            <a:r>
              <a:rPr lang="fr-FR" sz="2800" dirty="0" smtClean="0">
                <a:solidFill>
                  <a:schemeClr val="accent5"/>
                </a:solidFill>
              </a:rPr>
              <a:t> </a:t>
            </a:r>
            <a:r>
              <a:rPr lang="fr-FR" sz="2800" dirty="0" err="1" smtClean="0">
                <a:solidFill>
                  <a:schemeClr val="accent5"/>
                </a:solidFill>
              </a:rPr>
              <a:t>market</a:t>
            </a:r>
            <a:r>
              <a:rPr lang="fr-FR" sz="2800" dirty="0" smtClean="0">
                <a:solidFill>
                  <a:schemeClr val="accent5"/>
                </a:solidFill>
              </a:rPr>
              <a:t>  : </a:t>
            </a:r>
          </a:p>
          <a:p>
            <a:pPr>
              <a:buClr>
                <a:schemeClr val="accent5"/>
              </a:buClr>
              <a:buNone/>
            </a:pPr>
            <a:r>
              <a:rPr lang="fr-FR" sz="2800" dirty="0" smtClean="0">
                <a:solidFill>
                  <a:schemeClr val="accent5"/>
                </a:solidFill>
                <a:hlinkClick r:id="rId5" invalidUrl="https:///"/>
              </a:rPr>
              <a:t>https://</a:t>
            </a:r>
            <a:r>
              <a:rPr lang="fr-FR" sz="2800" dirty="0" smtClean="0">
                <a:solidFill>
                  <a:schemeClr val="accent5"/>
                </a:solidFill>
                <a:hlinkClick r:id="rId2"/>
              </a:rPr>
              <a:t>market.android.com/details?id=com.myNETwork</a:t>
            </a:r>
            <a:endParaRPr lang="fr-FR" sz="28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Communication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contenu 7"/>
          <p:cNvSpPr>
            <a:spLocks noGrp="1"/>
          </p:cNvSpPr>
          <p:nvPr>
            <p:ph idx="1"/>
          </p:nvPr>
        </p:nvSpPr>
        <p:spPr>
          <a:xfrm>
            <a:off x="457200" y="1905712"/>
            <a:ext cx="8229600" cy="4320000"/>
          </a:xfrm>
        </p:spPr>
        <p:txBody>
          <a:bodyPr/>
          <a:lstStyle/>
          <a:p>
            <a:r>
              <a:rPr lang="fr-FR" sz="2400" smtClean="0">
                <a:solidFill>
                  <a:schemeClr val="accent5"/>
                </a:solidFill>
              </a:rPr>
              <a:t>1944 téléchargement (unique ?)</a:t>
            </a:r>
            <a:endParaRPr lang="fr-FR" sz="2400" dirty="0" smtClean="0">
              <a:solidFill>
                <a:schemeClr val="accent5"/>
              </a:solidFill>
            </a:endParaRPr>
          </a:p>
          <a:p>
            <a:r>
              <a:rPr lang="fr-FR" sz="2400" dirty="0" smtClean="0">
                <a:solidFill>
                  <a:schemeClr val="accent5"/>
                </a:solidFill>
              </a:rPr>
              <a:t>615 utilisateurs actifs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XXXX actions (a voir avec le </a:t>
            </a:r>
            <a:r>
              <a:rPr lang="fr-FR" sz="2400" dirty="0" err="1" smtClean="0">
                <a:solidFill>
                  <a:schemeClr val="accent5"/>
                </a:solidFill>
              </a:rPr>
              <a:t>google</a:t>
            </a:r>
            <a:r>
              <a:rPr lang="fr-FR" sz="2400" dirty="0" smtClean="0">
                <a:solidFill>
                  <a:schemeClr val="accent5"/>
                </a:solidFill>
              </a:rPr>
              <a:t> </a:t>
            </a:r>
            <a:r>
              <a:rPr lang="fr-FR" sz="2400" dirty="0" err="1" smtClean="0">
                <a:solidFill>
                  <a:schemeClr val="accent5"/>
                </a:solidFill>
              </a:rPr>
              <a:t>analytics</a:t>
            </a:r>
            <a:r>
              <a:rPr lang="fr-FR" sz="2400" dirty="0" smtClean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9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3600" dirty="0" smtClean="0">
                <a:latin typeface="+mj-lt"/>
                <a:ea typeface="ＭＳ Ｐゴシック" charset="-128"/>
                <a:cs typeface="ＭＳ Ｐゴシック" charset="-128"/>
              </a:rPr>
              <a:t>Statistiques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Conclusion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7"/>
          <p:cNvSpPr txBox="1">
            <a:spLocks/>
          </p:cNvSpPr>
          <p:nvPr/>
        </p:nvSpPr>
        <p:spPr bwMode="auto">
          <a:xfrm>
            <a:off x="457200" y="1905712"/>
            <a:ext cx="8229600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chemeClr val="accent5"/>
              </a:buClr>
              <a:buFont typeface="Arial" pitchFamily="34" charset="0"/>
              <a:buChar char="•"/>
            </a:pPr>
            <a:endParaRPr lang="fr-FR" sz="2400" dirty="0" smtClean="0">
              <a:solidFill>
                <a:schemeClr val="accent5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Font typeface="Arial" charset="0"/>
              <a:buChar char="•"/>
              <a:defRPr/>
            </a:pPr>
            <a:r>
              <a:rPr lang="fr-FR" sz="2400" dirty="0" smtClean="0">
                <a:solidFill>
                  <a:schemeClr val="accent5"/>
                </a:solidFill>
              </a:rPr>
              <a:t>Fonctionnalités</a:t>
            </a:r>
            <a:endParaRPr lang="fr-FR" sz="2400" dirty="0" smtClean="0">
              <a:solidFill>
                <a:schemeClr val="accent5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Font typeface="Arial" charset="0"/>
              <a:buChar char="•"/>
              <a:defRPr/>
            </a:pPr>
            <a:r>
              <a:rPr lang="fr-FR" sz="2400" dirty="0" smtClean="0">
                <a:solidFill>
                  <a:schemeClr val="accent5"/>
                </a:solidFill>
              </a:rPr>
              <a:t>Application Web en version Alpha</a:t>
            </a:r>
            <a:endParaRPr lang="fr-FR" sz="2400" dirty="0" smtClean="0">
              <a:solidFill>
                <a:schemeClr val="accent5"/>
              </a:solidFill>
              <a:ea typeface="ＭＳ Ｐゴシック" charset="-128"/>
              <a:cs typeface="ＭＳ Ｐゴシック" charset="-128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Font typeface="Arial" charset="0"/>
              <a:buChar char="•"/>
              <a:defRPr/>
            </a:pPr>
            <a:r>
              <a:rPr lang="fr-FR" sz="2400" dirty="0" smtClean="0">
                <a:solidFill>
                  <a:schemeClr val="accent5"/>
                </a:solidFill>
              </a:rPr>
              <a:t>Version </a:t>
            </a:r>
            <a:r>
              <a:rPr lang="fr-FR" sz="2400" dirty="0" err="1" smtClean="0">
                <a:solidFill>
                  <a:schemeClr val="accent5"/>
                </a:solidFill>
              </a:rPr>
              <a:t>Android</a:t>
            </a:r>
            <a:r>
              <a:rPr lang="fr-FR" sz="2400" dirty="0" smtClean="0">
                <a:solidFill>
                  <a:schemeClr val="accent5"/>
                </a:solidFill>
              </a:rPr>
              <a:t> disponible en Beta</a:t>
            </a:r>
            <a:endParaRPr lang="fr-FR" sz="2400" dirty="0" smtClean="0">
              <a:solidFill>
                <a:schemeClr val="accent5"/>
              </a:solidFill>
              <a:ea typeface="ＭＳ Ｐゴシック" charset="-128"/>
              <a:cs typeface="ＭＳ Ｐゴシック" charset="-128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Font typeface="Arial" charset="0"/>
              <a:buChar char="•"/>
              <a:defRPr/>
            </a:pPr>
            <a:r>
              <a:rPr lang="fr-FR" sz="2400" dirty="0" smtClean="0">
                <a:solidFill>
                  <a:schemeClr val="accent5"/>
                </a:solidFill>
              </a:rPr>
              <a:t>Version Windows Phone 7 en développement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Font typeface="Arial" charset="0"/>
              <a:buChar char="•"/>
              <a:defRPr/>
            </a:pPr>
            <a:r>
              <a:rPr lang="fr-FR" sz="2400" dirty="0" smtClean="0">
                <a:solidFill>
                  <a:schemeClr val="accent5"/>
                </a:solidFill>
              </a:rPr>
              <a:t>Version </a:t>
            </a:r>
            <a:r>
              <a:rPr lang="fr-FR" sz="2400" dirty="0" err="1" smtClean="0">
                <a:solidFill>
                  <a:schemeClr val="accent5"/>
                </a:solidFill>
              </a:rPr>
              <a:t>iPhone</a:t>
            </a:r>
            <a:r>
              <a:rPr lang="fr-FR" sz="2400" dirty="0" smtClean="0">
                <a:solidFill>
                  <a:schemeClr val="accent5"/>
                </a:solidFill>
              </a:rPr>
              <a:t> en </a:t>
            </a:r>
            <a:r>
              <a:rPr lang="fr-FR" sz="2400" dirty="0" smtClean="0">
                <a:solidFill>
                  <a:schemeClr val="accent5"/>
                </a:solidFill>
              </a:rPr>
              <a:t>conception</a:t>
            </a:r>
            <a:endParaRPr lang="fr-FR" sz="2400" dirty="0" smtClean="0">
              <a:solidFill>
                <a:schemeClr val="accent5"/>
              </a:solidFill>
            </a:endParaRPr>
          </a:p>
          <a:p>
            <a:pPr>
              <a:buFont typeface="Arial" pitchFamily="34" charset="0"/>
              <a:buChar char="•"/>
            </a:pPr>
            <a:endParaRPr lang="fr-FR" sz="2400" dirty="0" smtClean="0">
              <a:solidFill>
                <a:schemeClr val="accent5"/>
              </a:solidFill>
            </a:endParaRPr>
          </a:p>
        </p:txBody>
      </p:sp>
      <p:sp>
        <p:nvSpPr>
          <p:cNvPr id="6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3600" dirty="0" smtClean="0">
                <a:latin typeface="+mj-lt"/>
                <a:ea typeface="ＭＳ Ｐゴシック" charset="-128"/>
                <a:cs typeface="ＭＳ Ｐゴシック" charset="-128"/>
              </a:rPr>
              <a:t>Bilan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Conclusion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3600" noProof="0" dirty="0" smtClean="0">
                <a:latin typeface="+mj-lt"/>
                <a:ea typeface="ＭＳ Ｐゴシック" charset="-128"/>
                <a:cs typeface="ＭＳ Ｐゴシック" charset="-128"/>
              </a:rPr>
              <a:t>Ouverture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797808"/>
            <a:ext cx="8229600" cy="762512"/>
          </a:xfrm>
        </p:spPr>
        <p:txBody>
          <a:bodyPr/>
          <a:lstStyle/>
          <a:p>
            <a:pPr>
              <a:buClr>
                <a:schemeClr val="accent5"/>
              </a:buClr>
              <a:buNone/>
            </a:pPr>
            <a:r>
              <a:rPr lang="fr-FR" sz="2800" dirty="0" smtClean="0">
                <a:solidFill>
                  <a:schemeClr val="accent5"/>
                </a:solidFill>
              </a:rPr>
              <a:t>Gros potentiel restant à exploiter :</a:t>
            </a:r>
          </a:p>
          <a:p>
            <a:pPr>
              <a:buClr>
                <a:schemeClr val="accent5"/>
              </a:buClr>
              <a:buNone/>
            </a:pPr>
            <a:endParaRPr lang="fr-FR" sz="2800" dirty="0" smtClean="0">
              <a:solidFill>
                <a:schemeClr val="accent5"/>
              </a:solidFill>
            </a:endParaRPr>
          </a:p>
        </p:txBody>
      </p:sp>
      <p:sp>
        <p:nvSpPr>
          <p:cNvPr id="7" name="Espace réservé du contenu 5"/>
          <p:cNvSpPr txBox="1">
            <a:spLocks/>
          </p:cNvSpPr>
          <p:nvPr/>
        </p:nvSpPr>
        <p:spPr bwMode="auto">
          <a:xfrm>
            <a:off x="457200" y="2560320"/>
            <a:ext cx="8229600" cy="318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SzTx/>
              <a:buFont typeface="Arial" charset="0"/>
              <a:buChar char="•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Ajout de nouveaux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 réseau sociaux 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(</a:t>
            </a:r>
            <a:r>
              <a:rPr lang="fr-FR" sz="2400" dirty="0" err="1" smtClean="0">
                <a:solidFill>
                  <a:schemeClr val="accent5"/>
                </a:solidFill>
                <a:ea typeface="ＭＳ Ｐゴシック" charset="-128"/>
                <a:cs typeface="ＭＳ Ｐゴシック" charset="-128"/>
              </a:rPr>
              <a:t>G</a:t>
            </a:r>
            <a:r>
              <a:rPr kumimoji="0" lang="fr-FR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oogle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 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+, </a:t>
            </a:r>
            <a:r>
              <a:rPr lang="fr-FR" sz="2400" dirty="0" smtClean="0">
                <a:solidFill>
                  <a:schemeClr val="accent5"/>
                </a:solidFill>
                <a:ea typeface="ＭＳ Ｐゴシック" charset="-128"/>
                <a:cs typeface="ＭＳ Ｐゴシック" charset="-128"/>
              </a:rPr>
              <a:t>L</a:t>
            </a:r>
            <a:r>
              <a:rPr kumimoji="0" lang="fr-FR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inkedIn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…)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SzTx/>
              <a:buFont typeface="Arial" charset="0"/>
              <a:buChar char="•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Développement de</a:t>
            </a:r>
            <a:r>
              <a:rPr lang="fr-FR" sz="2400" dirty="0" smtClean="0">
                <a:solidFill>
                  <a:schemeClr val="accent5"/>
                </a:solidFill>
                <a:ea typeface="ＭＳ Ｐゴシック" charset="-128"/>
                <a:cs typeface="ＭＳ Ｐゴシック" charset="-128"/>
              </a:rPr>
              <a:t>s versions Windows Phone et </a:t>
            </a:r>
            <a:r>
              <a:rPr lang="fr-FR" sz="2400" dirty="0" err="1" smtClean="0">
                <a:solidFill>
                  <a:schemeClr val="accent5"/>
                </a:solidFill>
                <a:ea typeface="ＭＳ Ｐゴシック" charset="-128"/>
                <a:cs typeface="ＭＳ Ｐゴシック" charset="-128"/>
              </a:rPr>
              <a:t>iPhone</a:t>
            </a:r>
            <a:endParaRPr lang="fr-FR" sz="2400" dirty="0" smtClean="0">
              <a:solidFill>
                <a:schemeClr val="accent5"/>
              </a:solidFill>
              <a:ea typeface="ＭＳ Ｐゴシック" charset="-128"/>
              <a:cs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SzTx/>
              <a:buFont typeface="Arial" charset="0"/>
              <a:buChar char="•"/>
              <a:tabLst/>
              <a:defRPr/>
            </a:pPr>
            <a:r>
              <a:rPr lang="fr-FR" sz="2400" dirty="0" smtClean="0">
                <a:solidFill>
                  <a:schemeClr val="accent5"/>
                </a:solidFill>
                <a:ea typeface="ＭＳ Ｐゴシック" charset="-128"/>
                <a:cs typeface="ＭＳ Ｐゴシック" charset="-128"/>
              </a:rPr>
              <a:t>Ajout de nouvelles fonctionnalités exclusives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Titre - Texte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1" y="1939203"/>
            <a:ext cx="8229600" cy="1621723"/>
          </a:xfrm>
        </p:spPr>
        <p:txBody>
          <a:bodyPr/>
          <a:lstStyle/>
          <a:p>
            <a:pPr>
              <a:buClr>
                <a:schemeClr val="accent5"/>
              </a:buClr>
              <a:buNone/>
            </a:pPr>
            <a:r>
              <a:rPr lang="fr-FR" sz="2800" dirty="0" smtClean="0">
                <a:solidFill>
                  <a:schemeClr val="accent5"/>
                </a:solidFill>
              </a:rPr>
              <a:t>Corps du texte </a:t>
            </a:r>
            <a:r>
              <a:rPr lang="fr-FR" sz="2800" dirty="0" err="1" smtClean="0">
                <a:solidFill>
                  <a:schemeClr val="accent5"/>
                </a:solidFill>
              </a:rPr>
              <a:t>lorem</a:t>
            </a:r>
            <a:r>
              <a:rPr lang="fr-FR" sz="2800" dirty="0" smtClean="0">
                <a:solidFill>
                  <a:schemeClr val="accent5"/>
                </a:solidFill>
              </a:rPr>
              <a:t> </a:t>
            </a:r>
            <a:r>
              <a:rPr lang="fr-FR" sz="2800" dirty="0" err="1" smtClean="0">
                <a:solidFill>
                  <a:schemeClr val="accent5"/>
                </a:solidFill>
              </a:rPr>
              <a:t>ipsum</a:t>
            </a:r>
            <a:endParaRPr lang="fr-FR" sz="2800" dirty="0" smtClean="0">
              <a:solidFill>
                <a:schemeClr val="accent5"/>
              </a:solidFill>
            </a:endParaRPr>
          </a:p>
          <a:p>
            <a:pPr>
              <a:buClr>
                <a:schemeClr val="accent5"/>
              </a:buClr>
              <a:buNone/>
            </a:pPr>
            <a:r>
              <a:rPr lang="fr-FR" sz="2800" dirty="0" smtClean="0">
                <a:solidFill>
                  <a:schemeClr val="accent5"/>
                </a:solidFill>
              </a:rPr>
              <a:t>URL : </a:t>
            </a:r>
            <a:r>
              <a:rPr lang="fr-FR" sz="2800" dirty="0" smtClean="0">
                <a:solidFill>
                  <a:schemeClr val="accent5"/>
                </a:solidFill>
                <a:hlinkClick r:id="rId2"/>
              </a:rPr>
              <a:t>http://</a:t>
            </a:r>
            <a:r>
              <a:rPr lang="fr-FR" sz="2800" dirty="0" err="1" smtClean="0">
                <a:solidFill>
                  <a:schemeClr val="accent5"/>
                </a:solidFill>
                <a:hlinkClick r:id="rId2"/>
              </a:rPr>
              <a:t>www.loltrain.com</a:t>
            </a:r>
            <a:endParaRPr lang="fr-FR" sz="2800" dirty="0" smtClean="0">
              <a:solidFill>
                <a:schemeClr val="accent5"/>
              </a:solidFill>
            </a:endParaRPr>
          </a:p>
          <a:p>
            <a:pPr>
              <a:buClr>
                <a:schemeClr val="accent5"/>
              </a:buClr>
              <a:buNone/>
            </a:pPr>
            <a:endParaRPr lang="fr-FR" sz="2800" dirty="0">
              <a:solidFill>
                <a:schemeClr val="accent5"/>
              </a:solidFill>
            </a:endParaRPr>
          </a:p>
        </p:txBody>
      </p:sp>
      <p:sp>
        <p:nvSpPr>
          <p:cNvPr id="5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ＭＳ Ｐゴシック" charset="-128"/>
                <a:cs typeface="ＭＳ Ｐゴシック" charset="-128"/>
              </a:rPr>
              <a:t>Sous-titre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" name="Espace réservé du contenu 5"/>
          <p:cNvSpPr txBox="1">
            <a:spLocks/>
          </p:cNvSpPr>
          <p:nvPr/>
        </p:nvSpPr>
        <p:spPr bwMode="auto">
          <a:xfrm>
            <a:off x="457201" y="3363573"/>
            <a:ext cx="8229600" cy="183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SzTx/>
              <a:buFont typeface="Arial" charset="0"/>
              <a:buChar char="•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Liste </a:t>
            </a:r>
            <a:r>
              <a:rPr kumimoji="0" lang="fr-F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lorem</a:t>
            </a: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 </a:t>
            </a:r>
            <a:r>
              <a:rPr kumimoji="0" lang="fr-F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ipsum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SzTx/>
              <a:buFont typeface="Arial" charset="0"/>
              <a:buChar char="•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Liste </a:t>
            </a:r>
            <a:r>
              <a:rPr kumimoji="0" lang="fr-F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tagada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Arial" charset="0"/>
              <a:buChar char="•"/>
              <a:tabLst/>
              <a:defRPr/>
            </a:pPr>
            <a:r>
              <a:rPr lang="fr-FR" sz="3200" dirty="0" smtClean="0">
                <a:solidFill>
                  <a:schemeClr val="bg2"/>
                </a:solidFill>
                <a:ea typeface="ＭＳ Ｐゴシック" charset="-128"/>
                <a:cs typeface="ＭＳ Ｐゴシック" charset="-128"/>
              </a:rPr>
              <a:t>Etape future (non –réalisée ) … 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Sommaire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726250"/>
            <a:ext cx="8229600" cy="4512180"/>
          </a:xfrm>
        </p:spPr>
        <p:txBody>
          <a:bodyPr/>
          <a:lstStyle/>
          <a:p>
            <a:r>
              <a:rPr lang="fr-FR" sz="2400" dirty="0" smtClean="0">
                <a:solidFill>
                  <a:schemeClr val="accent5"/>
                </a:solidFill>
              </a:rPr>
              <a:t>Introduction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Présentation du projet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Etude de l’existant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Silverlight</a:t>
            </a:r>
          </a:p>
          <a:p>
            <a:r>
              <a:rPr lang="fr-FR" sz="2400" dirty="0" err="1" smtClean="0">
                <a:solidFill>
                  <a:schemeClr val="accent5"/>
                </a:solidFill>
              </a:rPr>
              <a:t>Android</a:t>
            </a:r>
            <a:endParaRPr lang="fr-FR" sz="2400" dirty="0" smtClean="0">
              <a:solidFill>
                <a:schemeClr val="accent5"/>
              </a:solidFill>
            </a:endParaRPr>
          </a:p>
          <a:p>
            <a:r>
              <a:rPr lang="fr-FR" sz="2400" dirty="0" smtClean="0">
                <a:solidFill>
                  <a:schemeClr val="accent5"/>
                </a:solidFill>
              </a:rPr>
              <a:t>Windows Phone 7</a:t>
            </a:r>
          </a:p>
          <a:p>
            <a:r>
              <a:rPr lang="fr-FR" sz="2400" dirty="0" err="1" smtClean="0">
                <a:solidFill>
                  <a:schemeClr val="accent5"/>
                </a:solidFill>
              </a:rPr>
              <a:t>iPhone</a:t>
            </a:r>
            <a:endParaRPr lang="fr-FR" sz="2400" dirty="0" smtClean="0">
              <a:solidFill>
                <a:schemeClr val="accent5"/>
              </a:solidFill>
            </a:endParaRPr>
          </a:p>
          <a:p>
            <a:r>
              <a:rPr lang="fr-FR" sz="2400" dirty="0" smtClean="0">
                <a:solidFill>
                  <a:schemeClr val="accent5"/>
                </a:solidFill>
              </a:rPr>
              <a:t>Communication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Titre - Image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57200" y="5598995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2"/>
                </a:solidFill>
              </a:rPr>
              <a:t>Légende</a:t>
            </a:r>
            <a:endParaRPr lang="fr-FR" dirty="0">
              <a:solidFill>
                <a:schemeClr val="bg2"/>
              </a:solidFill>
            </a:endParaRPr>
          </a:p>
        </p:txBody>
      </p:sp>
      <p:pic>
        <p:nvPicPr>
          <p:cNvPr id="12" name="Espace réservé du contenu 11" descr="MyNetworkBulle.png"/>
          <p:cNvPicPr>
            <a:picLocks noGrp="1" noChangeAspect="1"/>
          </p:cNvPicPr>
          <p:nvPr>
            <p:ph idx="1"/>
          </p:nvPr>
        </p:nvPicPr>
        <p:blipFill>
          <a:blip r:embed="rId2"/>
          <a:srcRect l="-54613" r="-54613"/>
          <a:stretch>
            <a:fillRect/>
          </a:stretch>
        </p:blipFill>
        <p:spPr>
          <a:xfrm>
            <a:off x="937729" y="1377817"/>
            <a:ext cx="7143750" cy="3928802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Introduction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854436"/>
            <a:ext cx="8229600" cy="4383993"/>
          </a:xfrm>
        </p:spPr>
        <p:txBody>
          <a:bodyPr/>
          <a:lstStyle/>
          <a:p>
            <a:r>
              <a:rPr lang="fr-FR" sz="2400" dirty="0" smtClean="0">
                <a:solidFill>
                  <a:schemeClr val="accent5"/>
                </a:solidFill>
              </a:rPr>
              <a:t>Chef de Projet : Clément BONFILS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Carole CHEVALIER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Aurélien BÉDUER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Fabien </a:t>
            </a:r>
            <a:r>
              <a:rPr lang="fr-FR" sz="2400" dirty="0" smtClean="0">
                <a:solidFill>
                  <a:schemeClr val="accent5"/>
                </a:solidFill>
              </a:rPr>
              <a:t>LE MOIGN</a:t>
            </a:r>
            <a:endParaRPr lang="fr-FR" sz="2400" dirty="0" smtClean="0">
              <a:solidFill>
                <a:schemeClr val="accent5"/>
              </a:solidFill>
            </a:endParaRPr>
          </a:p>
          <a:p>
            <a:r>
              <a:rPr lang="fr-FR" sz="2400" dirty="0" smtClean="0">
                <a:solidFill>
                  <a:schemeClr val="accent5"/>
                </a:solidFill>
              </a:rPr>
              <a:t>Luc FASQUELLE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Graphiste extérieur : </a:t>
            </a:r>
            <a:r>
              <a:rPr lang="fr-FR" sz="2400" dirty="0" err="1" smtClean="0">
                <a:solidFill>
                  <a:schemeClr val="accent5"/>
                </a:solidFill>
              </a:rPr>
              <a:t>Jocelin</a:t>
            </a:r>
            <a:r>
              <a:rPr lang="fr-FR" sz="2400" dirty="0" smtClean="0">
                <a:solidFill>
                  <a:schemeClr val="accent5"/>
                </a:solidFill>
              </a:rPr>
              <a:t> FRANCEZON</a:t>
            </a:r>
            <a:endParaRPr lang="fr-FR" sz="24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Introduction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1" y="1939203"/>
            <a:ext cx="8229600" cy="575397"/>
          </a:xfrm>
        </p:spPr>
        <p:txBody>
          <a:bodyPr/>
          <a:lstStyle/>
          <a:p>
            <a:pPr>
              <a:buClr>
                <a:schemeClr val="accent5"/>
              </a:buClr>
              <a:buNone/>
            </a:pPr>
            <a:r>
              <a:rPr lang="fr-FR" sz="2800" dirty="0" smtClean="0">
                <a:solidFill>
                  <a:schemeClr val="accent5"/>
                </a:solidFill>
              </a:rPr>
              <a:t>EIP – Etna Innovation Project</a:t>
            </a:r>
          </a:p>
        </p:txBody>
      </p:sp>
      <p:sp>
        <p:nvSpPr>
          <p:cNvPr id="5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ＭＳ Ｐゴシック" charset="-128"/>
                <a:cs typeface="ＭＳ Ｐゴシック" charset="-128"/>
              </a:rPr>
              <a:t>Contexte du projet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" name="Espace réservé du contenu 5"/>
          <p:cNvSpPr txBox="1">
            <a:spLocks/>
          </p:cNvSpPr>
          <p:nvPr/>
        </p:nvSpPr>
        <p:spPr bwMode="auto">
          <a:xfrm>
            <a:off x="457200" y="2624328"/>
            <a:ext cx="8229600" cy="3364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SzTx/>
              <a:buFont typeface="Arial" charset="0"/>
              <a:buChar char="•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Gestion de projet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SzTx/>
              <a:buFont typeface="Arial" charset="0"/>
              <a:buChar char="•"/>
              <a:tabLst/>
              <a:defRPr/>
            </a:pPr>
            <a:r>
              <a:rPr lang="fr-FR" sz="3200" dirty="0" smtClean="0">
                <a:solidFill>
                  <a:schemeClr val="accent5"/>
                </a:solidFill>
                <a:ea typeface="ＭＳ Ｐゴシック" charset="-128"/>
                <a:cs typeface="ＭＳ Ｐゴシック" charset="-128"/>
              </a:rPr>
              <a:t>Marketing et communication</a:t>
            </a:r>
            <a:endParaRPr lang="fr-FR" sz="3200" dirty="0" smtClean="0">
              <a:solidFill>
                <a:schemeClr val="accent5"/>
              </a:solidFill>
              <a:ea typeface="ＭＳ Ｐゴシック" charset="-128"/>
              <a:cs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SzTx/>
              <a:buFont typeface="Arial" charset="0"/>
              <a:buChar char="•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Suivi qualité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Font typeface="Arial" charset="0"/>
              <a:buChar char="•"/>
              <a:defRPr/>
            </a:pPr>
            <a:r>
              <a:rPr lang="fr-FR" sz="3200" dirty="0" smtClean="0">
                <a:solidFill>
                  <a:schemeClr val="accent5"/>
                </a:solidFill>
                <a:ea typeface="ＭＳ Ｐゴシック" charset="-128"/>
                <a:cs typeface="ＭＳ Ｐゴシック" charset="-128"/>
              </a:rPr>
              <a:t>Maîtrise </a:t>
            </a:r>
            <a:r>
              <a:rPr lang="fr-FR" sz="3200" dirty="0" smtClean="0">
                <a:solidFill>
                  <a:schemeClr val="accent5"/>
                </a:solidFill>
                <a:ea typeface="ＭＳ Ｐゴシック" charset="-128"/>
                <a:cs typeface="ＭＳ Ｐゴシック" charset="-128"/>
              </a:rPr>
              <a:t>de </a:t>
            </a:r>
            <a:r>
              <a:rPr lang="fr-FR" sz="3200" dirty="0" smtClean="0">
                <a:solidFill>
                  <a:schemeClr val="accent5"/>
                </a:solidFill>
                <a:ea typeface="ＭＳ Ｐゴシック" charset="-128"/>
                <a:cs typeface="ＭＳ Ｐゴシック" charset="-128"/>
              </a:rPr>
              <a:t>différents langages </a:t>
            </a:r>
            <a:r>
              <a:rPr lang="fr-FR" sz="3200" dirty="0" smtClean="0">
                <a:solidFill>
                  <a:schemeClr val="accent5"/>
                </a:solidFill>
                <a:ea typeface="ＭＳ Ｐゴシック" charset="-128"/>
                <a:cs typeface="ＭＳ Ｐゴシック" charset="-128"/>
              </a:rPr>
              <a:t>de </a:t>
            </a:r>
            <a:r>
              <a:rPr lang="fr-FR" sz="3200" dirty="0" smtClean="0">
                <a:solidFill>
                  <a:schemeClr val="accent5"/>
                </a:solidFill>
                <a:ea typeface="ＭＳ Ｐゴシック" charset="-128"/>
                <a:cs typeface="ＭＳ Ｐゴシック" charset="-128"/>
              </a:rPr>
              <a:t>programmation et </a:t>
            </a:r>
            <a:r>
              <a:rPr lang="fr-FR" sz="3200" dirty="0" smtClean="0">
                <a:solidFill>
                  <a:schemeClr val="accent5"/>
                </a:solidFill>
                <a:ea typeface="ＭＳ Ｐゴシック" charset="-128"/>
                <a:cs typeface="ＭＳ Ｐゴシック" charset="-128"/>
              </a:rPr>
              <a:t>technologies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SzTx/>
              <a:buFont typeface="Arial" charset="0"/>
              <a:buChar char="•"/>
              <a:tabLst/>
              <a:defRPr/>
            </a:pP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Présentation du projet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1" y="1939203"/>
            <a:ext cx="8229600" cy="4085582"/>
          </a:xfrm>
        </p:spPr>
        <p:txBody>
          <a:bodyPr/>
          <a:lstStyle/>
          <a:p>
            <a:pPr>
              <a:buClr>
                <a:schemeClr val="accent5"/>
              </a:buClr>
            </a:pPr>
            <a:r>
              <a:rPr lang="fr-FR" sz="2400" dirty="0" smtClean="0">
                <a:solidFill>
                  <a:schemeClr val="accent5"/>
                </a:solidFill>
              </a:rPr>
              <a:t>Outils de Centralisation de </a:t>
            </a:r>
            <a:r>
              <a:rPr lang="fr-FR" sz="2400" dirty="0" smtClean="0">
                <a:solidFill>
                  <a:schemeClr val="accent5"/>
                </a:solidFill>
              </a:rPr>
              <a:t>Réseaux Sociaux</a:t>
            </a:r>
            <a:endParaRPr lang="fr-FR" sz="2400" dirty="0" smtClean="0">
              <a:solidFill>
                <a:schemeClr val="accent5"/>
              </a:solidFill>
            </a:endParaRPr>
          </a:p>
          <a:p>
            <a:pPr lvl="1">
              <a:buClr>
                <a:schemeClr val="accent5"/>
              </a:buClr>
            </a:pPr>
            <a:r>
              <a:rPr lang="fr-FR" sz="2400" dirty="0" err="1" smtClean="0">
                <a:solidFill>
                  <a:schemeClr val="accent5"/>
                </a:solidFill>
              </a:rPr>
              <a:t>Facebook</a:t>
            </a:r>
            <a:r>
              <a:rPr lang="fr-FR" sz="2400" dirty="0" smtClean="0">
                <a:solidFill>
                  <a:schemeClr val="accent5"/>
                </a:solidFill>
              </a:rPr>
              <a:t> – 750 millions </a:t>
            </a:r>
            <a:r>
              <a:rPr lang="fr-FR" sz="2400" dirty="0" smtClean="0">
                <a:solidFill>
                  <a:schemeClr val="accent5"/>
                </a:solidFill>
              </a:rPr>
              <a:t>de </a:t>
            </a:r>
            <a:r>
              <a:rPr lang="fr-FR" sz="2400" dirty="0" smtClean="0">
                <a:solidFill>
                  <a:schemeClr val="accent5"/>
                </a:solidFill>
              </a:rPr>
              <a:t>membres actifs</a:t>
            </a:r>
          </a:p>
          <a:p>
            <a:pPr lvl="1">
              <a:buClr>
                <a:schemeClr val="accent5"/>
              </a:buClr>
            </a:pPr>
            <a:r>
              <a:rPr lang="fr-FR" sz="2400" dirty="0" err="1" smtClean="0">
                <a:solidFill>
                  <a:schemeClr val="accent5"/>
                </a:solidFill>
              </a:rPr>
              <a:t>Twitter</a:t>
            </a:r>
            <a:r>
              <a:rPr lang="fr-FR" sz="2400" dirty="0" smtClean="0">
                <a:solidFill>
                  <a:schemeClr val="accent5"/>
                </a:solidFill>
              </a:rPr>
              <a:t> – 50 millions de membres actifs</a:t>
            </a:r>
          </a:p>
          <a:p>
            <a:pPr lvl="1">
              <a:buClr>
                <a:schemeClr val="accent5"/>
              </a:buClr>
            </a:pPr>
            <a:r>
              <a:rPr lang="fr-FR" sz="2400" dirty="0" smtClean="0">
                <a:solidFill>
                  <a:schemeClr val="bg2"/>
                </a:solidFill>
                <a:cs typeface="ＭＳ Ｐゴシック" charset="-128"/>
              </a:rPr>
              <a:t>Google + - 25 millions d’utilisateurs</a:t>
            </a:r>
            <a:endParaRPr lang="fr-FR" sz="2400" dirty="0" smtClean="0">
              <a:solidFill>
                <a:schemeClr val="bg2"/>
              </a:solidFill>
            </a:endParaRPr>
          </a:p>
          <a:p>
            <a:pPr>
              <a:buClr>
                <a:schemeClr val="accent5"/>
              </a:buClr>
            </a:pPr>
            <a:r>
              <a:rPr lang="fr-FR" sz="2400" dirty="0" smtClean="0">
                <a:solidFill>
                  <a:schemeClr val="accent5"/>
                </a:solidFill>
              </a:rPr>
              <a:t>Supports </a:t>
            </a:r>
          </a:p>
          <a:p>
            <a:pPr lvl="1">
              <a:buClr>
                <a:schemeClr val="accent5"/>
              </a:buClr>
            </a:pPr>
            <a:r>
              <a:rPr lang="fr-FR" sz="2400" dirty="0" smtClean="0">
                <a:solidFill>
                  <a:schemeClr val="accent5"/>
                </a:solidFill>
              </a:rPr>
              <a:t>PC/Mac/Linux – Microsoft Silverlight</a:t>
            </a:r>
          </a:p>
          <a:p>
            <a:pPr lvl="1">
              <a:buClr>
                <a:schemeClr val="accent5"/>
              </a:buClr>
            </a:pPr>
            <a:r>
              <a:rPr lang="fr-FR" sz="2400" dirty="0" err="1" smtClean="0">
                <a:solidFill>
                  <a:schemeClr val="accent5"/>
                </a:solidFill>
              </a:rPr>
              <a:t>Android</a:t>
            </a:r>
            <a:r>
              <a:rPr lang="fr-FR" sz="2400" dirty="0" smtClean="0">
                <a:solidFill>
                  <a:schemeClr val="accent5"/>
                </a:solidFill>
              </a:rPr>
              <a:t> </a:t>
            </a:r>
            <a:r>
              <a:rPr lang="fr-FR" sz="2400" dirty="0" smtClean="0">
                <a:solidFill>
                  <a:schemeClr val="accent5"/>
                </a:solidFill>
              </a:rPr>
              <a:t>– Java</a:t>
            </a:r>
          </a:p>
          <a:p>
            <a:pPr lvl="1">
              <a:buClr>
                <a:schemeClr val="accent5"/>
              </a:buClr>
            </a:pPr>
            <a:r>
              <a:rPr lang="fr-FR" sz="2400" dirty="0" smtClean="0">
                <a:solidFill>
                  <a:schemeClr val="accent5"/>
                </a:solidFill>
              </a:rPr>
              <a:t>Windows Phone 7 – Microsoft </a:t>
            </a:r>
            <a:r>
              <a:rPr lang="fr-FR" sz="2400" dirty="0" smtClean="0">
                <a:solidFill>
                  <a:schemeClr val="accent5"/>
                </a:solidFill>
              </a:rPr>
              <a:t>Silverlight</a:t>
            </a:r>
            <a:endParaRPr lang="fr-FR" sz="2400" dirty="0" smtClean="0">
              <a:solidFill>
                <a:schemeClr val="accent5"/>
              </a:solidFill>
            </a:endParaRPr>
          </a:p>
        </p:txBody>
      </p:sp>
      <p:sp>
        <p:nvSpPr>
          <p:cNvPr id="5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3600" dirty="0" err="1" smtClean="0">
                <a:latin typeface="+mj-lt"/>
                <a:ea typeface="ＭＳ Ｐゴシック" charset="-128"/>
                <a:cs typeface="ＭＳ Ｐゴシック" charset="-128"/>
              </a:rPr>
              <a:t>myNetWork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Etude de l’existant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068224"/>
            <a:ext cx="8229600" cy="5170206"/>
          </a:xfrm>
        </p:spPr>
        <p:txBody>
          <a:bodyPr/>
          <a:lstStyle/>
          <a:p>
            <a:r>
              <a:rPr lang="fr-FR" sz="2400" dirty="0" smtClean="0">
                <a:solidFill>
                  <a:schemeClr val="accent5"/>
                </a:solidFill>
              </a:rPr>
              <a:t>Moins d'une dizaine d'acteur sur le </a:t>
            </a:r>
            <a:r>
              <a:rPr lang="fr-FR" sz="2400" dirty="0" smtClean="0">
                <a:solidFill>
                  <a:schemeClr val="accent5"/>
                </a:solidFill>
              </a:rPr>
              <a:t>marché</a:t>
            </a:r>
          </a:p>
          <a:p>
            <a:pPr>
              <a:buNone/>
            </a:pPr>
            <a:endParaRPr lang="fr-FR" sz="2400" dirty="0" smtClean="0">
              <a:solidFill>
                <a:schemeClr val="accent5"/>
              </a:solidFill>
            </a:endParaRPr>
          </a:p>
          <a:p>
            <a:r>
              <a:rPr lang="fr-FR" sz="2400" dirty="0" smtClean="0">
                <a:solidFill>
                  <a:schemeClr val="accent5"/>
                </a:solidFill>
              </a:rPr>
              <a:t>Les plus utilisé alliant les deux </a:t>
            </a:r>
            <a:r>
              <a:rPr lang="fr-FR" sz="2400" dirty="0" smtClean="0">
                <a:solidFill>
                  <a:schemeClr val="accent5"/>
                </a:solidFill>
              </a:rPr>
              <a:t>réseaux : </a:t>
            </a:r>
            <a:endParaRPr lang="fr-FR" sz="2400" dirty="0" smtClean="0">
              <a:solidFill>
                <a:schemeClr val="accent5"/>
              </a:solidFill>
            </a:endParaRPr>
          </a:p>
          <a:p>
            <a:pPr lvl="1"/>
            <a:r>
              <a:rPr lang="fr-FR" sz="2000" b="1" dirty="0" err="1" smtClean="0">
                <a:solidFill>
                  <a:schemeClr val="accent5"/>
                </a:solidFill>
              </a:rPr>
              <a:t>Seesmic</a:t>
            </a:r>
            <a:r>
              <a:rPr lang="fr-FR" sz="2000" dirty="0" smtClean="0">
                <a:solidFill>
                  <a:schemeClr val="accent5"/>
                </a:solidFill>
              </a:rPr>
              <a:t> – </a:t>
            </a:r>
            <a:r>
              <a:rPr lang="fr-FR" sz="2000" dirty="0" err="1" smtClean="0">
                <a:solidFill>
                  <a:schemeClr val="accent5"/>
                </a:solidFill>
              </a:rPr>
              <a:t>Twitter</a:t>
            </a:r>
            <a:r>
              <a:rPr lang="fr-FR" sz="2000" dirty="0" smtClean="0">
                <a:solidFill>
                  <a:schemeClr val="accent5"/>
                </a:solidFill>
              </a:rPr>
              <a:t>, </a:t>
            </a:r>
            <a:r>
              <a:rPr lang="fr-FR" sz="2000" dirty="0" err="1" smtClean="0">
                <a:solidFill>
                  <a:schemeClr val="accent5"/>
                </a:solidFill>
              </a:rPr>
              <a:t>Facebook</a:t>
            </a:r>
            <a:r>
              <a:rPr lang="fr-FR" sz="2000" dirty="0" smtClean="0">
                <a:solidFill>
                  <a:schemeClr val="accent5"/>
                </a:solidFill>
              </a:rPr>
              <a:t> </a:t>
            </a:r>
            <a:endParaRPr lang="fr-FR" sz="2000" dirty="0" smtClean="0">
              <a:solidFill>
                <a:schemeClr val="accent5"/>
              </a:solidFill>
            </a:endParaRPr>
          </a:p>
          <a:p>
            <a:pPr lvl="1">
              <a:buNone/>
            </a:pPr>
            <a:r>
              <a:rPr lang="fr-FR" sz="2000" i="1" dirty="0" smtClean="0">
                <a:solidFill>
                  <a:schemeClr val="accent5"/>
                </a:solidFill>
              </a:rPr>
              <a:t>PC/Mac/Linux </a:t>
            </a:r>
            <a:r>
              <a:rPr lang="fr-FR" sz="2000" i="1" dirty="0" smtClean="0">
                <a:solidFill>
                  <a:schemeClr val="accent5"/>
                </a:solidFill>
              </a:rPr>
              <a:t>(Silverlight), </a:t>
            </a:r>
            <a:r>
              <a:rPr lang="fr-FR" sz="2000" i="1" dirty="0" err="1" smtClean="0">
                <a:solidFill>
                  <a:schemeClr val="accent5"/>
                </a:solidFill>
              </a:rPr>
              <a:t>Android</a:t>
            </a:r>
            <a:r>
              <a:rPr lang="fr-FR" sz="2000" i="1" dirty="0" smtClean="0">
                <a:solidFill>
                  <a:schemeClr val="accent5"/>
                </a:solidFill>
              </a:rPr>
              <a:t>, </a:t>
            </a:r>
            <a:r>
              <a:rPr lang="fr-FR" sz="2000" i="1" dirty="0" err="1" smtClean="0">
                <a:solidFill>
                  <a:schemeClr val="accent5"/>
                </a:solidFill>
              </a:rPr>
              <a:t>iPhone</a:t>
            </a:r>
            <a:r>
              <a:rPr lang="fr-FR" sz="2000" i="1" dirty="0" smtClean="0">
                <a:solidFill>
                  <a:schemeClr val="accent5"/>
                </a:solidFill>
              </a:rPr>
              <a:t>, </a:t>
            </a:r>
            <a:r>
              <a:rPr lang="fr-FR" sz="2000" i="1" dirty="0" smtClean="0">
                <a:solidFill>
                  <a:schemeClr val="accent5"/>
                </a:solidFill>
              </a:rPr>
              <a:t>WP7</a:t>
            </a:r>
            <a:endParaRPr lang="fr-FR" sz="2000" i="1" dirty="0" smtClean="0">
              <a:solidFill>
                <a:schemeClr val="accent5"/>
              </a:solidFill>
            </a:endParaRPr>
          </a:p>
          <a:p>
            <a:pPr lvl="1"/>
            <a:r>
              <a:rPr lang="fr-FR" sz="2000" b="1" dirty="0" err="1" smtClean="0">
                <a:solidFill>
                  <a:schemeClr val="accent5"/>
                </a:solidFill>
              </a:rPr>
              <a:t>TweetDeck</a:t>
            </a:r>
            <a:r>
              <a:rPr lang="fr-FR" sz="2000" dirty="0" smtClean="0">
                <a:solidFill>
                  <a:schemeClr val="accent5"/>
                </a:solidFill>
              </a:rPr>
              <a:t> – </a:t>
            </a:r>
            <a:r>
              <a:rPr lang="fr-FR" sz="2000" dirty="0" err="1" smtClean="0">
                <a:solidFill>
                  <a:schemeClr val="accent5"/>
                </a:solidFill>
              </a:rPr>
              <a:t>Twitter</a:t>
            </a:r>
            <a:r>
              <a:rPr lang="fr-FR" sz="2000" dirty="0" smtClean="0">
                <a:solidFill>
                  <a:schemeClr val="accent5"/>
                </a:solidFill>
              </a:rPr>
              <a:t>, </a:t>
            </a:r>
            <a:r>
              <a:rPr lang="fr-FR" sz="2000" dirty="0" err="1" smtClean="0">
                <a:solidFill>
                  <a:schemeClr val="accent5"/>
                </a:solidFill>
              </a:rPr>
              <a:t>Facebook</a:t>
            </a:r>
            <a:endParaRPr lang="fr-FR" sz="2000" dirty="0" smtClean="0">
              <a:solidFill>
                <a:schemeClr val="accent5"/>
              </a:solidFill>
            </a:endParaRPr>
          </a:p>
          <a:p>
            <a:pPr lvl="1">
              <a:buNone/>
            </a:pPr>
            <a:r>
              <a:rPr lang="fr-FR" sz="2000" i="1" dirty="0" smtClean="0">
                <a:solidFill>
                  <a:schemeClr val="accent5"/>
                </a:solidFill>
              </a:rPr>
              <a:t>PC/Mac/Linux </a:t>
            </a:r>
            <a:r>
              <a:rPr lang="fr-FR" sz="2000" i="1" dirty="0" smtClean="0">
                <a:solidFill>
                  <a:schemeClr val="accent5"/>
                </a:solidFill>
              </a:rPr>
              <a:t>(Adobe Air ou Chrome </a:t>
            </a:r>
            <a:r>
              <a:rPr lang="fr-FR" sz="2000" i="1" dirty="0" smtClean="0">
                <a:solidFill>
                  <a:schemeClr val="accent5"/>
                </a:solidFill>
              </a:rPr>
              <a:t>extension</a:t>
            </a:r>
            <a:r>
              <a:rPr lang="fr-FR" sz="2000" i="1" dirty="0" smtClean="0">
                <a:solidFill>
                  <a:schemeClr val="accent5"/>
                </a:solidFill>
              </a:rPr>
              <a:t>), </a:t>
            </a:r>
            <a:r>
              <a:rPr lang="fr-FR" sz="2000" i="1" dirty="0" err="1" smtClean="0">
                <a:solidFill>
                  <a:schemeClr val="accent5"/>
                </a:solidFill>
              </a:rPr>
              <a:t>Android</a:t>
            </a:r>
            <a:r>
              <a:rPr lang="fr-FR" sz="2000" i="1" dirty="0" smtClean="0">
                <a:solidFill>
                  <a:schemeClr val="accent5"/>
                </a:solidFill>
              </a:rPr>
              <a:t>, </a:t>
            </a:r>
            <a:r>
              <a:rPr lang="fr-FR" sz="2000" i="1" dirty="0" err="1" smtClean="0">
                <a:solidFill>
                  <a:schemeClr val="accent5"/>
                </a:solidFill>
              </a:rPr>
              <a:t>iPhone</a:t>
            </a:r>
            <a:endParaRPr lang="fr-FR" sz="2000" i="1" dirty="0" smtClean="0">
              <a:solidFill>
                <a:schemeClr val="accent5"/>
              </a:solidFill>
            </a:endParaRPr>
          </a:p>
          <a:p>
            <a:pPr lvl="1">
              <a:buNone/>
            </a:pPr>
            <a:endParaRPr lang="fr-FR" sz="2000" i="1" dirty="0" smtClean="0">
              <a:solidFill>
                <a:schemeClr val="accent5"/>
              </a:solidFill>
            </a:endParaRPr>
          </a:p>
          <a:p>
            <a:r>
              <a:rPr lang="fr-FR" sz="2400" dirty="0" smtClean="0">
                <a:solidFill>
                  <a:schemeClr val="accent5"/>
                </a:solidFill>
              </a:rPr>
              <a:t>Les gros </a:t>
            </a:r>
            <a:r>
              <a:rPr lang="fr-FR" sz="2400" dirty="0" smtClean="0">
                <a:solidFill>
                  <a:schemeClr val="accent5"/>
                </a:solidFill>
              </a:rPr>
              <a:t>acteurs </a:t>
            </a:r>
            <a:r>
              <a:rPr lang="fr-FR" sz="2400" dirty="0" smtClean="0">
                <a:solidFill>
                  <a:schemeClr val="accent5"/>
                </a:solidFill>
              </a:rPr>
              <a:t>gérant un seul des </a:t>
            </a:r>
            <a:r>
              <a:rPr lang="fr-FR" sz="2400" dirty="0" smtClean="0">
                <a:solidFill>
                  <a:schemeClr val="accent5"/>
                </a:solidFill>
              </a:rPr>
              <a:t>réseaux :</a:t>
            </a:r>
            <a:endParaRPr lang="fr-FR" sz="2400" dirty="0" smtClean="0">
              <a:solidFill>
                <a:schemeClr val="accent5"/>
              </a:solidFill>
            </a:endParaRPr>
          </a:p>
          <a:p>
            <a:pPr lvl="1"/>
            <a:r>
              <a:rPr lang="fr-FR" sz="2000" b="1" dirty="0" err="1" smtClean="0">
                <a:solidFill>
                  <a:schemeClr val="accent5"/>
                </a:solidFill>
              </a:rPr>
              <a:t>Facebook</a:t>
            </a:r>
            <a:r>
              <a:rPr lang="fr-FR" sz="2000" dirty="0" smtClean="0">
                <a:solidFill>
                  <a:schemeClr val="accent5"/>
                </a:solidFill>
              </a:rPr>
              <a:t> – </a:t>
            </a:r>
            <a:r>
              <a:rPr lang="fr-FR" sz="2000" dirty="0" smtClean="0">
                <a:solidFill>
                  <a:schemeClr val="accent5"/>
                </a:solidFill>
              </a:rPr>
              <a:t>Tous </a:t>
            </a:r>
            <a:r>
              <a:rPr lang="fr-FR" sz="2000" dirty="0" smtClean="0">
                <a:solidFill>
                  <a:schemeClr val="accent5"/>
                </a:solidFill>
              </a:rPr>
              <a:t>les supports</a:t>
            </a:r>
          </a:p>
          <a:p>
            <a:pPr lvl="1"/>
            <a:r>
              <a:rPr lang="fr-FR" sz="2000" b="1" dirty="0" err="1" smtClean="0">
                <a:solidFill>
                  <a:schemeClr val="accent5"/>
                </a:solidFill>
              </a:rPr>
              <a:t>Twitter</a:t>
            </a:r>
            <a:r>
              <a:rPr lang="fr-FR" sz="2000" dirty="0" smtClean="0">
                <a:solidFill>
                  <a:schemeClr val="accent5"/>
                </a:solidFill>
              </a:rPr>
              <a:t> – </a:t>
            </a:r>
            <a:r>
              <a:rPr lang="fr-FR" sz="2000" dirty="0" smtClean="0">
                <a:solidFill>
                  <a:schemeClr val="accent5"/>
                </a:solidFill>
              </a:rPr>
              <a:t>Tous </a:t>
            </a:r>
            <a:r>
              <a:rPr lang="fr-FR" sz="2000" dirty="0" smtClean="0">
                <a:solidFill>
                  <a:schemeClr val="accent5"/>
                </a:solidFill>
              </a:rPr>
              <a:t>les </a:t>
            </a:r>
            <a:r>
              <a:rPr lang="fr-FR" sz="2000" dirty="0" smtClean="0">
                <a:solidFill>
                  <a:schemeClr val="accent5"/>
                </a:solidFill>
              </a:rPr>
              <a:t>supports</a:t>
            </a:r>
            <a:endParaRPr lang="fr-FR" sz="2000" dirty="0" smtClean="0">
              <a:solidFill>
                <a:schemeClr val="accent5"/>
              </a:solidFill>
            </a:endParaRPr>
          </a:p>
          <a:p>
            <a:pPr lvl="1"/>
            <a:r>
              <a:rPr lang="fr-FR" sz="2000" b="1" dirty="0" smtClean="0">
                <a:solidFill>
                  <a:schemeClr val="accent5"/>
                </a:solidFill>
              </a:rPr>
              <a:t>Microsoft </a:t>
            </a:r>
            <a:r>
              <a:rPr lang="fr-FR" sz="2000" b="1" dirty="0" err="1" smtClean="0">
                <a:solidFill>
                  <a:schemeClr val="accent5"/>
                </a:solidFill>
              </a:rPr>
              <a:t>Fishbowl</a:t>
            </a:r>
            <a:r>
              <a:rPr lang="fr-FR" sz="2000" dirty="0" smtClean="0">
                <a:solidFill>
                  <a:schemeClr val="accent5"/>
                </a:solidFill>
              </a:rPr>
              <a:t> – </a:t>
            </a:r>
            <a:r>
              <a:rPr lang="fr-FR" sz="2000" dirty="0" err="1" smtClean="0">
                <a:solidFill>
                  <a:schemeClr val="accent5"/>
                </a:solidFill>
              </a:rPr>
              <a:t>Facebook</a:t>
            </a:r>
            <a:r>
              <a:rPr lang="fr-FR" sz="2000" dirty="0" smtClean="0">
                <a:solidFill>
                  <a:schemeClr val="accent5"/>
                </a:solidFill>
              </a:rPr>
              <a:t> – </a:t>
            </a:r>
            <a:r>
              <a:rPr lang="fr-FR" sz="2000" dirty="0" err="1" smtClean="0">
                <a:solidFill>
                  <a:schemeClr val="accent5"/>
                </a:solidFill>
              </a:rPr>
              <a:t>Silverlight</a:t>
            </a:r>
            <a:r>
              <a:rPr lang="fr-FR" sz="2000" dirty="0" smtClean="0">
                <a:solidFill>
                  <a:schemeClr val="accent5"/>
                </a:solidFill>
              </a:rPr>
              <a:t> et WP7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err="1" smtClean="0">
                <a:solidFill>
                  <a:schemeClr val="bg1"/>
                </a:solidFill>
              </a:rPr>
              <a:t>Silverlight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7"/>
          <p:cNvSpPr>
            <a:spLocks noGrp="1"/>
          </p:cNvSpPr>
          <p:nvPr>
            <p:ph idx="1"/>
          </p:nvPr>
        </p:nvSpPr>
        <p:spPr>
          <a:xfrm>
            <a:off x="457200" y="1905712"/>
            <a:ext cx="8229600" cy="4320000"/>
          </a:xfrm>
        </p:spPr>
        <p:txBody>
          <a:bodyPr/>
          <a:lstStyle/>
          <a:p>
            <a:r>
              <a:rPr lang="fr-FR" sz="2400" dirty="0" smtClean="0">
                <a:solidFill>
                  <a:schemeClr val="accent5"/>
                </a:solidFill>
              </a:rPr>
              <a:t>Fils </a:t>
            </a:r>
            <a:r>
              <a:rPr lang="fr-FR" sz="2400" dirty="0" smtClean="0">
                <a:solidFill>
                  <a:schemeClr val="accent5"/>
                </a:solidFill>
              </a:rPr>
              <a:t>d’actualités et </a:t>
            </a:r>
            <a:r>
              <a:rPr lang="fr-FR" sz="2400" dirty="0" smtClean="0">
                <a:solidFill>
                  <a:schemeClr val="accent5"/>
                </a:solidFill>
              </a:rPr>
              <a:t>liste d’amis des </a:t>
            </a:r>
            <a:r>
              <a:rPr lang="fr-FR" sz="2400" dirty="0" smtClean="0">
                <a:solidFill>
                  <a:schemeClr val="accent5"/>
                </a:solidFill>
              </a:rPr>
              <a:t>comptes fusionnés</a:t>
            </a:r>
            <a:endParaRPr lang="fr-FR" sz="2400" dirty="0" smtClean="0">
              <a:solidFill>
                <a:schemeClr val="accent5"/>
              </a:solidFill>
            </a:endParaRPr>
          </a:p>
          <a:p>
            <a:r>
              <a:rPr lang="fr-FR" sz="2400" dirty="0" smtClean="0">
                <a:solidFill>
                  <a:schemeClr val="accent5"/>
                </a:solidFill>
              </a:rPr>
              <a:t>Mise à jour</a:t>
            </a:r>
            <a:r>
              <a:rPr lang="fr-FR" sz="2400" dirty="0" smtClean="0">
                <a:solidFill>
                  <a:schemeClr val="accent5"/>
                </a:solidFill>
              </a:rPr>
              <a:t> </a:t>
            </a:r>
            <a:r>
              <a:rPr lang="fr-FR" sz="2400" dirty="0" smtClean="0">
                <a:solidFill>
                  <a:schemeClr val="accent5"/>
                </a:solidFill>
              </a:rPr>
              <a:t>de statut et </a:t>
            </a:r>
            <a:r>
              <a:rPr lang="fr-FR" sz="2400" dirty="0" smtClean="0">
                <a:solidFill>
                  <a:schemeClr val="accent5"/>
                </a:solidFill>
              </a:rPr>
              <a:t>d’images multi-comptes</a:t>
            </a:r>
            <a:endParaRPr lang="fr-FR" sz="2400" dirty="0" smtClean="0">
              <a:solidFill>
                <a:schemeClr val="accent5"/>
              </a:solidFill>
            </a:endParaRPr>
          </a:p>
          <a:p>
            <a:r>
              <a:rPr lang="fr-FR" sz="2400" dirty="0" smtClean="0">
                <a:solidFill>
                  <a:schemeClr val="accent5"/>
                </a:solidFill>
              </a:rPr>
              <a:t>Messages privés </a:t>
            </a:r>
            <a:r>
              <a:rPr lang="fr-FR" sz="2400" dirty="0" err="1" smtClean="0">
                <a:solidFill>
                  <a:schemeClr val="accent5"/>
                </a:solidFill>
              </a:rPr>
              <a:t>Facebook</a:t>
            </a:r>
            <a:endParaRPr lang="fr-FR" sz="2400" dirty="0" smtClean="0">
              <a:solidFill>
                <a:schemeClr val="accent5"/>
              </a:solidFill>
            </a:endParaRPr>
          </a:p>
          <a:p>
            <a:r>
              <a:rPr lang="fr-FR" sz="2400" dirty="0" smtClean="0">
                <a:solidFill>
                  <a:schemeClr val="accent5"/>
                </a:solidFill>
              </a:rPr>
              <a:t>Notifications</a:t>
            </a:r>
          </a:p>
          <a:p>
            <a:r>
              <a:rPr lang="fr-FR" sz="2400" dirty="0" err="1" smtClean="0">
                <a:solidFill>
                  <a:schemeClr val="accent5"/>
                </a:solidFill>
              </a:rPr>
              <a:t>Raccourcisseur</a:t>
            </a:r>
            <a:r>
              <a:rPr lang="fr-FR" sz="2400" dirty="0" smtClean="0">
                <a:solidFill>
                  <a:schemeClr val="accent5"/>
                </a:solidFill>
              </a:rPr>
              <a:t> d’url dans les </a:t>
            </a:r>
            <a:r>
              <a:rPr lang="fr-FR" sz="2400" dirty="0" smtClean="0">
                <a:solidFill>
                  <a:schemeClr val="accent5"/>
                </a:solidFill>
              </a:rPr>
              <a:t>statuts</a:t>
            </a:r>
            <a:endParaRPr lang="fr-FR" sz="2400" dirty="0" smtClean="0">
              <a:solidFill>
                <a:schemeClr val="accent5"/>
              </a:solidFill>
            </a:endParaRPr>
          </a:p>
          <a:p>
            <a:r>
              <a:rPr lang="fr-FR" sz="2400" dirty="0" smtClean="0">
                <a:solidFill>
                  <a:schemeClr val="accent5"/>
                </a:solidFill>
              </a:rPr>
              <a:t>Affichage des profils des amis avec photo, vidéo, </a:t>
            </a:r>
            <a:r>
              <a:rPr lang="fr-FR" sz="2400" dirty="0" smtClean="0">
                <a:solidFill>
                  <a:schemeClr val="accent5"/>
                </a:solidFill>
              </a:rPr>
              <a:t>infos, </a:t>
            </a:r>
            <a:r>
              <a:rPr lang="fr-FR" sz="2400" dirty="0" smtClean="0">
                <a:solidFill>
                  <a:schemeClr val="accent5"/>
                </a:solidFill>
              </a:rPr>
              <a:t>mur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« </a:t>
            </a:r>
            <a:r>
              <a:rPr lang="fr-FR" sz="2400" dirty="0" err="1" smtClean="0">
                <a:solidFill>
                  <a:schemeClr val="accent5"/>
                </a:solidFill>
              </a:rPr>
              <a:t>Retweets</a:t>
            </a:r>
            <a:r>
              <a:rPr lang="fr-FR" sz="2400" dirty="0" smtClean="0">
                <a:solidFill>
                  <a:schemeClr val="accent5"/>
                </a:solidFill>
              </a:rPr>
              <a:t> » </a:t>
            </a:r>
            <a:r>
              <a:rPr lang="fr-FR" sz="2400" dirty="0" smtClean="0">
                <a:solidFill>
                  <a:schemeClr val="accent5"/>
                </a:solidFill>
              </a:rPr>
              <a:t>et </a:t>
            </a:r>
            <a:r>
              <a:rPr lang="fr-FR" sz="2400" dirty="0" smtClean="0">
                <a:solidFill>
                  <a:schemeClr val="accent5"/>
                </a:solidFill>
              </a:rPr>
              <a:t>commentaires</a:t>
            </a:r>
            <a:endParaRPr lang="fr-FR" sz="2400" dirty="0" smtClean="0">
              <a:solidFill>
                <a:schemeClr val="accent5"/>
              </a:solidFill>
            </a:endParaRPr>
          </a:p>
        </p:txBody>
      </p:sp>
      <p:sp>
        <p:nvSpPr>
          <p:cNvPr id="6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3600" dirty="0" smtClean="0">
                <a:latin typeface="+mj-lt"/>
                <a:ea typeface="ＭＳ Ｐゴシック" charset="-128"/>
                <a:cs typeface="ＭＳ Ｐゴシック" charset="-128"/>
              </a:rPr>
              <a:t>Spécifications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err="1" smtClean="0">
                <a:solidFill>
                  <a:schemeClr val="bg1"/>
                </a:solidFill>
              </a:rPr>
              <a:t>Silverlight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068224"/>
            <a:ext cx="8229600" cy="5170206"/>
          </a:xfrm>
        </p:spPr>
        <p:txBody>
          <a:bodyPr/>
          <a:lstStyle/>
          <a:p>
            <a:endParaRPr lang="fr-FR" sz="2000" dirty="0" smtClean="0">
              <a:solidFill>
                <a:schemeClr val="accent5"/>
              </a:solidFill>
            </a:endParaRPr>
          </a:p>
        </p:txBody>
      </p:sp>
      <p:pic>
        <p:nvPicPr>
          <p:cNvPr id="6" name="Espace réservé du contenu 11" descr="MyNetworkBulle.png"/>
          <p:cNvPicPr>
            <a:picLocks noChangeAspect="1"/>
          </p:cNvPicPr>
          <p:nvPr/>
        </p:nvPicPr>
        <p:blipFill>
          <a:blip r:embed="rId2"/>
          <a:srcRect l="-54613" r="-54613"/>
          <a:stretch>
            <a:fillRect/>
          </a:stretch>
        </p:blipFill>
        <p:spPr bwMode="auto">
          <a:xfrm>
            <a:off x="937729" y="1839301"/>
            <a:ext cx="7143750" cy="3928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3600" dirty="0" smtClean="0">
                <a:latin typeface="+mj-lt"/>
                <a:ea typeface="ＭＳ Ｐゴシック" charset="-128"/>
                <a:cs typeface="ＭＳ Ｐゴシック" charset="-128"/>
              </a:rPr>
              <a:t>Démonstration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err="1" smtClean="0">
                <a:solidFill>
                  <a:schemeClr val="bg1"/>
                </a:solidFill>
              </a:rPr>
              <a:t>Android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905712"/>
            <a:ext cx="8229600" cy="4320000"/>
          </a:xfrm>
        </p:spPr>
        <p:txBody>
          <a:bodyPr/>
          <a:lstStyle/>
          <a:p>
            <a:r>
              <a:rPr lang="fr-FR" sz="2400" dirty="0" smtClean="0">
                <a:solidFill>
                  <a:schemeClr val="accent5"/>
                </a:solidFill>
              </a:rPr>
              <a:t>Fils </a:t>
            </a:r>
            <a:r>
              <a:rPr lang="fr-FR" sz="2400" dirty="0" smtClean="0">
                <a:solidFill>
                  <a:schemeClr val="accent5"/>
                </a:solidFill>
              </a:rPr>
              <a:t>d’actualités et </a:t>
            </a:r>
            <a:r>
              <a:rPr lang="fr-FR" sz="2400" dirty="0" smtClean="0">
                <a:solidFill>
                  <a:schemeClr val="accent5"/>
                </a:solidFill>
              </a:rPr>
              <a:t>liste d’amis des compte </a:t>
            </a:r>
            <a:r>
              <a:rPr lang="fr-FR" sz="2400" dirty="0" smtClean="0">
                <a:solidFill>
                  <a:schemeClr val="accent5"/>
                </a:solidFill>
              </a:rPr>
              <a:t>fusionnés</a:t>
            </a:r>
            <a:endParaRPr lang="fr-FR" sz="2400" dirty="0" smtClean="0">
              <a:solidFill>
                <a:schemeClr val="accent5"/>
              </a:solidFill>
            </a:endParaRPr>
          </a:p>
          <a:p>
            <a:r>
              <a:rPr lang="fr-FR" sz="2400" dirty="0" smtClean="0">
                <a:solidFill>
                  <a:schemeClr val="accent5"/>
                </a:solidFill>
              </a:rPr>
              <a:t>Mise à jour </a:t>
            </a:r>
            <a:r>
              <a:rPr lang="fr-FR" sz="2400" dirty="0" smtClean="0">
                <a:solidFill>
                  <a:schemeClr val="accent5"/>
                </a:solidFill>
              </a:rPr>
              <a:t>de statut </a:t>
            </a:r>
            <a:r>
              <a:rPr lang="fr-FR" sz="2400" dirty="0" smtClean="0">
                <a:solidFill>
                  <a:schemeClr val="accent5"/>
                </a:solidFill>
              </a:rPr>
              <a:t>multi-comptes</a:t>
            </a:r>
            <a:endParaRPr lang="fr-FR" sz="2400" dirty="0" smtClean="0">
              <a:solidFill>
                <a:schemeClr val="accent5"/>
              </a:solidFill>
            </a:endParaRPr>
          </a:p>
          <a:p>
            <a:r>
              <a:rPr lang="fr-FR" sz="2400" dirty="0" smtClean="0">
                <a:solidFill>
                  <a:schemeClr val="accent5"/>
                </a:solidFill>
              </a:rPr>
              <a:t>Chat </a:t>
            </a:r>
            <a:r>
              <a:rPr lang="fr-FR" sz="2400" dirty="0" err="1" smtClean="0">
                <a:solidFill>
                  <a:schemeClr val="accent5"/>
                </a:solidFill>
              </a:rPr>
              <a:t>Facebook</a:t>
            </a:r>
            <a:endParaRPr lang="fr-FR" sz="2400" dirty="0" smtClean="0">
              <a:solidFill>
                <a:schemeClr val="accent5"/>
              </a:solidFill>
            </a:endParaRPr>
          </a:p>
          <a:p>
            <a:r>
              <a:rPr lang="fr-FR" sz="2400" dirty="0" smtClean="0">
                <a:solidFill>
                  <a:schemeClr val="accent5"/>
                </a:solidFill>
              </a:rPr>
              <a:t>Recherche &amp; </a:t>
            </a:r>
            <a:r>
              <a:rPr lang="fr-FR" sz="2400" dirty="0" smtClean="0">
                <a:solidFill>
                  <a:schemeClr val="accent5"/>
                </a:solidFill>
              </a:rPr>
              <a:t>« Trends » </a:t>
            </a:r>
            <a:r>
              <a:rPr lang="fr-FR" sz="2400" dirty="0" err="1" smtClean="0">
                <a:solidFill>
                  <a:schemeClr val="accent5"/>
                </a:solidFill>
              </a:rPr>
              <a:t>Twitter</a:t>
            </a:r>
            <a:endParaRPr lang="fr-FR" sz="2400" dirty="0" smtClean="0">
              <a:solidFill>
                <a:schemeClr val="accent5"/>
              </a:solidFill>
            </a:endParaRPr>
          </a:p>
          <a:p>
            <a:r>
              <a:rPr lang="fr-FR" sz="2400" dirty="0" smtClean="0">
                <a:solidFill>
                  <a:schemeClr val="accent5"/>
                </a:solidFill>
              </a:rPr>
              <a:t>Affichage des profils des amis avec photo, vidéo, </a:t>
            </a:r>
            <a:r>
              <a:rPr lang="fr-FR" sz="2400" dirty="0" smtClean="0">
                <a:solidFill>
                  <a:schemeClr val="accent5"/>
                </a:solidFill>
              </a:rPr>
              <a:t>infos, </a:t>
            </a:r>
            <a:r>
              <a:rPr lang="fr-FR" sz="2400" dirty="0" smtClean="0">
                <a:solidFill>
                  <a:schemeClr val="accent5"/>
                </a:solidFill>
              </a:rPr>
              <a:t>mur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Notifications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« </a:t>
            </a:r>
            <a:r>
              <a:rPr lang="fr-FR" sz="2400" dirty="0" err="1" smtClean="0">
                <a:solidFill>
                  <a:schemeClr val="accent5"/>
                </a:solidFill>
              </a:rPr>
              <a:t>Retweets</a:t>
            </a:r>
            <a:r>
              <a:rPr lang="fr-FR" sz="2400" dirty="0" smtClean="0">
                <a:solidFill>
                  <a:schemeClr val="accent5"/>
                </a:solidFill>
              </a:rPr>
              <a:t> » </a:t>
            </a:r>
            <a:r>
              <a:rPr lang="fr-FR" sz="2400" dirty="0" smtClean="0">
                <a:solidFill>
                  <a:schemeClr val="accent5"/>
                </a:solidFill>
              </a:rPr>
              <a:t>et comment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Multilingue</a:t>
            </a:r>
            <a:endParaRPr lang="fr-FR" sz="2400" dirty="0" smtClean="0">
              <a:solidFill>
                <a:schemeClr val="accent5"/>
              </a:solidFill>
            </a:endParaRPr>
          </a:p>
        </p:txBody>
      </p:sp>
      <p:sp>
        <p:nvSpPr>
          <p:cNvPr id="5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3600" dirty="0" smtClean="0">
                <a:latin typeface="+mj-lt"/>
                <a:ea typeface="ＭＳ Ｐゴシック" charset="-128"/>
                <a:cs typeface="ＭＳ Ｐゴシック" charset="-128"/>
              </a:rPr>
              <a:t>Spécifications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ynetwork">
  <a:themeElements>
    <a:clrScheme name="Personnalisée 1">
      <a:dk1>
        <a:srgbClr val="3479C0"/>
      </a:dk1>
      <a:lt1>
        <a:sysClr val="window" lastClr="FFFFFF"/>
      </a:lt1>
      <a:dk2>
        <a:srgbClr val="3A3A3A"/>
      </a:dk2>
      <a:lt2>
        <a:srgbClr val="C5D1D7"/>
      </a:lt2>
      <a:accent1>
        <a:srgbClr val="3479C0"/>
      </a:accent1>
      <a:accent2>
        <a:srgbClr val="2FACBD"/>
      </a:accent2>
      <a:accent3>
        <a:srgbClr val="5ED9F0"/>
      </a:accent3>
      <a:accent4>
        <a:srgbClr val="404040"/>
      </a:accent4>
      <a:accent5>
        <a:srgbClr val="808080"/>
      </a:accent5>
      <a:accent6>
        <a:srgbClr val="BFBFBF"/>
      </a:accent6>
      <a:hlink>
        <a:srgbClr val="00A3D6"/>
      </a:hlink>
      <a:folHlink>
        <a:srgbClr val="4D69B2"/>
      </a:folHlink>
    </a:clrScheme>
    <a:fontScheme name="Exposition">
      <a:majorFont>
        <a:latin typeface="Calibri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mynetwork.thmx</Template>
  <TotalTime>278</TotalTime>
  <Words>427</Words>
  <Application>Microsoft Office PowerPoint</Application>
  <PresentationFormat>Affichage à l'écran (4:3)</PresentationFormat>
  <Paragraphs>121</Paragraphs>
  <Slides>20</Slides>
  <Notes>0</Notes>
  <HiddenSlides>2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mynetwork</vt:lpstr>
      <vt:lpstr>Diapositive 1</vt:lpstr>
      <vt:lpstr>Sommaire</vt:lpstr>
      <vt:lpstr>Introduction</vt:lpstr>
      <vt:lpstr>Introduction</vt:lpstr>
      <vt:lpstr>Présentation du projet</vt:lpstr>
      <vt:lpstr>Etude de l’existant</vt:lpstr>
      <vt:lpstr>Silverlight</vt:lpstr>
      <vt:lpstr>Silverlight</vt:lpstr>
      <vt:lpstr>Android</vt:lpstr>
      <vt:lpstr>Android</vt:lpstr>
      <vt:lpstr>Windows Phone 7</vt:lpstr>
      <vt:lpstr>Windows Phone 7</vt:lpstr>
      <vt:lpstr>iPhone</vt:lpstr>
      <vt:lpstr>Communication</vt:lpstr>
      <vt:lpstr>Communication</vt:lpstr>
      <vt:lpstr>Conclusion</vt:lpstr>
      <vt:lpstr>Conclusion</vt:lpstr>
      <vt:lpstr>Diapositive 18</vt:lpstr>
      <vt:lpstr>Titre - Texte </vt:lpstr>
      <vt:lpstr>Titre - Image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Jocelin Francezon</dc:creator>
  <cp:lastModifiedBy>Caco</cp:lastModifiedBy>
  <cp:revision>100</cp:revision>
  <dcterms:created xsi:type="dcterms:W3CDTF">2011-09-05T20:03:43Z</dcterms:created>
  <dcterms:modified xsi:type="dcterms:W3CDTF">2011-09-08T18:19:13Z</dcterms:modified>
</cp:coreProperties>
</file>