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22" r:id="rId3"/>
    <p:sldId id="323" r:id="rId4"/>
    <p:sldId id="379" r:id="rId5"/>
    <p:sldId id="393" r:id="rId6"/>
    <p:sldId id="425" r:id="rId7"/>
    <p:sldId id="426" r:id="rId8"/>
    <p:sldId id="395" r:id="rId9"/>
    <p:sldId id="409" r:id="rId10"/>
    <p:sldId id="410" r:id="rId11"/>
    <p:sldId id="427" r:id="rId12"/>
    <p:sldId id="428" r:id="rId13"/>
    <p:sldId id="429" r:id="rId14"/>
    <p:sldId id="392" r:id="rId15"/>
    <p:sldId id="423" r:id="rId16"/>
    <p:sldId id="424" r:id="rId17"/>
  </p:sldIdLst>
  <p:sldSz cx="9144000" cy="6858000" type="screen4x3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9999"/>
    <a:srgbClr val="002060"/>
    <a:srgbClr val="4F81BD"/>
    <a:srgbClr val="FF8181"/>
    <a:srgbClr val="F68E38"/>
    <a:srgbClr val="8064A2"/>
    <a:srgbClr val="7F7F7F"/>
    <a:srgbClr val="FFFFFF"/>
    <a:srgbClr val="8BC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7" autoAdjust="0"/>
    <p:restoredTop sz="95073" autoAdjust="0"/>
  </p:normalViewPr>
  <p:slideViewPr>
    <p:cSldViewPr snapToGrid="0">
      <p:cViewPr varScale="1">
        <p:scale>
          <a:sx n="94" d="100"/>
          <a:sy n="94" d="100"/>
        </p:scale>
        <p:origin x="1976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98" d="100"/>
          <a:sy n="198" d="100"/>
        </p:scale>
        <p:origin x="408" y="1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4275403" cy="337958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630" y="2"/>
            <a:ext cx="4275403" cy="337958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r>
              <a:rPr kumimoji="1" lang="en-US" altLang="ja-JP"/>
              <a:t>2020/2/6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4" y="6397807"/>
            <a:ext cx="4275403" cy="337957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630" y="6397807"/>
            <a:ext cx="4275403" cy="337957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1A38E9DA-9DA0-407E-8D83-84D860BA3B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4275403" cy="337958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30" y="2"/>
            <a:ext cx="4275403" cy="337958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r>
              <a:rPr kumimoji="1" lang="en-US" altLang="ja-JP"/>
              <a:t>2020/2/6</a:t>
            </a:r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17888" y="841375"/>
            <a:ext cx="303053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3241587"/>
            <a:ext cx="7893050" cy="2652207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4" y="6397807"/>
            <a:ext cx="4275403" cy="337957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30" y="6397807"/>
            <a:ext cx="4275403" cy="337957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4E1FB4AC-7B2B-49D6-AFF8-81955147D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kumimoji="1" lang="en-US" altLang="ja-JP"/>
              <a:t>2020/2/6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1FB4AC-7B2B-49D6-AFF8-81955147D13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イメージプレースホルダ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字列プレースホルダ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ja-JP" altLang="en-US"/>
              <a:t>基底一つ　</a:t>
            </a:r>
            <a:r>
              <a:rPr lang="en-US" altLang="ja-JP"/>
              <a:t>→</a:t>
            </a:r>
            <a:r>
              <a:rPr lang="ja-JP" altLang="en-US"/>
              <a:t>　高圧縮時を再現していて，その時の最適解を見ている　そこから送るべき基底の分析を行っている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kumimoji="1" lang="en-US" altLang="ja-JP"/>
              <a:t>2020/2/6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FB4AC-7B2B-49D6-AFF8-81955147D13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920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イメージプレースホルダ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字列プレースホルダ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ja-JP" altLang="en-US"/>
              <a:t>基底一つ　</a:t>
            </a:r>
            <a:r>
              <a:rPr lang="en-US" altLang="ja-JP"/>
              <a:t>→</a:t>
            </a:r>
            <a:r>
              <a:rPr lang="ja-JP" altLang="en-US"/>
              <a:t>　高圧縮時を再現していて，その時の最適解を見ている　そこから送るべき基底の分析を行っている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kumimoji="1" lang="en-US" altLang="ja-JP"/>
              <a:t>2020/2/6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FB4AC-7B2B-49D6-AFF8-81955147D13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70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kumimoji="1" lang="en-US" altLang="ja-JP"/>
              <a:t>2020/2/6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1FB4AC-7B2B-49D6-AFF8-81955147D13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人間の視覚特性に沿った（もう少し詳しく）量子化を行っているため，圧縮率を上げた時，エッジ領域で画質の劣化が発生してしまう欠点がある．</a:t>
            </a:r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kumimoji="1" lang="en-US" altLang="ja-JP"/>
              <a:t>2020/2/6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1FB4AC-7B2B-49D6-AFF8-81955147D13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イメージプレースホルダ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字列プレースホルダ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ja-JP" altLang="en-US"/>
              <a:t>基底一つ　</a:t>
            </a:r>
            <a:r>
              <a:rPr lang="en-US" altLang="ja-JP"/>
              <a:t>→</a:t>
            </a:r>
            <a:r>
              <a:rPr lang="ja-JP" altLang="en-US"/>
              <a:t>　高圧縮時を再現していて，その時の最適解を見ている　そこから送るべき基底の分析を行っている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kumimoji="1" lang="en-US" altLang="ja-JP"/>
              <a:t>2020/2/6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FB4AC-7B2B-49D6-AFF8-81955147D13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イメージプレースホルダ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字列プレースホルダ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ja-JP" altLang="en-US"/>
              <a:t>基底一つ　</a:t>
            </a:r>
            <a:r>
              <a:rPr lang="en-US" altLang="ja-JP"/>
              <a:t>→</a:t>
            </a:r>
            <a:r>
              <a:rPr lang="ja-JP" altLang="en-US"/>
              <a:t>　高圧縮時を再現していて，その時の最適解を見ている　そこから送るべき基底の分析を行っている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kumimoji="1" lang="en-US" altLang="ja-JP"/>
              <a:t>2020/2/6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FB4AC-7B2B-49D6-AFF8-81955147D13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866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イメージプレースホルダ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字列プレースホルダ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ja-JP" altLang="en-US"/>
              <a:t>基底一つ　</a:t>
            </a:r>
            <a:r>
              <a:rPr lang="en-US" altLang="ja-JP"/>
              <a:t>→</a:t>
            </a:r>
            <a:r>
              <a:rPr lang="ja-JP" altLang="en-US"/>
              <a:t>　高圧縮時を再現していて，その時の最適解を見ている　そこから送るべき基底の分析を行っている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kumimoji="1" lang="en-US" altLang="ja-JP"/>
              <a:t>2020/2/6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FB4AC-7B2B-49D6-AFF8-81955147D13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イメージプレースホルダ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字列プレースホルダ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ja-JP" altLang="en-US"/>
              <a:t>基底一つ　</a:t>
            </a:r>
            <a:r>
              <a:rPr lang="en-US" altLang="ja-JP"/>
              <a:t>→</a:t>
            </a:r>
            <a:r>
              <a:rPr lang="ja-JP" altLang="en-US"/>
              <a:t>　高圧縮時を再現していて，その時の最適解を見ている　そこから送るべき基底の分析を行っている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kumimoji="1" lang="en-US" altLang="ja-JP"/>
              <a:t>2020/2/6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FB4AC-7B2B-49D6-AFF8-81955147D13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イメージプレースホルダ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字列プレースホルダ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ja-JP" altLang="en-US"/>
              <a:t>基底一つ　</a:t>
            </a:r>
            <a:r>
              <a:rPr lang="en-US" altLang="ja-JP"/>
              <a:t>→</a:t>
            </a:r>
            <a:r>
              <a:rPr lang="ja-JP" altLang="en-US"/>
              <a:t>　高圧縮時を再現していて，その時の最適解を見ている　そこから送るべき基底の分析を行っている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kumimoji="1" lang="en-US" altLang="ja-JP"/>
              <a:t>2020/2/6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FB4AC-7B2B-49D6-AFF8-81955147D13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イメージプレースホルダ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字列プレースホルダ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ja-JP" altLang="en-US"/>
              <a:t>基底一つ　</a:t>
            </a:r>
            <a:r>
              <a:rPr lang="en-US" altLang="ja-JP"/>
              <a:t>→</a:t>
            </a:r>
            <a:r>
              <a:rPr lang="ja-JP" altLang="en-US"/>
              <a:t>　高圧縮時を再現していて，その時の最適解を見ている　そこから送るべき基底の分析を行っている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kumimoji="1" lang="en-US" altLang="ja-JP"/>
              <a:t>2020/2/6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FB4AC-7B2B-49D6-AFF8-81955147D13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23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73178" y="654050"/>
            <a:ext cx="7567642" cy="3155678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206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Tahoma" panose="020B060403050404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73178" y="4413250"/>
            <a:ext cx="7567642" cy="1670050"/>
          </a:xfrm>
        </p:spPr>
        <p:txBody>
          <a:bodyPr>
            <a:normAutofit/>
          </a:bodyPr>
          <a:lstStyle>
            <a:lvl1pPr marL="0" indent="0" algn="r">
              <a:buNone/>
              <a:defRPr sz="3200"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018182" y="3968446"/>
            <a:ext cx="7107636" cy="112196"/>
          </a:xfrm>
          <a:prstGeom prst="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100000">
                <a:srgbClr val="FFFFFF"/>
              </a:gs>
              <a:gs pos="32000">
                <a:srgbClr val="002060">
                  <a:tint val="44500"/>
                  <a:satMod val="160000"/>
                </a:srgbClr>
              </a:gs>
              <a:gs pos="72000">
                <a:srgbClr val="00206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 rot="10800000">
            <a:off x="5438775" y="6743289"/>
            <a:ext cx="3705225" cy="45719"/>
          </a:xfrm>
          <a:prstGeom prst="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100000">
                <a:srgbClr val="FFFFFF"/>
              </a:gs>
              <a:gs pos="32000">
                <a:srgbClr val="002060">
                  <a:tint val="44500"/>
                  <a:satMod val="160000"/>
                </a:srgbClr>
              </a:gs>
              <a:gs pos="72000">
                <a:srgbClr val="00206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2018/5/28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2018/5/28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 rot="10800000">
            <a:off x="5438775" y="6743289"/>
            <a:ext cx="3705225" cy="45719"/>
          </a:xfrm>
          <a:prstGeom prst="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100000">
                <a:srgbClr val="FFFFFF"/>
              </a:gs>
              <a:gs pos="32000">
                <a:srgbClr val="002060">
                  <a:tint val="44500"/>
                  <a:satMod val="160000"/>
                </a:srgbClr>
              </a:gs>
              <a:gs pos="72000">
                <a:srgbClr val="00206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1150" y="469900"/>
            <a:ext cx="7918450" cy="578427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Lucida Sans" panose="020B0602030504020204" pitchFamily="34" charset="0"/>
                <a:ea typeface="HG創英角ｺﾞｼｯｸUB" panose="020B0909000000000000" pitchFamily="49" charset="-128"/>
                <a:cs typeface="Tahoma" panose="020B060403050404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8770" y="1251585"/>
            <a:ext cx="8604250" cy="5265420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2060"/>
              </a:buClr>
              <a:buSzPct val="85000"/>
              <a:buFont typeface="Wingdings" panose="05000000000000000000" charset="0"/>
              <a:buChar char="ü"/>
              <a:defRPr sz="2400"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1pPr>
            <a:lvl2pPr marL="685800" indent="-228600">
              <a:lnSpc>
                <a:spcPct val="100000"/>
              </a:lnSpc>
              <a:buClr>
                <a:srgbClr val="002060"/>
              </a:buClr>
              <a:buSzPct val="85000"/>
              <a:buFont typeface="Wingdings" panose="05000000000000000000" charset="0"/>
              <a:buChar char="u"/>
              <a:defRPr sz="2200"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2060"/>
              </a:buClr>
              <a:buSzPct val="85000"/>
              <a:buFont typeface="Wingdings" panose="05000000000000000000" charset="0"/>
              <a:buChar char="l"/>
              <a:defRPr sz="2000"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3pPr>
            <a:lvl4pPr marL="1600200" indent="-228600">
              <a:lnSpc>
                <a:spcPct val="100000"/>
              </a:lnSpc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1800"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4pPr>
            <a:lvl5pPr marL="2057400" indent="-228600">
              <a:lnSpc>
                <a:spcPct val="100000"/>
              </a:lnSpc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1800"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065770" y="394970"/>
            <a:ext cx="857250" cy="653572"/>
          </a:xfrm>
        </p:spPr>
        <p:txBody>
          <a:bodyPr/>
          <a:lstStyle>
            <a:lvl1pPr>
              <a:defRPr sz="4000" b="0">
                <a:solidFill>
                  <a:schemeClr val="tx1">
                    <a:tint val="75000"/>
                    <a:alpha val="75000"/>
                  </a:schemeClr>
                </a:solidFill>
                <a:latin typeface="Lucida Sans" panose="020B0602030504020204" pitchFamily="34" charset="0"/>
                <a:cs typeface="Times New Roman" panose="02020603050405020304" pitchFamily="18" charset="0"/>
              </a:defRPr>
            </a:lvl1pPr>
          </a:lstStyle>
          <a:p>
            <a:fld id="{EED84C72-A00F-41D9-8911-FDA808E68C33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38100" y="1063567"/>
            <a:ext cx="8191500" cy="45719"/>
          </a:xfrm>
          <a:prstGeom prst="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100000">
                <a:srgbClr val="FFFFFF"/>
              </a:gs>
              <a:gs pos="32000">
                <a:srgbClr val="002060">
                  <a:tint val="44500"/>
                  <a:satMod val="160000"/>
                </a:srgbClr>
              </a:gs>
              <a:gs pos="72000">
                <a:srgbClr val="00206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28588" y="1092993"/>
            <a:ext cx="8110438" cy="45719"/>
          </a:xfrm>
          <a:prstGeom prst="rect">
            <a:avLst/>
          </a:prstGeom>
          <a:gradFill flip="none" rotWithShape="1">
            <a:gsLst>
              <a:gs pos="8000">
                <a:schemeClr val="tx2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1"/>
          <p:cNvSpPr>
            <a:spLocks noGrp="1"/>
          </p:cNvSpPr>
          <p:nvPr userDrawn="1"/>
        </p:nvSpPr>
        <p:spPr>
          <a:xfrm>
            <a:off x="4168775" y="564515"/>
            <a:ext cx="4060825" cy="499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  <a:latin typeface="Lucida Sans" panose="020B0602030504020204" pitchFamily="34" charset="0"/>
                <a:ea typeface="HG創英角ｺﾞｼｯｸUB" panose="020B0909000000000000" pitchFamily="49" charset="-128"/>
                <a:cs typeface="Tahoma" panose="020B0604030504040204" pitchFamily="34" charset="0"/>
              </a:defRPr>
            </a:lvl1pPr>
          </a:lstStyle>
          <a:p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300307"/>
            <a:ext cx="7886700" cy="1749968"/>
          </a:xfrm>
        </p:spPr>
        <p:txBody>
          <a:bodyPr anchor="b">
            <a:noAutofit/>
          </a:bodyPr>
          <a:lstStyle>
            <a:lvl1pPr>
              <a:defRPr sz="6600">
                <a:solidFill>
                  <a:srgbClr val="00206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Tahoma" panose="020B060403050404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3"/>
          </p:nvPr>
        </p:nvSpPr>
        <p:spPr>
          <a:xfrm>
            <a:off x="623888" y="3343704"/>
            <a:ext cx="7886700" cy="3211442"/>
          </a:xfrm>
        </p:spPr>
        <p:txBody>
          <a:bodyPr>
            <a:normAutofit/>
          </a:bodyPr>
          <a:lstStyle>
            <a:lvl1pPr marL="228600" indent="-228600"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1pPr>
            <a:lvl2pPr marL="685800" indent="-228600"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2pPr>
            <a:lvl3pPr marL="1143000" indent="-228600"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3pPr>
            <a:lvl4pPr marL="1600200" indent="-228600"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4pPr>
            <a:lvl5pPr marL="2057400" indent="-228600"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3131043"/>
            <a:ext cx="7731524" cy="122044"/>
          </a:xfrm>
          <a:prstGeom prst="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100000">
                <a:srgbClr val="FFFFFF"/>
              </a:gs>
              <a:gs pos="32000">
                <a:srgbClr val="002060">
                  <a:tint val="44500"/>
                  <a:satMod val="160000"/>
                </a:srgbClr>
              </a:gs>
              <a:gs pos="72000">
                <a:srgbClr val="00206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551420" y="88900"/>
            <a:ext cx="1325880" cy="653572"/>
          </a:xfrm>
        </p:spPr>
        <p:txBody>
          <a:bodyPr/>
          <a:lstStyle>
            <a:lvl1pPr>
              <a:defRPr sz="4000" b="0">
                <a:solidFill>
                  <a:schemeClr val="tx1">
                    <a:tint val="75000"/>
                    <a:alpha val="75000"/>
                  </a:schemeClr>
                </a:solidFill>
                <a:latin typeface="Lucida Sans" panose="020B0602030504020204" pitchFamily="34" charset="0"/>
                <a:cs typeface="Times New Roman" panose="02020603050405020304" pitchFamily="18" charset="0"/>
              </a:defRPr>
            </a:lvl1pPr>
          </a:lstStyle>
          <a:p>
            <a:fld id="{EED84C72-A00F-41D9-8911-FDA808E68C33}" type="slidenum">
              <a:rPr lang="ja-JP" altLang="en-US" smtClean="0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2018/5/28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2018/5/28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2018/5/28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2018/5/28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2018/5/28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2018/5/28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2018/5/28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84C72-A00F-41D9-8911-FDA808E68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43441" y="654050"/>
            <a:ext cx="8027116" cy="3155678"/>
          </a:xfrm>
        </p:spPr>
        <p:txBody>
          <a:bodyPr>
            <a:noAutofit/>
          </a:bodyPr>
          <a:lstStyle/>
          <a:p>
            <a:r>
              <a:rPr kumimoji="1" lang="ja-JP" altLang="en-US" sz="8800" dirty="0"/>
              <a:t>進捗報告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73178" y="4305300"/>
            <a:ext cx="7567642" cy="17780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2020/12/07</a:t>
            </a:r>
          </a:p>
          <a:p>
            <a:pPr>
              <a:spcBef>
                <a:spcPts val="1200"/>
              </a:spcBef>
            </a:pPr>
            <a:endParaRPr lang="ja-JP" altLang="en-US" sz="1000" dirty="0"/>
          </a:p>
          <a:p>
            <a:pPr>
              <a:spcBef>
                <a:spcPts val="1200"/>
              </a:spcBef>
            </a:pPr>
            <a:r>
              <a:rPr lang="ja-JP" altLang="en-US" sz="2800" dirty="0"/>
              <a:t>亀田研究室　</a:t>
            </a:r>
            <a:r>
              <a:rPr lang="en-US" altLang="ja-JP" sz="2800" dirty="0"/>
              <a:t>4</a:t>
            </a:r>
            <a:r>
              <a:rPr lang="ja-JP" altLang="en-US" sz="2800" dirty="0"/>
              <a:t>年</a:t>
            </a:r>
            <a:endParaRPr lang="en-US" altLang="ja-JP" sz="2800" dirty="0"/>
          </a:p>
          <a:p>
            <a:pPr>
              <a:spcBef>
                <a:spcPts val="1200"/>
              </a:spcBef>
            </a:pPr>
            <a:r>
              <a:rPr lang="ja-JP" altLang="en-US" sz="2800" dirty="0"/>
              <a:t>中田 雄大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/>
              <a:t>今回の進捗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lang="ja-JP" altLang="en-US" smtClean="0"/>
              <a:t>10</a:t>
            </a:fld>
            <a:endParaRPr lang="ja-JP" altLang="en-US" dirty="0"/>
          </a:p>
        </p:txBody>
      </p:sp>
      <p:sp>
        <p:nvSpPr>
          <p:cNvPr id="5" name="テキスト ボックス 33"/>
          <p:cNvSpPr txBox="1"/>
          <p:nvPr/>
        </p:nvSpPr>
        <p:spPr>
          <a:xfrm>
            <a:off x="3261360" y="588010"/>
            <a:ext cx="4527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#2 </a:t>
            </a:r>
            <a:r>
              <a:rPr kumimoji="1" lang="ja-JP" altLang="en-US" sz="2400"/>
              <a:t>局所領域の調査</a:t>
            </a:r>
            <a:endParaRPr kumimoji="1" lang="ja-JP" altLang="en-US" sz="2400" dirty="0"/>
          </a:p>
        </p:txBody>
      </p:sp>
      <p:sp>
        <p:nvSpPr>
          <p:cNvPr id="17" name="テキスト ボックス 33">
            <a:extLst>
              <a:ext uri="{FF2B5EF4-FFF2-40B4-BE49-F238E27FC236}">
                <a16:creationId xmlns:a16="http://schemas.microsoft.com/office/drawing/2014/main" id="{2560705C-5FC3-BA4B-8E88-842558336BF6}"/>
              </a:ext>
            </a:extLst>
          </p:cNvPr>
          <p:cNvSpPr txBox="1"/>
          <p:nvPr/>
        </p:nvSpPr>
        <p:spPr>
          <a:xfrm>
            <a:off x="2430076" y="2022845"/>
            <a:ext cx="4323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/>
              <a:t>準最適基底がない領域</a:t>
            </a:r>
            <a:endParaRPr kumimoji="1" lang="ja-JP" altLang="en-US" sz="3200" dirty="0"/>
          </a:p>
        </p:txBody>
      </p:sp>
      <p:sp>
        <p:nvSpPr>
          <p:cNvPr id="18" name="テキスト ボックス 33">
            <a:extLst>
              <a:ext uri="{FF2B5EF4-FFF2-40B4-BE49-F238E27FC236}">
                <a16:creationId xmlns:a16="http://schemas.microsoft.com/office/drawing/2014/main" id="{6E7F4456-1D5C-9542-A1D3-4744A1BC51B9}"/>
              </a:ext>
            </a:extLst>
          </p:cNvPr>
          <p:cNvSpPr txBox="1"/>
          <p:nvPr/>
        </p:nvSpPr>
        <p:spPr>
          <a:xfrm>
            <a:off x="311150" y="1438070"/>
            <a:ext cx="318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/>
              <a:t>局所領域とは？</a:t>
            </a:r>
            <a:endParaRPr kumimoji="1" lang="ja-JP" altLang="en-US" sz="3200" dirty="0"/>
          </a:p>
        </p:txBody>
      </p:sp>
      <p:sp>
        <p:nvSpPr>
          <p:cNvPr id="19" name="テキスト ボックス 33">
            <a:extLst>
              <a:ext uri="{FF2B5EF4-FFF2-40B4-BE49-F238E27FC236}">
                <a16:creationId xmlns:a16="http://schemas.microsoft.com/office/drawing/2014/main" id="{3A6B7C5D-85C1-4D42-B8A3-9B5ED680EA1A}"/>
              </a:ext>
            </a:extLst>
          </p:cNvPr>
          <p:cNvSpPr txBox="1"/>
          <p:nvPr/>
        </p:nvSpPr>
        <p:spPr>
          <a:xfrm>
            <a:off x="604192" y="2858870"/>
            <a:ext cx="7702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/>
              <a:t>最適基底を用いない</a:t>
            </a:r>
            <a:r>
              <a:rPr lang="en-US" altLang="ja-JP" sz="3200" dirty="0"/>
              <a:t> </a:t>
            </a:r>
            <a:r>
              <a:rPr lang="ja-JP" altLang="en-US" sz="2800"/>
              <a:t>と</a:t>
            </a:r>
            <a:endParaRPr lang="en-US" altLang="ja-JP" sz="2800" dirty="0"/>
          </a:p>
          <a:p>
            <a:pPr algn="ctr"/>
            <a:r>
              <a:rPr lang="ja-JP" altLang="en-US" sz="2800"/>
              <a:t>大幅に画質が落ちてしまう領域</a:t>
            </a:r>
            <a:endParaRPr kumimoji="1" lang="en-US" altLang="ja-JP" sz="2800" dirty="0"/>
          </a:p>
        </p:txBody>
      </p:sp>
      <p:sp>
        <p:nvSpPr>
          <p:cNvPr id="20" name="テキスト ボックス 33">
            <a:extLst>
              <a:ext uri="{FF2B5EF4-FFF2-40B4-BE49-F238E27FC236}">
                <a16:creationId xmlns:a16="http://schemas.microsoft.com/office/drawing/2014/main" id="{F1C3D58B-F946-AD42-8DBA-C9464C11C712}"/>
              </a:ext>
            </a:extLst>
          </p:cNvPr>
          <p:cNvSpPr txBox="1"/>
          <p:nvPr/>
        </p:nvSpPr>
        <p:spPr>
          <a:xfrm rot="5400000">
            <a:off x="3970932" y="2497615"/>
            <a:ext cx="969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＝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7DE7D3A-90D3-604D-B224-675EB0B6CB12}"/>
              </a:ext>
            </a:extLst>
          </p:cNvPr>
          <p:cNvCxnSpPr>
            <a:cxnSpLocks/>
          </p:cNvCxnSpPr>
          <p:nvPr/>
        </p:nvCxnSpPr>
        <p:spPr>
          <a:xfrm>
            <a:off x="2189683" y="3772640"/>
            <a:ext cx="3771280" cy="5612"/>
          </a:xfrm>
          <a:prstGeom prst="line">
            <a:avLst/>
          </a:prstGeom>
          <a:ln w="412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2143963A-5A34-884B-89E0-EEAE00FE7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579" y="4041546"/>
            <a:ext cx="2621021" cy="262102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BC111FB-1DB9-E04C-8CA7-E58ECDE18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89" y="4041546"/>
            <a:ext cx="2632596" cy="2632596"/>
          </a:xfrm>
          <a:prstGeom prst="rect">
            <a:avLst/>
          </a:prstGeom>
        </p:spPr>
      </p:pic>
      <p:sp>
        <p:nvSpPr>
          <p:cNvPr id="30" name="テキスト ボックス 33">
            <a:extLst>
              <a:ext uri="{FF2B5EF4-FFF2-40B4-BE49-F238E27FC236}">
                <a16:creationId xmlns:a16="http://schemas.microsoft.com/office/drawing/2014/main" id="{EC01FAC6-2AC1-7545-AADC-33B805200EBF}"/>
              </a:ext>
            </a:extLst>
          </p:cNvPr>
          <p:cNvSpPr txBox="1"/>
          <p:nvPr/>
        </p:nvSpPr>
        <p:spPr>
          <a:xfrm>
            <a:off x="3621698" y="4890391"/>
            <a:ext cx="159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/>
              <a:t>局所領域</a:t>
            </a:r>
            <a:endParaRPr kumimoji="1" lang="ja-JP" altLang="en-US" sz="240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361C2A0-4CA9-F248-8BB0-4FE73F3DA16D}"/>
              </a:ext>
            </a:extLst>
          </p:cNvPr>
          <p:cNvCxnSpPr>
            <a:cxnSpLocks/>
          </p:cNvCxnSpPr>
          <p:nvPr/>
        </p:nvCxnSpPr>
        <p:spPr>
          <a:xfrm>
            <a:off x="3492339" y="5352057"/>
            <a:ext cx="1982486" cy="0"/>
          </a:xfrm>
          <a:prstGeom prst="straightConnector1">
            <a:avLst/>
          </a:prstGeom>
          <a:ln w="952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33">
            <a:extLst>
              <a:ext uri="{FF2B5EF4-FFF2-40B4-BE49-F238E27FC236}">
                <a16:creationId xmlns:a16="http://schemas.microsoft.com/office/drawing/2014/main" id="{CFA99A5B-A170-CE49-8F57-78E7D493FDF1}"/>
              </a:ext>
            </a:extLst>
          </p:cNvPr>
          <p:cNvSpPr txBox="1"/>
          <p:nvPr/>
        </p:nvSpPr>
        <p:spPr>
          <a:xfrm>
            <a:off x="3324904" y="5519069"/>
            <a:ext cx="2313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/>
              <a:t>閾値：</a:t>
            </a:r>
            <a:r>
              <a:rPr kumimoji="1" lang="en-US" altLang="ja-JP" sz="2400" dirty="0"/>
              <a:t>MSE100</a:t>
            </a:r>
          </a:p>
          <a:p>
            <a:pPr algn="ctr"/>
            <a:r>
              <a:rPr lang="ja-JP" altLang="en-US" sz="2000"/>
              <a:t>（基底複数個必要な領域は除く）</a:t>
            </a:r>
            <a:endParaRPr kumimoji="1" lang="ja-JP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/>
              <a:t>今回の進捗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lang="ja-JP" altLang="en-US" smtClean="0"/>
              <a:t>11</a:t>
            </a:fld>
            <a:endParaRPr lang="ja-JP" altLang="en-US" dirty="0"/>
          </a:p>
        </p:txBody>
      </p:sp>
      <p:sp>
        <p:nvSpPr>
          <p:cNvPr id="5" name="テキスト ボックス 33"/>
          <p:cNvSpPr txBox="1"/>
          <p:nvPr/>
        </p:nvSpPr>
        <p:spPr>
          <a:xfrm>
            <a:off x="3261360" y="588010"/>
            <a:ext cx="4527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#2 </a:t>
            </a:r>
            <a:r>
              <a:rPr kumimoji="1" lang="ja-JP" altLang="en-US" sz="2400"/>
              <a:t>局所領域の調査</a:t>
            </a:r>
            <a:endParaRPr kumimoji="1" lang="ja-JP" altLang="en-US" sz="2400" dirty="0"/>
          </a:p>
        </p:txBody>
      </p:sp>
      <p:sp>
        <p:nvSpPr>
          <p:cNvPr id="18" name="テキスト ボックス 33">
            <a:extLst>
              <a:ext uri="{FF2B5EF4-FFF2-40B4-BE49-F238E27FC236}">
                <a16:creationId xmlns:a16="http://schemas.microsoft.com/office/drawing/2014/main" id="{6E7F4456-1D5C-9542-A1D3-4744A1BC51B9}"/>
              </a:ext>
            </a:extLst>
          </p:cNvPr>
          <p:cNvSpPr txBox="1"/>
          <p:nvPr/>
        </p:nvSpPr>
        <p:spPr>
          <a:xfrm>
            <a:off x="311150" y="1381346"/>
            <a:ext cx="4405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/>
              <a:t>最適基底をヒストグラム化</a:t>
            </a:r>
            <a:endParaRPr kumimoji="1" lang="ja-JP" altLang="en-US" sz="32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70171CB-3848-8A40-BB7D-694B18417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" y="2299082"/>
            <a:ext cx="4141726" cy="3106294"/>
          </a:xfrm>
          <a:prstGeom prst="rect">
            <a:avLst/>
          </a:prstGeom>
        </p:spPr>
      </p:pic>
      <p:sp>
        <p:nvSpPr>
          <p:cNvPr id="22" name="テキスト ボックス 33">
            <a:extLst>
              <a:ext uri="{FF2B5EF4-FFF2-40B4-BE49-F238E27FC236}">
                <a16:creationId xmlns:a16="http://schemas.microsoft.com/office/drawing/2014/main" id="{0D7BAE22-6902-154C-9632-0178819E0232}"/>
              </a:ext>
            </a:extLst>
          </p:cNvPr>
          <p:cNvSpPr txBox="1"/>
          <p:nvPr/>
        </p:nvSpPr>
        <p:spPr>
          <a:xfrm>
            <a:off x="488350" y="5923409"/>
            <a:ext cx="1893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縦</a:t>
            </a:r>
            <a:r>
              <a:rPr kumimoji="1" lang="ja-JP" altLang="en-US" sz="2000"/>
              <a:t>軸：頻度</a:t>
            </a:r>
            <a:endParaRPr kumimoji="1" lang="en-US" altLang="ja-JP" sz="2000" dirty="0"/>
          </a:p>
          <a:p>
            <a:r>
              <a:rPr lang="ja-JP" altLang="en-US" sz="2400"/>
              <a:t>横</a:t>
            </a:r>
            <a:r>
              <a:rPr lang="ja-JP" altLang="en-US" sz="2000"/>
              <a:t>軸：</a:t>
            </a:r>
            <a:r>
              <a:rPr kumimoji="1" lang="ja-JP" altLang="en-US" sz="2000"/>
              <a:t>基底番号</a:t>
            </a:r>
            <a:endParaRPr kumimoji="1" lang="ja-JP" altLang="en-US" sz="20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B466870-5BF7-1446-BE5B-5BDEA4602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87" y="2299081"/>
            <a:ext cx="4141727" cy="3106295"/>
          </a:xfrm>
          <a:prstGeom prst="rect">
            <a:avLst/>
          </a:prstGeom>
        </p:spPr>
      </p:pic>
      <p:sp>
        <p:nvSpPr>
          <p:cNvPr id="24" name="テキスト ボックス 33">
            <a:extLst>
              <a:ext uri="{FF2B5EF4-FFF2-40B4-BE49-F238E27FC236}">
                <a16:creationId xmlns:a16="http://schemas.microsoft.com/office/drawing/2014/main" id="{C815305C-42B1-8E48-BD8F-2615DECFFBE3}"/>
              </a:ext>
            </a:extLst>
          </p:cNvPr>
          <p:cNvSpPr txBox="1"/>
          <p:nvPr/>
        </p:nvSpPr>
        <p:spPr>
          <a:xfrm>
            <a:off x="4791441" y="5954186"/>
            <a:ext cx="3909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/>
              <a:t>閾値：</a:t>
            </a:r>
            <a:r>
              <a:rPr kumimoji="1" lang="en-US" altLang="ja-JP" sz="2400" dirty="0"/>
              <a:t>MSE100</a:t>
            </a:r>
          </a:p>
          <a:p>
            <a:pPr algn="ctr"/>
            <a:r>
              <a:rPr lang="ja-JP" altLang="en-US" sz="2000"/>
              <a:t>（基底複数個必要な領域は除く）</a:t>
            </a:r>
            <a:endParaRPr kumimoji="1" lang="ja-JP" altLang="en-US" sz="2000" dirty="0"/>
          </a:p>
        </p:txBody>
      </p:sp>
      <p:sp>
        <p:nvSpPr>
          <p:cNvPr id="25" name="テキスト ボックス 33">
            <a:extLst>
              <a:ext uri="{FF2B5EF4-FFF2-40B4-BE49-F238E27FC236}">
                <a16:creationId xmlns:a16="http://schemas.microsoft.com/office/drawing/2014/main" id="{B64BC4C3-8D55-DA4E-A1DF-EBA0F2029987}"/>
              </a:ext>
            </a:extLst>
          </p:cNvPr>
          <p:cNvSpPr txBox="1"/>
          <p:nvPr/>
        </p:nvSpPr>
        <p:spPr>
          <a:xfrm>
            <a:off x="1367697" y="5379521"/>
            <a:ext cx="1893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Barbara</a:t>
            </a:r>
            <a:endParaRPr kumimoji="1" lang="ja-JP" altLang="en-US" sz="2000" dirty="0"/>
          </a:p>
        </p:txBody>
      </p:sp>
      <p:sp>
        <p:nvSpPr>
          <p:cNvPr id="26" name="テキスト ボックス 33">
            <a:extLst>
              <a:ext uri="{FF2B5EF4-FFF2-40B4-BE49-F238E27FC236}">
                <a16:creationId xmlns:a16="http://schemas.microsoft.com/office/drawing/2014/main" id="{2076D4DF-D6E1-5349-BD96-58CEEDCC2821}"/>
              </a:ext>
            </a:extLst>
          </p:cNvPr>
          <p:cNvSpPr txBox="1"/>
          <p:nvPr/>
        </p:nvSpPr>
        <p:spPr>
          <a:xfrm>
            <a:off x="5799245" y="5383385"/>
            <a:ext cx="1893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Mandrill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0429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/>
              <a:t>今回の進捗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lang="ja-JP" altLang="en-US" smtClean="0"/>
              <a:t>12</a:t>
            </a:fld>
            <a:endParaRPr lang="ja-JP" altLang="en-US" dirty="0"/>
          </a:p>
        </p:txBody>
      </p:sp>
      <p:sp>
        <p:nvSpPr>
          <p:cNvPr id="5" name="テキスト ボックス 33"/>
          <p:cNvSpPr txBox="1"/>
          <p:nvPr/>
        </p:nvSpPr>
        <p:spPr>
          <a:xfrm>
            <a:off x="3261360" y="588010"/>
            <a:ext cx="4527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#3 </a:t>
            </a:r>
            <a:r>
              <a:rPr kumimoji="1" lang="ja-JP" altLang="en-US" sz="2400"/>
              <a:t>基底を複数個使った時の調査</a:t>
            </a:r>
            <a:endParaRPr kumimoji="1" lang="ja-JP" altLang="en-US" sz="2400" dirty="0"/>
          </a:p>
        </p:txBody>
      </p:sp>
      <p:sp>
        <p:nvSpPr>
          <p:cNvPr id="12" name="テキスト ボックス 33">
            <a:extLst>
              <a:ext uri="{FF2B5EF4-FFF2-40B4-BE49-F238E27FC236}">
                <a16:creationId xmlns:a16="http://schemas.microsoft.com/office/drawing/2014/main" id="{E4533A69-CDAD-8C4D-AB91-9394FBF6A68F}"/>
              </a:ext>
            </a:extLst>
          </p:cNvPr>
          <p:cNvSpPr txBox="1"/>
          <p:nvPr/>
        </p:nvSpPr>
        <p:spPr>
          <a:xfrm>
            <a:off x="179621" y="1263882"/>
            <a:ext cx="8743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/>
              <a:t>高周波領域を対象に</a:t>
            </a:r>
            <a:endParaRPr kumimoji="1" lang="en-US" altLang="ja-JP" sz="2800" dirty="0"/>
          </a:p>
          <a:p>
            <a:pPr algn="ctr"/>
            <a:r>
              <a:rPr kumimoji="1" lang="en-US" altLang="ja-JP" sz="2800" dirty="0"/>
              <a:t> </a:t>
            </a:r>
            <a:r>
              <a:rPr kumimoji="1" lang="ja-JP" altLang="en-US" sz="2800"/>
              <a:t>複数個基底を使ったらどれくらい</a:t>
            </a:r>
            <a:r>
              <a:rPr kumimoji="1" lang="en-US" altLang="ja-JP" sz="2800" dirty="0"/>
              <a:t>MSE</a:t>
            </a:r>
            <a:r>
              <a:rPr kumimoji="1" lang="ja-JP" altLang="en-US" sz="2800"/>
              <a:t>が改善する？</a:t>
            </a:r>
            <a:endParaRPr kumimoji="1" lang="ja-JP" altLang="en-US" sz="28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DC9E96D-74BC-6242-9FC9-548853B62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49" y="2218326"/>
            <a:ext cx="2466598" cy="2466598"/>
          </a:xfrm>
          <a:prstGeom prst="rect">
            <a:avLst/>
          </a:prstGeom>
        </p:spPr>
      </p:pic>
      <p:sp>
        <p:nvSpPr>
          <p:cNvPr id="20" name="テキスト ボックス 33">
            <a:extLst>
              <a:ext uri="{FF2B5EF4-FFF2-40B4-BE49-F238E27FC236}">
                <a16:creationId xmlns:a16="http://schemas.microsoft.com/office/drawing/2014/main" id="{827A3E04-D07E-8D41-A2EF-CAB75AD86C26}"/>
              </a:ext>
            </a:extLst>
          </p:cNvPr>
          <p:cNvSpPr txBox="1"/>
          <p:nvPr/>
        </p:nvSpPr>
        <p:spPr>
          <a:xfrm>
            <a:off x="1913792" y="4779431"/>
            <a:ext cx="4927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/>
              <a:t>基底を</a:t>
            </a:r>
            <a:r>
              <a:rPr lang="en-US" altLang="ja-JP" sz="2000" dirty="0"/>
              <a:t>6</a:t>
            </a:r>
            <a:r>
              <a:rPr lang="ja-JP" altLang="en-US" sz="2000"/>
              <a:t>個用いても</a:t>
            </a:r>
            <a:r>
              <a:rPr lang="ja-JP" altLang="en-US" sz="2000" dirty="0"/>
              <a:t>　</a:t>
            </a:r>
            <a:r>
              <a:rPr lang="en-US" altLang="ja-JP" sz="2000" dirty="0"/>
              <a:t>MSE</a:t>
            </a:r>
            <a:r>
              <a:rPr lang="ja-JP" altLang="en-US" sz="2000"/>
              <a:t>が</a:t>
            </a:r>
            <a:r>
              <a:rPr lang="en-US" altLang="ja-JP" sz="2000" dirty="0"/>
              <a:t>400</a:t>
            </a:r>
            <a:r>
              <a:rPr lang="ja-JP" altLang="en-US" sz="2000"/>
              <a:t>以上ある領域</a:t>
            </a:r>
            <a:endParaRPr kumimoji="1" lang="ja-JP" altLang="en-US" sz="20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F64076D-6054-B746-9A32-2991C41A2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641" y="2210399"/>
            <a:ext cx="2466935" cy="246693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EDDE752-D5A5-644D-8224-1EA31867E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471" y="2217989"/>
            <a:ext cx="2466935" cy="2466935"/>
          </a:xfrm>
          <a:prstGeom prst="rect">
            <a:avLst/>
          </a:prstGeom>
        </p:spPr>
      </p:pic>
      <p:sp>
        <p:nvSpPr>
          <p:cNvPr id="16" name="テキスト ボックス 33">
            <a:extLst>
              <a:ext uri="{FF2B5EF4-FFF2-40B4-BE49-F238E27FC236}">
                <a16:creationId xmlns:a16="http://schemas.microsoft.com/office/drawing/2014/main" id="{422D3291-D37E-BA4D-B48C-E49DD5D5E33D}"/>
              </a:ext>
            </a:extLst>
          </p:cNvPr>
          <p:cNvSpPr txBox="1"/>
          <p:nvPr/>
        </p:nvSpPr>
        <p:spPr>
          <a:xfrm>
            <a:off x="311149" y="5461509"/>
            <a:ext cx="8743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/>
              <a:t>少数の基底である程度の画質が得られるという</a:t>
            </a:r>
            <a:endParaRPr lang="en-US" altLang="ja-JP" sz="2800" dirty="0"/>
          </a:p>
          <a:p>
            <a:pPr algn="ctr"/>
            <a:r>
              <a:rPr kumimoji="1" lang="en-US" altLang="ja-JP" sz="2800" dirty="0"/>
              <a:t>ICA</a:t>
            </a:r>
            <a:r>
              <a:rPr kumimoji="1" lang="ja-JP" altLang="en-US" sz="2800"/>
              <a:t>の利点に則していない領域が多数確認された</a:t>
            </a:r>
            <a:endParaRPr kumimoji="1" lang="ja-JP" altLang="en-US" sz="28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CA0263D-5677-2246-899F-FEB2871EFF1F}"/>
              </a:ext>
            </a:extLst>
          </p:cNvPr>
          <p:cNvCxnSpPr>
            <a:cxnSpLocks/>
          </p:cNvCxnSpPr>
          <p:nvPr/>
        </p:nvCxnSpPr>
        <p:spPr>
          <a:xfrm>
            <a:off x="1215649" y="6336936"/>
            <a:ext cx="3771280" cy="5612"/>
          </a:xfrm>
          <a:prstGeom prst="line">
            <a:avLst/>
          </a:prstGeom>
          <a:ln w="412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37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/>
              <a:t>今回の進捗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lang="ja-JP" altLang="en-US" smtClean="0"/>
              <a:t>13</a:t>
            </a:fld>
            <a:endParaRPr lang="ja-JP" altLang="en-US" dirty="0"/>
          </a:p>
        </p:txBody>
      </p:sp>
      <p:sp>
        <p:nvSpPr>
          <p:cNvPr id="5" name="テキスト ボックス 33"/>
          <p:cNvSpPr txBox="1"/>
          <p:nvPr/>
        </p:nvSpPr>
        <p:spPr>
          <a:xfrm>
            <a:off x="3261360" y="588010"/>
            <a:ext cx="4527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#3 </a:t>
            </a:r>
            <a:r>
              <a:rPr kumimoji="1" lang="ja-JP" altLang="en-US" sz="2400"/>
              <a:t>基底を複数個使った時の調査</a:t>
            </a:r>
            <a:endParaRPr kumimoji="1" lang="ja-JP" altLang="en-US" sz="2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6F4F159-601E-234A-A4F7-0D71DA4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4" y="1713948"/>
            <a:ext cx="3251200" cy="32512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40E92C6-DC38-BA41-B571-4E80403554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1713948"/>
            <a:ext cx="3251200" cy="3251200"/>
          </a:xfrm>
          <a:prstGeom prst="rect">
            <a:avLst/>
          </a:prstGeom>
        </p:spPr>
      </p:pic>
      <p:sp>
        <p:nvSpPr>
          <p:cNvPr id="18" name="テキスト ボックス 33">
            <a:extLst>
              <a:ext uri="{FF2B5EF4-FFF2-40B4-BE49-F238E27FC236}">
                <a16:creationId xmlns:a16="http://schemas.microsoft.com/office/drawing/2014/main" id="{1BD568E0-640D-154B-88F6-ADC38F5C1D02}"/>
              </a:ext>
            </a:extLst>
          </p:cNvPr>
          <p:cNvSpPr txBox="1"/>
          <p:nvPr/>
        </p:nvSpPr>
        <p:spPr>
          <a:xfrm>
            <a:off x="311149" y="5560899"/>
            <a:ext cx="1458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MSE</a:t>
            </a:r>
            <a:r>
              <a:rPr kumimoji="1" lang="ja-JP" altLang="en-US" sz="2800"/>
              <a:t> ：　</a:t>
            </a:r>
            <a:endParaRPr kumimoji="1" lang="en-US" altLang="ja-JP" sz="2800" dirty="0"/>
          </a:p>
          <a:p>
            <a:pPr algn="ctr"/>
            <a:r>
              <a:rPr lang="en-US" altLang="ja-JP" sz="2800" dirty="0"/>
              <a:t>PSNR</a:t>
            </a:r>
            <a:r>
              <a:rPr lang="en-US" altLang="ja-JP" sz="1600" dirty="0"/>
              <a:t>[8]</a:t>
            </a:r>
            <a:r>
              <a:rPr lang="en-US" altLang="ja-JP" sz="2800" dirty="0"/>
              <a:t> </a:t>
            </a:r>
            <a:r>
              <a:rPr lang="ja-JP" altLang="en-US" sz="2800"/>
              <a:t>：</a:t>
            </a:r>
            <a:endParaRPr kumimoji="1" lang="ja-JP" altLang="en-US" sz="2800" dirty="0"/>
          </a:p>
        </p:txBody>
      </p:sp>
      <p:sp>
        <p:nvSpPr>
          <p:cNvPr id="19" name="テキスト ボックス 33">
            <a:extLst>
              <a:ext uri="{FF2B5EF4-FFF2-40B4-BE49-F238E27FC236}">
                <a16:creationId xmlns:a16="http://schemas.microsoft.com/office/drawing/2014/main" id="{2171FAB4-27EE-064A-8911-2657B1F54BC9}"/>
              </a:ext>
            </a:extLst>
          </p:cNvPr>
          <p:cNvSpPr txBox="1"/>
          <p:nvPr/>
        </p:nvSpPr>
        <p:spPr>
          <a:xfrm>
            <a:off x="604492" y="4965148"/>
            <a:ext cx="3720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ICA(</a:t>
            </a:r>
            <a:r>
              <a:rPr kumimoji="1" lang="ja-JP" altLang="en-US" sz="2400"/>
              <a:t>全領域で基底</a:t>
            </a:r>
            <a:r>
              <a:rPr kumimoji="1" lang="en-US" altLang="ja-JP" sz="2400" dirty="0"/>
              <a:t>3</a:t>
            </a:r>
            <a:r>
              <a:rPr kumimoji="1" lang="ja-JP" altLang="en-US" sz="2400"/>
              <a:t>個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21" name="テキスト ボックス 33">
            <a:extLst>
              <a:ext uri="{FF2B5EF4-FFF2-40B4-BE49-F238E27FC236}">
                <a16:creationId xmlns:a16="http://schemas.microsoft.com/office/drawing/2014/main" id="{D1AE93C3-CC6F-7849-A95D-B372EB990248}"/>
              </a:ext>
            </a:extLst>
          </p:cNvPr>
          <p:cNvSpPr txBox="1"/>
          <p:nvPr/>
        </p:nvSpPr>
        <p:spPr>
          <a:xfrm>
            <a:off x="4773572" y="4965148"/>
            <a:ext cx="3720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DCT</a:t>
            </a:r>
            <a:r>
              <a:rPr kumimoji="1" lang="en-US" altLang="ja-JP" sz="2400" dirty="0"/>
              <a:t>(</a:t>
            </a:r>
            <a:r>
              <a:rPr lang="en-US" altLang="ja-JP" sz="2400" dirty="0"/>
              <a:t>Q 20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22" name="テキスト ボックス 33">
            <a:extLst>
              <a:ext uri="{FF2B5EF4-FFF2-40B4-BE49-F238E27FC236}">
                <a16:creationId xmlns:a16="http://schemas.microsoft.com/office/drawing/2014/main" id="{F98C9CBE-1FAA-2E4B-8DFF-F78B76ED389B}"/>
              </a:ext>
            </a:extLst>
          </p:cNvPr>
          <p:cNvSpPr txBox="1"/>
          <p:nvPr/>
        </p:nvSpPr>
        <p:spPr>
          <a:xfrm>
            <a:off x="-314768" y="1190728"/>
            <a:ext cx="4405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/>
              <a:t>現状の画質を確認</a:t>
            </a:r>
            <a:endParaRPr kumimoji="1" lang="ja-JP" altLang="en-US" sz="2800" dirty="0"/>
          </a:p>
        </p:txBody>
      </p:sp>
      <p:sp>
        <p:nvSpPr>
          <p:cNvPr id="23" name="テキスト ボックス 33">
            <a:extLst>
              <a:ext uri="{FF2B5EF4-FFF2-40B4-BE49-F238E27FC236}">
                <a16:creationId xmlns:a16="http://schemas.microsoft.com/office/drawing/2014/main" id="{85F2FC4D-6580-CF47-A30B-165798CAECDF}"/>
              </a:ext>
            </a:extLst>
          </p:cNvPr>
          <p:cNvSpPr txBox="1"/>
          <p:nvPr/>
        </p:nvSpPr>
        <p:spPr>
          <a:xfrm>
            <a:off x="1887868" y="5488368"/>
            <a:ext cx="2135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242</a:t>
            </a:r>
          </a:p>
          <a:p>
            <a:pPr algn="ctr"/>
            <a:r>
              <a:rPr lang="en-US" altLang="ja-JP" sz="3200" dirty="0"/>
              <a:t>24.28 dB</a:t>
            </a:r>
            <a:endParaRPr kumimoji="1" lang="ja-JP" altLang="en-US" sz="3200" dirty="0"/>
          </a:p>
        </p:txBody>
      </p:sp>
      <p:sp>
        <p:nvSpPr>
          <p:cNvPr id="24" name="テキスト ボックス 33">
            <a:extLst>
              <a:ext uri="{FF2B5EF4-FFF2-40B4-BE49-F238E27FC236}">
                <a16:creationId xmlns:a16="http://schemas.microsoft.com/office/drawing/2014/main" id="{B55992E6-3EE0-5B42-868C-AC364846089C}"/>
              </a:ext>
            </a:extLst>
          </p:cNvPr>
          <p:cNvSpPr txBox="1"/>
          <p:nvPr/>
        </p:nvSpPr>
        <p:spPr>
          <a:xfrm>
            <a:off x="5566286" y="5497235"/>
            <a:ext cx="2135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200</a:t>
            </a:r>
          </a:p>
          <a:p>
            <a:pPr algn="ctr"/>
            <a:r>
              <a:rPr lang="en-US" altLang="ja-JP" sz="3200" dirty="0"/>
              <a:t>25.11 dB</a:t>
            </a:r>
            <a:endParaRPr kumimoji="1" lang="ja-JP" altLang="en-US" sz="3200" dirty="0"/>
          </a:p>
        </p:txBody>
      </p:sp>
      <p:sp>
        <p:nvSpPr>
          <p:cNvPr id="25" name="テキスト ボックス 33">
            <a:extLst>
              <a:ext uri="{FF2B5EF4-FFF2-40B4-BE49-F238E27FC236}">
                <a16:creationId xmlns:a16="http://schemas.microsoft.com/office/drawing/2014/main" id="{82C177CF-4239-A840-A510-56CB78B5F1AB}"/>
              </a:ext>
            </a:extLst>
          </p:cNvPr>
          <p:cNvSpPr txBox="1"/>
          <p:nvPr/>
        </p:nvSpPr>
        <p:spPr>
          <a:xfrm>
            <a:off x="6122035" y="6444821"/>
            <a:ext cx="3021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(PSNR</a:t>
            </a:r>
            <a:r>
              <a:rPr kumimoji="1" lang="ja-JP" altLang="en-US" sz="2000"/>
              <a:t>の標準値は</a:t>
            </a:r>
            <a:r>
              <a:rPr kumimoji="1" lang="en-US" altLang="ja-JP" sz="2000" dirty="0"/>
              <a:t>30~50dB)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079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まとめ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lang="ja-JP" altLang="en-US" smtClean="0"/>
              <a:t>14</a:t>
            </a:fld>
            <a:endParaRPr lang="ja-JP" altLang="en-US" dirty="0"/>
          </a:p>
        </p:txBody>
      </p:sp>
      <p:sp>
        <p:nvSpPr>
          <p:cNvPr id="11" name="テキスト ボックス 33"/>
          <p:cNvSpPr txBox="1"/>
          <p:nvPr/>
        </p:nvSpPr>
        <p:spPr>
          <a:xfrm>
            <a:off x="511175" y="1348105"/>
            <a:ext cx="5735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800" dirty="0"/>
              <a:t>#1</a:t>
            </a:r>
            <a:r>
              <a:rPr kumimoji="1" lang="ja-JP" altLang="en-US" sz="2800"/>
              <a:t>　</a:t>
            </a:r>
            <a:r>
              <a:rPr lang="ja-JP" altLang="en-US" sz="2800">
                <a:sym typeface="+mn-ea"/>
              </a:rPr>
              <a:t>準最適基底</a:t>
            </a:r>
            <a:endParaRPr kumimoji="1" lang="ja-JP" altLang="en-US" sz="2800" dirty="0"/>
          </a:p>
        </p:txBody>
      </p:sp>
      <p:sp>
        <p:nvSpPr>
          <p:cNvPr id="6" name="テキスト ボックス 33"/>
          <p:cNvSpPr txBox="1"/>
          <p:nvPr/>
        </p:nvSpPr>
        <p:spPr>
          <a:xfrm>
            <a:off x="465455" y="2730500"/>
            <a:ext cx="6752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800" dirty="0"/>
              <a:t>#2</a:t>
            </a:r>
            <a:r>
              <a:rPr kumimoji="1" lang="ja-JP" altLang="en-US" sz="2800"/>
              <a:t>　局所領域の調査</a:t>
            </a:r>
            <a:endParaRPr kumimoji="1" lang="ja-JP" altLang="en-US" sz="2800" dirty="0"/>
          </a:p>
        </p:txBody>
      </p:sp>
      <p:sp>
        <p:nvSpPr>
          <p:cNvPr id="7" name="テキスト ボックス 33"/>
          <p:cNvSpPr txBox="1"/>
          <p:nvPr/>
        </p:nvSpPr>
        <p:spPr>
          <a:xfrm>
            <a:off x="465455" y="4060903"/>
            <a:ext cx="5309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800" dirty="0"/>
              <a:t>#3</a:t>
            </a:r>
            <a:r>
              <a:rPr kumimoji="1" lang="ja-JP" altLang="en-US" sz="2800"/>
              <a:t>　</a:t>
            </a:r>
            <a:r>
              <a:rPr lang="ja-JP" altLang="en-US" sz="2800"/>
              <a:t>複数個基底を使った時の調査</a:t>
            </a:r>
            <a:endParaRPr kumimoji="1" lang="ja-JP" altLang="en-US" sz="2800" dirty="0"/>
          </a:p>
        </p:txBody>
      </p:sp>
      <p:sp>
        <p:nvSpPr>
          <p:cNvPr id="22" name="テキスト ボックス 33"/>
          <p:cNvSpPr txBox="1"/>
          <p:nvPr/>
        </p:nvSpPr>
        <p:spPr>
          <a:xfrm>
            <a:off x="976630" y="1917065"/>
            <a:ext cx="7603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rgbClr val="FF9999"/>
              </a:buClr>
              <a:buFont typeface="Wingdings" panose="05000000000000000000" charset="0"/>
              <a:buChar char="ü"/>
            </a:pPr>
            <a:r>
              <a:rPr kumimoji="1" lang="ja-JP" altLang="en-US" sz="2400"/>
              <a:t>後の基底選出で有効だと考えられる</a:t>
            </a:r>
            <a:endParaRPr kumimoji="1" lang="ja-JP" altLang="en-US" sz="2400" dirty="0"/>
          </a:p>
        </p:txBody>
      </p:sp>
      <p:sp>
        <p:nvSpPr>
          <p:cNvPr id="8" name="テキスト ボックス 33"/>
          <p:cNvSpPr txBox="1"/>
          <p:nvPr/>
        </p:nvSpPr>
        <p:spPr>
          <a:xfrm>
            <a:off x="976630" y="3174875"/>
            <a:ext cx="704088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Clr>
                <a:srgbClr val="FF9999"/>
              </a:buClr>
              <a:buFont typeface="Wingdings" panose="05000000000000000000" charset="0"/>
              <a:buChar char="ü"/>
            </a:pPr>
            <a:r>
              <a:rPr lang="ja-JP" altLang="en-US" sz="2400"/>
              <a:t>局所領域を確認できた</a:t>
            </a:r>
            <a:endParaRPr kumimoji="1" lang="en-US" altLang="ja-JP" sz="2400" dirty="0"/>
          </a:p>
        </p:txBody>
      </p:sp>
      <p:cxnSp>
        <p:nvCxnSpPr>
          <p:cNvPr id="20" name="直線コネクタ 19"/>
          <p:cNvCxnSpPr>
            <a:cxnSpLocks/>
          </p:cNvCxnSpPr>
          <p:nvPr/>
        </p:nvCxnSpPr>
        <p:spPr>
          <a:xfrm>
            <a:off x="573405" y="1808480"/>
            <a:ext cx="242821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cxnSpLocks/>
          </p:cNvCxnSpPr>
          <p:nvPr/>
        </p:nvCxnSpPr>
        <p:spPr>
          <a:xfrm flipV="1">
            <a:off x="527685" y="3182621"/>
            <a:ext cx="3090158" cy="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cxnSpLocks/>
          </p:cNvCxnSpPr>
          <p:nvPr/>
        </p:nvCxnSpPr>
        <p:spPr>
          <a:xfrm>
            <a:off x="527685" y="4528263"/>
            <a:ext cx="4918958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33"/>
          <p:cNvSpPr txBox="1"/>
          <p:nvPr/>
        </p:nvSpPr>
        <p:spPr>
          <a:xfrm>
            <a:off x="976630" y="4582873"/>
            <a:ext cx="7314565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Clr>
                <a:srgbClr val="FF9999"/>
              </a:buClr>
              <a:buFont typeface="Wingdings" panose="05000000000000000000" charset="0"/>
              <a:buChar char="ü"/>
            </a:pPr>
            <a:r>
              <a:rPr lang="en-US" altLang="ja-JP" sz="2400" dirty="0"/>
              <a:t>ICA</a:t>
            </a:r>
            <a:r>
              <a:rPr lang="ja-JP" altLang="en-US" sz="2400"/>
              <a:t>の利点に則していない領域が多数あったため</a:t>
            </a:r>
            <a:endParaRPr lang="en-US" altLang="ja-JP" sz="2400" dirty="0"/>
          </a:p>
          <a:p>
            <a:pPr algn="l">
              <a:lnSpc>
                <a:spcPct val="150000"/>
              </a:lnSpc>
              <a:buClr>
                <a:srgbClr val="FF9999"/>
              </a:buClr>
            </a:pPr>
            <a:r>
              <a:rPr lang="ja-JP" altLang="en-US" sz="2400"/>
              <a:t>　　今後再確認を行なっていく</a:t>
            </a:r>
            <a:endParaRPr lang="en-US" altLang="ja-JP" sz="2400" dirty="0"/>
          </a:p>
          <a:p>
            <a:pPr marL="342900" indent="-342900">
              <a:lnSpc>
                <a:spcPct val="150000"/>
              </a:lnSpc>
              <a:buClr>
                <a:srgbClr val="FF9999"/>
              </a:buClr>
              <a:buFont typeface="Wingdings" panose="05000000000000000000" charset="0"/>
              <a:buChar char="ü"/>
            </a:pPr>
            <a:r>
              <a:rPr lang="ja-JP" altLang="en-US" sz="2400"/>
              <a:t>現状の画質が低いため，要検討</a:t>
            </a:r>
          </a:p>
        </p:txBody>
      </p:sp>
      <p:pic>
        <p:nvPicPr>
          <p:cNvPr id="14" name="図形 13" descr="キャプチャ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18045" y="3794697"/>
            <a:ext cx="1111250" cy="10820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補足説明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lang="ja-JP" altLang="en-US" smtClean="0"/>
              <a:t>15</a:t>
            </a:fld>
            <a:endParaRPr lang="ja-JP" altLang="en-US" dirty="0"/>
          </a:p>
        </p:txBody>
      </p:sp>
      <p:sp>
        <p:nvSpPr>
          <p:cNvPr id="5" name="テキスト ボックス 33"/>
          <p:cNvSpPr txBox="1"/>
          <p:nvPr/>
        </p:nvSpPr>
        <p:spPr>
          <a:xfrm>
            <a:off x="311150" y="1214466"/>
            <a:ext cx="883285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>
                <a:schemeClr val="tx1"/>
              </a:buClr>
            </a:pPr>
            <a:r>
              <a:rPr lang="en-US" altLang="ja-JP" sz="2400" dirty="0"/>
              <a:t>③    </a:t>
            </a:r>
            <a:r>
              <a:rPr lang="ja-JP" altLang="en-US" sz="2400"/>
              <a:t>基底</a:t>
            </a:r>
            <a:r>
              <a:rPr lang="en-US" altLang="ja-JP" sz="2400" dirty="0"/>
              <a:t> … </a:t>
            </a:r>
            <a:r>
              <a:rPr lang="ja-JP" altLang="en-US" sz="2400"/>
              <a:t>画像のもととなる成分　　</a:t>
            </a:r>
            <a:r>
              <a:rPr lang="en-US" altLang="ja-JP" sz="2400" dirty="0"/>
              <a:t>ICA</a:t>
            </a:r>
            <a:r>
              <a:rPr lang="ja-JP" altLang="en-US" sz="2400"/>
              <a:t>と</a:t>
            </a:r>
            <a:r>
              <a:rPr lang="en-US" altLang="ja-JP" sz="2400" dirty="0"/>
              <a:t>DCT</a:t>
            </a:r>
            <a:r>
              <a:rPr lang="ja-JP" altLang="en-US" sz="2400"/>
              <a:t>は</a:t>
            </a:r>
            <a:r>
              <a:rPr lang="en-US" altLang="ja-JP" sz="2400" dirty="0"/>
              <a:t>1</a:t>
            </a:r>
            <a:r>
              <a:rPr lang="ja-JP" altLang="en-US" sz="2400"/>
              <a:t>画像につき</a:t>
            </a:r>
            <a:r>
              <a:rPr lang="en-US" altLang="ja-JP" sz="2400" dirty="0"/>
              <a:t>64</a:t>
            </a:r>
            <a:r>
              <a:rPr lang="ja-JP" altLang="en-US" sz="2400"/>
              <a:t>個</a:t>
            </a:r>
            <a:endParaRPr lang="en-US" altLang="ja-JP" sz="2400" dirty="0"/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ja-JP" sz="2400" dirty="0"/>
              <a:t>④</a:t>
            </a:r>
            <a:r>
              <a:rPr lang="ja-JP" altLang="en-US" sz="2400"/>
              <a:t>　</a:t>
            </a:r>
            <a:r>
              <a:rPr lang="en-US" altLang="ja-JP" sz="2400" dirty="0"/>
              <a:t> </a:t>
            </a:r>
            <a:r>
              <a:rPr lang="ja-JP" altLang="en-US" sz="2400"/>
              <a:t>領域（小領域）</a:t>
            </a:r>
            <a:r>
              <a:rPr lang="en-US" altLang="ja-JP" sz="2400" dirty="0"/>
              <a:t> … 256×256</a:t>
            </a:r>
            <a:r>
              <a:rPr lang="ja-JP" altLang="en-US" sz="2400"/>
              <a:t>画素の</a:t>
            </a:r>
            <a:r>
              <a:rPr lang="en-US" altLang="ja-JP" sz="2400" dirty="0"/>
              <a:t>8×8</a:t>
            </a:r>
            <a:r>
              <a:rPr lang="ja-JP" altLang="en-US" sz="2400"/>
              <a:t>画素のこと</a:t>
            </a:r>
            <a:endParaRPr lang="en-US" altLang="ja-JP" sz="2400" dirty="0"/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ja-JP" altLang="en-US" sz="2400"/>
              <a:t>　　　　　　　　　　　　　</a:t>
            </a:r>
            <a:r>
              <a:rPr lang="en-US" altLang="ja-JP" sz="2400" dirty="0"/>
              <a:t>1</a:t>
            </a:r>
            <a:r>
              <a:rPr lang="ja-JP" altLang="en-US" sz="2400"/>
              <a:t>画像につき</a:t>
            </a:r>
            <a:r>
              <a:rPr lang="en-US" altLang="ja-JP" sz="2400" dirty="0"/>
              <a:t>1024</a:t>
            </a:r>
            <a:r>
              <a:rPr lang="ja-JP" altLang="en-US" sz="2400"/>
              <a:t>個の領域がある</a:t>
            </a:r>
            <a:endParaRPr lang="en-US" altLang="ja-JP" sz="2400" dirty="0"/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r>
              <a:rPr lang="en-US" altLang="ja-JP" sz="2400" dirty="0"/>
              <a:t>        </a:t>
            </a:r>
            <a:r>
              <a:rPr lang="ja-JP" altLang="en-US" sz="2400"/>
              <a:t>係数</a:t>
            </a:r>
            <a:r>
              <a:rPr lang="en-US" altLang="ja-JP" sz="2400" dirty="0"/>
              <a:t> … </a:t>
            </a:r>
            <a:r>
              <a:rPr lang="ja-JP" altLang="en-US" sz="2400"/>
              <a:t>基底を表すパラメータ　　</a:t>
            </a:r>
            <a:r>
              <a:rPr lang="en-US" altLang="ja-JP" sz="2400" dirty="0"/>
              <a:t>1</a:t>
            </a:r>
            <a:r>
              <a:rPr lang="ja-JP" altLang="en-US" sz="2400"/>
              <a:t>基底に対して</a:t>
            </a:r>
            <a:r>
              <a:rPr lang="en-US" altLang="ja-JP" sz="2400" dirty="0"/>
              <a:t>1</a:t>
            </a:r>
            <a:r>
              <a:rPr lang="ja-JP" altLang="en-US" sz="2400"/>
              <a:t>係数</a:t>
            </a:r>
            <a:endParaRPr lang="en-US" altLang="ja-JP" sz="2400" dirty="0"/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r>
              <a:rPr lang="ja-JP" altLang="en-US" sz="2400"/>
              <a:t>　　　　　　　領域ごとに</a:t>
            </a:r>
            <a:r>
              <a:rPr lang="en-US" altLang="ja-JP" sz="2400" dirty="0"/>
              <a:t>64</a:t>
            </a:r>
            <a:r>
              <a:rPr lang="ja-JP" altLang="en-US" sz="2400"/>
              <a:t>個の基底に対するパラメータが変化する為</a:t>
            </a:r>
            <a:endParaRPr lang="en-US" altLang="ja-JP" sz="2400" dirty="0"/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r>
              <a:rPr lang="en-US" altLang="ja-JP" sz="2400" dirty="0"/>
              <a:t>                     1</a:t>
            </a:r>
            <a:r>
              <a:rPr lang="ja-JP" altLang="en-US" sz="2400"/>
              <a:t>領域につき</a:t>
            </a:r>
            <a:r>
              <a:rPr lang="en-US" altLang="ja-JP" sz="2400" dirty="0"/>
              <a:t>64</a:t>
            </a:r>
            <a:r>
              <a:rPr lang="ja-JP" altLang="en-US" sz="2400"/>
              <a:t>個　　</a:t>
            </a:r>
            <a:r>
              <a:rPr lang="en-US" altLang="ja-JP" sz="2400" dirty="0"/>
              <a:t>1</a:t>
            </a:r>
            <a:r>
              <a:rPr lang="ja-JP" altLang="en-US" sz="2400"/>
              <a:t>画像につき</a:t>
            </a:r>
            <a:r>
              <a:rPr lang="en-US" altLang="ja-JP" sz="2400" dirty="0"/>
              <a:t>64×1024</a:t>
            </a:r>
            <a:r>
              <a:rPr lang="ja-JP" altLang="en-US" sz="2400"/>
              <a:t>個の係数がある</a:t>
            </a:r>
            <a:endParaRPr lang="en-US" altLang="ja-JP" sz="2400" dirty="0"/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altLang="ja-JP" sz="2400" dirty="0"/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altLang="ja-JP" sz="2400" dirty="0"/>
          </a:p>
        </p:txBody>
      </p:sp>
      <p:pic>
        <p:nvPicPr>
          <p:cNvPr id="20" name="図形 17" descr="GEN">
            <a:extLst>
              <a:ext uri="{FF2B5EF4-FFF2-40B4-BE49-F238E27FC236}">
                <a16:creationId xmlns:a16="http://schemas.microsoft.com/office/drawing/2014/main" id="{D34A6DC7-272C-C644-AECE-6F83EC8A7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4" y="5144568"/>
            <a:ext cx="1438090" cy="1405757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2332E18-DA45-A443-B9A2-74BC98365105}"/>
              </a:ext>
            </a:extLst>
          </p:cNvPr>
          <p:cNvSpPr txBox="1"/>
          <p:nvPr/>
        </p:nvSpPr>
        <p:spPr>
          <a:xfrm>
            <a:off x="311150" y="472197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例えば</a:t>
            </a:r>
            <a:r>
              <a:rPr kumimoji="1" lang="en-US" altLang="ja-JP" dirty="0"/>
              <a:t>…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42C8FF-CD6D-B648-A68B-955B6F3D3DFE}"/>
              </a:ext>
            </a:extLst>
          </p:cNvPr>
          <p:cNvSpPr txBox="1"/>
          <p:nvPr/>
        </p:nvSpPr>
        <p:spPr>
          <a:xfrm>
            <a:off x="2308937" y="5515759"/>
            <a:ext cx="6005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= a1×sin(x) + a2×sin(2x) + a3</a:t>
            </a:r>
            <a:r>
              <a:rPr lang="en-US" altLang="ja-JP" sz="2000" dirty="0"/>
              <a:t>×sin(3x) … </a:t>
            </a:r>
            <a:r>
              <a:rPr lang="en-US" altLang="ja-JP" sz="2000" dirty="0" err="1"/>
              <a:t>an×sin</a:t>
            </a:r>
            <a:r>
              <a:rPr lang="en-US" altLang="ja-JP" sz="2000" dirty="0"/>
              <a:t>(</a:t>
            </a:r>
            <a:r>
              <a:rPr lang="en-US" altLang="ja-JP" sz="2000" dirty="0" err="1"/>
              <a:t>nx</a:t>
            </a:r>
            <a:r>
              <a:rPr lang="en-US" altLang="ja-JP" sz="2000" dirty="0"/>
              <a:t>)  </a:t>
            </a:r>
            <a:endParaRPr kumimoji="1" lang="ja-JP" altLang="en-US" sz="20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25DDA84-C38A-3840-9051-92E65643DE52}"/>
              </a:ext>
            </a:extLst>
          </p:cNvPr>
          <p:cNvSpPr txBox="1"/>
          <p:nvPr/>
        </p:nvSpPr>
        <p:spPr>
          <a:xfrm>
            <a:off x="7272123" y="5915869"/>
            <a:ext cx="1744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と表せるとしたら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F1E83F2-89C7-0643-8AAF-C77EC577707F}"/>
              </a:ext>
            </a:extLst>
          </p:cNvPr>
          <p:cNvSpPr txBox="1"/>
          <p:nvPr/>
        </p:nvSpPr>
        <p:spPr>
          <a:xfrm>
            <a:off x="3821990" y="5963502"/>
            <a:ext cx="177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an</a:t>
            </a:r>
            <a:r>
              <a:rPr lang="en-US" altLang="ja-JP" sz="2400" dirty="0"/>
              <a:t> × sin(</a:t>
            </a:r>
            <a:r>
              <a:rPr lang="en-US" altLang="ja-JP" sz="2400" dirty="0" err="1"/>
              <a:t>nx</a:t>
            </a:r>
            <a:r>
              <a:rPr lang="en-US" altLang="ja-JP" sz="2400" dirty="0"/>
              <a:t>)</a:t>
            </a:r>
            <a:endParaRPr kumimoji="1" lang="ja-JP" altLang="en-US" sz="240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CA64868-4674-5446-A4FA-3BD62E552B07}"/>
              </a:ext>
            </a:extLst>
          </p:cNvPr>
          <p:cNvCxnSpPr>
            <a:cxnSpLocks/>
          </p:cNvCxnSpPr>
          <p:nvPr/>
        </p:nvCxnSpPr>
        <p:spPr>
          <a:xfrm>
            <a:off x="311150" y="1780439"/>
            <a:ext cx="1256393" cy="0"/>
          </a:xfrm>
          <a:prstGeom prst="line">
            <a:avLst/>
          </a:prstGeom>
          <a:ln w="254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502B0BA-B79A-364C-97BA-5A54DD5CFABF}"/>
              </a:ext>
            </a:extLst>
          </p:cNvPr>
          <p:cNvCxnSpPr>
            <a:cxnSpLocks/>
          </p:cNvCxnSpPr>
          <p:nvPr/>
        </p:nvCxnSpPr>
        <p:spPr>
          <a:xfrm>
            <a:off x="783774" y="3405380"/>
            <a:ext cx="783769" cy="0"/>
          </a:xfrm>
          <a:prstGeom prst="line">
            <a:avLst/>
          </a:prstGeom>
          <a:ln w="254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733058B-4403-9F4F-830C-99D7676F403B}"/>
              </a:ext>
            </a:extLst>
          </p:cNvPr>
          <p:cNvCxnSpPr>
            <a:cxnSpLocks/>
          </p:cNvCxnSpPr>
          <p:nvPr/>
        </p:nvCxnSpPr>
        <p:spPr>
          <a:xfrm>
            <a:off x="4607105" y="6389542"/>
            <a:ext cx="926561" cy="0"/>
          </a:xfrm>
          <a:prstGeom prst="line">
            <a:avLst/>
          </a:prstGeom>
          <a:ln w="254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8E4EBD3-B9E9-6E4C-A206-9713E5323A40}"/>
              </a:ext>
            </a:extLst>
          </p:cNvPr>
          <p:cNvCxnSpPr>
            <a:cxnSpLocks/>
          </p:cNvCxnSpPr>
          <p:nvPr/>
        </p:nvCxnSpPr>
        <p:spPr>
          <a:xfrm>
            <a:off x="3833865" y="6389542"/>
            <a:ext cx="463280" cy="0"/>
          </a:xfrm>
          <a:prstGeom prst="line">
            <a:avLst/>
          </a:prstGeom>
          <a:ln w="254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8B03B9E-DC98-6743-B54E-6EA8FB703A07}"/>
              </a:ext>
            </a:extLst>
          </p:cNvPr>
          <p:cNvSpPr txBox="1"/>
          <p:nvPr/>
        </p:nvSpPr>
        <p:spPr>
          <a:xfrm>
            <a:off x="3754214" y="64014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係数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A480BBC-EE32-7041-B252-F2C6F2B0FCAB}"/>
              </a:ext>
            </a:extLst>
          </p:cNvPr>
          <p:cNvSpPr txBox="1"/>
          <p:nvPr/>
        </p:nvSpPr>
        <p:spPr>
          <a:xfrm>
            <a:off x="4747219" y="64079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基底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0556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補足説明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8065770" y="102624"/>
            <a:ext cx="857250" cy="653572"/>
          </a:xfrm>
        </p:spPr>
        <p:txBody>
          <a:bodyPr/>
          <a:lstStyle/>
          <a:p>
            <a:fld id="{EED84C72-A00F-41D9-8911-FDA808E68C33}" type="slidenum">
              <a:rPr lang="ja-JP" altLang="en-US" smtClean="0"/>
              <a:t>16</a:t>
            </a:fld>
            <a:endParaRPr lang="ja-JP" altLang="en-US" dirty="0"/>
          </a:p>
        </p:txBody>
      </p:sp>
      <p:sp>
        <p:nvSpPr>
          <p:cNvPr id="5" name="テキスト ボックス 33"/>
          <p:cNvSpPr txBox="1"/>
          <p:nvPr/>
        </p:nvSpPr>
        <p:spPr>
          <a:xfrm>
            <a:off x="311150" y="1214466"/>
            <a:ext cx="8611870" cy="556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>
                <a:schemeClr val="tx1"/>
              </a:buClr>
            </a:pPr>
            <a:r>
              <a:rPr lang="en-US" altLang="ja-JP" sz="2400" dirty="0"/>
              <a:t>        </a:t>
            </a:r>
            <a:r>
              <a:rPr lang="ja-JP" altLang="en-US" sz="2400"/>
              <a:t>高周波</a:t>
            </a:r>
            <a:r>
              <a:rPr kumimoji="1" lang="ja-JP" altLang="en-US" sz="2400"/>
              <a:t>領域</a:t>
            </a:r>
            <a:r>
              <a:rPr kumimoji="1" lang="en-US" altLang="ja-JP" sz="2400" dirty="0"/>
              <a:t> … </a:t>
            </a:r>
            <a:r>
              <a:rPr kumimoji="1" lang="ja-JP" altLang="en-US" sz="2400"/>
              <a:t>画像中の色の変化が激しい部分</a:t>
            </a:r>
            <a:endParaRPr kumimoji="1" lang="en-US" altLang="ja-JP" sz="2400" dirty="0"/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r>
              <a:rPr lang="en-US" altLang="ja-JP" sz="2400" dirty="0"/>
              <a:t>        </a:t>
            </a:r>
            <a:r>
              <a:rPr lang="ja-JP" altLang="en-US" sz="2400"/>
              <a:t>低周波領域</a:t>
            </a:r>
            <a:r>
              <a:rPr lang="en-US" altLang="ja-JP" sz="2400" dirty="0"/>
              <a:t> … </a:t>
            </a:r>
            <a:r>
              <a:rPr lang="ja-JP" altLang="en-US" sz="2400"/>
              <a:t>画像中の色の変化があまりない部分</a:t>
            </a:r>
            <a:endParaRPr kumimoji="1" lang="en-US" altLang="ja-JP" sz="2400" dirty="0"/>
          </a:p>
          <a:p>
            <a:pPr marL="457200" indent="-457200" algn="l">
              <a:lnSpc>
                <a:spcPct val="150000"/>
              </a:lnSpc>
              <a:buClr>
                <a:schemeClr val="tx1"/>
              </a:buClr>
              <a:buAutoNum type="circleNumDbPlain"/>
            </a:pPr>
            <a:r>
              <a:rPr lang="en-US" altLang="ja-JP" sz="2400" dirty="0"/>
              <a:t>  DCT … </a:t>
            </a:r>
            <a:r>
              <a:rPr lang="ja-JP" altLang="en-US" sz="2400"/>
              <a:t>離散コサイン変換</a:t>
            </a:r>
            <a:r>
              <a:rPr lang="en-US" altLang="ja-JP" sz="2400" dirty="0"/>
              <a:t>. </a:t>
            </a:r>
            <a:r>
              <a:rPr lang="ja-JP" altLang="en-US" sz="2400"/>
              <a:t>信号を周波数成分に変換する手法</a:t>
            </a:r>
            <a:r>
              <a:rPr lang="en-US" altLang="ja-JP" sz="2400" dirty="0"/>
              <a:t>. </a:t>
            </a: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r>
              <a:rPr lang="ja-JP" altLang="en-US" sz="2400"/>
              <a:t>　　　　　　</a:t>
            </a:r>
            <a:r>
              <a:rPr lang="en-US" altLang="ja-JP" sz="2400" dirty="0"/>
              <a:t> </a:t>
            </a:r>
            <a:r>
              <a:rPr lang="ja-JP" altLang="en-US" sz="2400"/>
              <a:t>変換した周波数成分が低周波領域に集中する特徴がある</a:t>
            </a:r>
            <a:r>
              <a:rPr lang="en-US" altLang="ja-JP" sz="2400" dirty="0"/>
              <a:t>.</a:t>
            </a:r>
          </a:p>
          <a:p>
            <a:pPr marL="457200" indent="-457200" algn="l">
              <a:lnSpc>
                <a:spcPct val="150000"/>
              </a:lnSpc>
              <a:buClr>
                <a:schemeClr val="tx1"/>
              </a:buClr>
              <a:buAutoNum type="circleNumDbPlain" startAt="2"/>
            </a:pPr>
            <a:r>
              <a:rPr lang="en-US" altLang="ja-JP" sz="2400" dirty="0"/>
              <a:t>  ICA … </a:t>
            </a:r>
            <a:r>
              <a:rPr lang="ja-JP" altLang="en-US" sz="2400"/>
              <a:t>独立成分分析</a:t>
            </a:r>
            <a:r>
              <a:rPr lang="en-US" altLang="ja-JP" sz="2400" dirty="0"/>
              <a:t>. </a:t>
            </a:r>
            <a:r>
              <a:rPr lang="ja-JP" altLang="en-US" sz="2400"/>
              <a:t>入力画像の特徴をもとに固有の基底が</a:t>
            </a:r>
            <a:endParaRPr lang="en-US" altLang="ja-JP" sz="2400" dirty="0"/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r>
              <a:rPr lang="ja-JP" altLang="en-US" sz="2400"/>
              <a:t>　　　　　　</a:t>
            </a:r>
            <a:r>
              <a:rPr lang="en-US" altLang="ja-JP" sz="2400" dirty="0"/>
              <a:t>  </a:t>
            </a:r>
            <a:r>
              <a:rPr lang="ja-JP" altLang="en-US" sz="2400"/>
              <a:t>導出される</a:t>
            </a:r>
            <a:r>
              <a:rPr lang="en-US" altLang="ja-JP" sz="2400" dirty="0"/>
              <a:t>. </a:t>
            </a:r>
            <a:r>
              <a:rPr lang="ja-JP" altLang="en-US" sz="2400"/>
              <a:t>局所的な特徴を少数基底で表現可能</a:t>
            </a:r>
            <a:r>
              <a:rPr lang="en-US" altLang="ja-JP" sz="2400" dirty="0"/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ja-JP" sz="2400" dirty="0"/>
              <a:t>⑥    MSE … </a:t>
            </a:r>
            <a:r>
              <a:rPr lang="ja-JP" altLang="en-US" sz="2400"/>
              <a:t>対象との差の</a:t>
            </a:r>
            <a:r>
              <a:rPr lang="en-US" altLang="ja-JP" sz="2400" dirty="0"/>
              <a:t>2</a:t>
            </a:r>
            <a:r>
              <a:rPr lang="ja-JP" altLang="en-US" sz="2400"/>
              <a:t>乗を平均した値</a:t>
            </a:r>
            <a:r>
              <a:rPr lang="en-US" altLang="ja-JP" sz="2400" dirty="0"/>
              <a:t>.  </a:t>
            </a:r>
            <a:r>
              <a:rPr lang="ja-JP" altLang="en-US" sz="2400"/>
              <a:t>値が小さいほど良い</a:t>
            </a:r>
            <a:r>
              <a:rPr lang="en-US" altLang="ja-JP" sz="2400" dirty="0"/>
              <a:t>.</a:t>
            </a:r>
          </a:p>
          <a:p>
            <a:pPr marL="457200" indent="-457200" algn="l">
              <a:lnSpc>
                <a:spcPct val="150000"/>
              </a:lnSpc>
              <a:buClr>
                <a:schemeClr val="tx1"/>
              </a:buClr>
              <a:buAutoNum type="circleNumDbPlain" startAt="7"/>
            </a:pPr>
            <a:r>
              <a:rPr lang="en-US" altLang="ja-JP" sz="2400" dirty="0"/>
              <a:t> </a:t>
            </a:r>
            <a:r>
              <a:rPr lang="ja-JP" altLang="en-US" sz="2400"/>
              <a:t>最適基底</a:t>
            </a:r>
            <a:r>
              <a:rPr kumimoji="1" lang="en-US" altLang="ja-JP" sz="2400" dirty="0"/>
              <a:t> … 64</a:t>
            </a:r>
            <a:r>
              <a:rPr kumimoji="1" lang="ja-JP" altLang="en-US" sz="2400"/>
              <a:t>個の基底のうち</a:t>
            </a:r>
            <a:r>
              <a:rPr lang="en-US" altLang="ja-JP" sz="2400" dirty="0"/>
              <a:t>MSE</a:t>
            </a:r>
            <a:r>
              <a:rPr lang="ja-JP" altLang="en-US" sz="2400"/>
              <a:t>が最小となる基底</a:t>
            </a:r>
            <a:r>
              <a:rPr lang="en-US" altLang="ja-JP" sz="2400" dirty="0"/>
              <a:t>1</a:t>
            </a:r>
            <a:r>
              <a:rPr lang="ja-JP" altLang="en-US" sz="2400"/>
              <a:t>個</a:t>
            </a:r>
            <a:r>
              <a:rPr lang="en-US" altLang="ja-JP" sz="2400" dirty="0"/>
              <a:t>.</a:t>
            </a:r>
          </a:p>
          <a:p>
            <a:pPr marL="457200" indent="-457200" algn="l">
              <a:lnSpc>
                <a:spcPct val="150000"/>
              </a:lnSpc>
              <a:buClr>
                <a:schemeClr val="tx1"/>
              </a:buClr>
              <a:buAutoNum type="circleNumDbPlain" startAt="7"/>
            </a:pPr>
            <a:r>
              <a:rPr lang="en-US" altLang="ja-JP" sz="2400" dirty="0"/>
              <a:t> PSNR … </a:t>
            </a:r>
            <a:r>
              <a:rPr lang="ja-JP" altLang="en-US" sz="2400"/>
              <a:t>変換後の画像がどれだけ劣化したかを客観的に評価する</a:t>
            </a:r>
            <a:endParaRPr lang="en-US" altLang="ja-JP" sz="2400" dirty="0"/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r>
              <a:rPr lang="ja-JP" altLang="en-US" sz="2400"/>
              <a:t>　　　　　　　</a:t>
            </a:r>
            <a:r>
              <a:rPr lang="en-US" altLang="ja-JP" sz="2400" dirty="0"/>
              <a:t>  </a:t>
            </a:r>
            <a:r>
              <a:rPr lang="ja-JP" altLang="en-US" sz="2400"/>
              <a:t>指標の一つ</a:t>
            </a:r>
            <a:r>
              <a:rPr lang="en-US" altLang="ja-JP" sz="2400" dirty="0"/>
              <a:t>.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825088-CD31-0045-ADCC-821E3DBB0FCB}"/>
              </a:ext>
            </a:extLst>
          </p:cNvPr>
          <p:cNvCxnSpPr>
            <a:cxnSpLocks/>
          </p:cNvCxnSpPr>
          <p:nvPr/>
        </p:nvCxnSpPr>
        <p:spPr>
          <a:xfrm>
            <a:off x="3983786" y="1748298"/>
            <a:ext cx="2861953" cy="0"/>
          </a:xfrm>
          <a:prstGeom prst="line">
            <a:avLst/>
          </a:prstGeom>
          <a:ln w="254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774C910-D549-2348-ADE4-356159A3D88F}"/>
              </a:ext>
            </a:extLst>
          </p:cNvPr>
          <p:cNvCxnSpPr>
            <a:cxnSpLocks/>
          </p:cNvCxnSpPr>
          <p:nvPr/>
        </p:nvCxnSpPr>
        <p:spPr>
          <a:xfrm>
            <a:off x="3956221" y="2297070"/>
            <a:ext cx="3241963" cy="0"/>
          </a:xfrm>
          <a:prstGeom prst="line">
            <a:avLst/>
          </a:prstGeom>
          <a:ln w="254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969D75B-9340-D84E-901E-85B1F999894F}"/>
              </a:ext>
            </a:extLst>
          </p:cNvPr>
          <p:cNvGrpSpPr/>
          <p:nvPr/>
        </p:nvGrpSpPr>
        <p:grpSpPr>
          <a:xfrm>
            <a:off x="7188245" y="762054"/>
            <a:ext cx="1755050" cy="1715591"/>
            <a:chOff x="7188245" y="1214251"/>
            <a:chExt cx="1755050" cy="1715591"/>
          </a:xfrm>
        </p:grpSpPr>
        <p:pic>
          <p:nvPicPr>
            <p:cNvPr id="8" name="図形 17" descr="GEN">
              <a:extLst>
                <a:ext uri="{FF2B5EF4-FFF2-40B4-BE49-F238E27FC236}">
                  <a16:creationId xmlns:a16="http://schemas.microsoft.com/office/drawing/2014/main" id="{AF63CBA5-60BB-5D45-92A0-D99DA2621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8245" y="1214251"/>
              <a:ext cx="1755050" cy="1715591"/>
            </a:xfrm>
            <a:prstGeom prst="rect">
              <a:avLst/>
            </a:prstGeom>
          </p:spPr>
        </p:pic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23D2AF4-169C-874D-BC01-2EED52E2D2B5}"/>
                </a:ext>
              </a:extLst>
            </p:cNvPr>
            <p:cNvSpPr/>
            <p:nvPr/>
          </p:nvSpPr>
          <p:spPr>
            <a:xfrm>
              <a:off x="7250473" y="2541320"/>
              <a:ext cx="914400" cy="319213"/>
            </a:xfrm>
            <a:prstGeom prst="rect">
              <a:avLst/>
            </a:prstGeom>
            <a:noFill/>
            <a:ln w="254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2FEDF07-CB67-BD4E-A3B3-404F3B8AA668}"/>
                </a:ext>
              </a:extLst>
            </p:cNvPr>
            <p:cNvSpPr/>
            <p:nvPr/>
          </p:nvSpPr>
          <p:spPr>
            <a:xfrm>
              <a:off x="7606306" y="1397071"/>
              <a:ext cx="558567" cy="1074940"/>
            </a:xfrm>
            <a:prstGeom prst="rect">
              <a:avLst/>
            </a:prstGeom>
            <a:noFill/>
            <a:ln w="254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502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目次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>
          <a:xfrm>
            <a:off x="451823" y="1182632"/>
            <a:ext cx="7991533" cy="547942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ja-JP" sz="2800" dirty="0"/>
              <a:t> </a:t>
            </a:r>
            <a:r>
              <a:rPr lang="ja-JP" altLang="en-US" sz="3200"/>
              <a:t>前回までの振り返り</a:t>
            </a:r>
            <a:endParaRPr lang="ja-JP" altLang="en-US" sz="2000"/>
          </a:p>
          <a:p>
            <a:pPr>
              <a:lnSpc>
                <a:spcPct val="160000"/>
              </a:lnSpc>
            </a:pPr>
            <a:r>
              <a:rPr lang="ja-JP" altLang="en-US" sz="3200"/>
              <a:t> 今回の進捗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ja-JP" altLang="en-US" sz="2800"/>
              <a:t>準最適基底の調査</a:t>
            </a:r>
            <a:endParaRPr lang="en-US" altLang="ja-JP" sz="2800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ja-JP" altLang="en-US" sz="2800"/>
              <a:t>局所領域の調査</a:t>
            </a:r>
            <a:endParaRPr lang="ja-JP" altLang="en-US" sz="2400"/>
          </a:p>
          <a:p>
            <a:pPr marL="971550" lvl="1" indent="-514350">
              <a:lnSpc>
                <a:spcPct val="110000"/>
              </a:lnSpc>
              <a:buFont typeface="+mj-lt"/>
              <a:buAutoNum type="arabicPeriod" startAt="3"/>
            </a:pPr>
            <a:r>
              <a:rPr lang="ja-JP" altLang="en-US" sz="2800"/>
              <a:t>複数個基底を用いるべき領域の調査</a:t>
            </a:r>
            <a:endParaRPr lang="ja-JP" altLang="en-US" sz="2400"/>
          </a:p>
          <a:p>
            <a:pPr>
              <a:lnSpc>
                <a:spcPct val="160000"/>
              </a:lnSpc>
            </a:pPr>
            <a:r>
              <a:rPr lang="ja-JP" altLang="en-US" sz="3200"/>
              <a:t> まとめ</a:t>
            </a:r>
            <a:endParaRPr lang="en-US" altLang="ja-JP" sz="3200" dirty="0"/>
          </a:p>
          <a:p>
            <a:pPr>
              <a:lnSpc>
                <a:spcPct val="160000"/>
              </a:lnSpc>
            </a:pPr>
            <a:r>
              <a:rPr lang="en-US" altLang="ja-JP" sz="3200" dirty="0"/>
              <a:t> </a:t>
            </a:r>
            <a:r>
              <a:rPr lang="ja-JP" altLang="en-US" sz="3200"/>
              <a:t>補足説明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前回までの流れ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1342390" y="2065020"/>
            <a:ext cx="6621781" cy="2772410"/>
            <a:chOff x="3032824" y="2367316"/>
            <a:chExt cx="6003477" cy="2520821"/>
          </a:xfrm>
        </p:grpSpPr>
        <p:grpSp>
          <p:nvGrpSpPr>
            <p:cNvPr id="31" name="グループ化 30"/>
            <p:cNvGrpSpPr/>
            <p:nvPr/>
          </p:nvGrpSpPr>
          <p:grpSpPr>
            <a:xfrm>
              <a:off x="3032824" y="2367316"/>
              <a:ext cx="5895819" cy="2512914"/>
              <a:chOff x="1715138" y="3829772"/>
              <a:chExt cx="5895819" cy="2512914"/>
            </a:xfrm>
          </p:grpSpPr>
          <p:pic>
            <p:nvPicPr>
              <p:cNvPr id="32" name="図 31" descr="C:\Users\kawamura\Desktop\DCT_q.bmp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0034" y="3964900"/>
                <a:ext cx="1744377" cy="174511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3" name="グループ化 32"/>
              <p:cNvGrpSpPr/>
              <p:nvPr/>
            </p:nvGrpSpPr>
            <p:grpSpPr>
              <a:xfrm>
                <a:off x="3745751" y="4066092"/>
                <a:ext cx="3865206" cy="1535146"/>
                <a:chOff x="3745751" y="4066092"/>
                <a:chExt cx="3865206" cy="1535146"/>
              </a:xfrm>
            </p:grpSpPr>
            <p:sp>
              <p:nvSpPr>
                <p:cNvPr id="40" name="正方形/長方形 39"/>
                <p:cNvSpPr/>
                <p:nvPr/>
              </p:nvSpPr>
              <p:spPr>
                <a:xfrm>
                  <a:off x="3745751" y="5288671"/>
                  <a:ext cx="304896" cy="312567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1" name="直線コネクタ 40"/>
                <p:cNvCxnSpPr>
                  <a:stCxn id="43" idx="1"/>
                  <a:endCxn id="40" idx="3"/>
                </p:cNvCxnSpPr>
                <p:nvPr/>
              </p:nvCxnSpPr>
              <p:spPr>
                <a:xfrm flipH="1">
                  <a:off x="4050647" y="4833665"/>
                  <a:ext cx="2029588" cy="61129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3" name="Picture 5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80235" y="4066092"/>
                  <a:ext cx="1530722" cy="1535146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</p:grpSp>
          <p:sp>
            <p:nvSpPr>
              <p:cNvPr id="34" name="テキスト ボックス 33"/>
              <p:cNvSpPr txBox="1"/>
              <p:nvPr/>
            </p:nvSpPr>
            <p:spPr>
              <a:xfrm>
                <a:off x="3714185" y="5755008"/>
                <a:ext cx="1616075" cy="587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/>
                  <a:t>DCT</a:t>
                </a:r>
                <a:r>
                  <a:rPr kumimoji="1" lang="en-US" altLang="ja-JP" sz="1400" dirty="0"/>
                  <a:t>[1]</a:t>
                </a:r>
                <a:r>
                  <a:rPr kumimoji="1" lang="ja-JP" altLang="en-US"/>
                  <a:t>符号化</a:t>
                </a:r>
                <a:r>
                  <a:rPr kumimoji="1" lang="ja-JP" altLang="en-US" dirty="0"/>
                  <a:t>画像</a:t>
                </a:r>
              </a:p>
            </p:txBody>
          </p:sp>
          <p:grpSp>
            <p:nvGrpSpPr>
              <p:cNvPr id="35" name="グループ化 34"/>
              <p:cNvGrpSpPr/>
              <p:nvPr/>
            </p:nvGrpSpPr>
            <p:grpSpPr>
              <a:xfrm>
                <a:off x="1715138" y="3829772"/>
                <a:ext cx="3000152" cy="1878235"/>
                <a:chOff x="1715138" y="3829772"/>
                <a:chExt cx="3000152" cy="1878235"/>
              </a:xfrm>
            </p:grpSpPr>
            <p:sp>
              <p:nvSpPr>
                <p:cNvPr id="36" name="正方形/長方形 35"/>
                <p:cNvSpPr/>
                <p:nvPr/>
              </p:nvSpPr>
              <p:spPr>
                <a:xfrm>
                  <a:off x="4050647" y="4134374"/>
                  <a:ext cx="664643" cy="1072429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pic>
              <p:nvPicPr>
                <p:cNvPr id="37" name="Picture 6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15138" y="3829772"/>
                  <a:ext cx="1134152" cy="1878235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cxnSp>
              <p:nvCxnSpPr>
                <p:cNvPr id="39" name="直線コネクタ 38"/>
                <p:cNvCxnSpPr>
                  <a:stCxn id="36" idx="1"/>
                  <a:endCxn id="37" idx="3"/>
                </p:cNvCxnSpPr>
                <p:nvPr/>
              </p:nvCxnSpPr>
              <p:spPr>
                <a:xfrm flipH="1">
                  <a:off x="2849290" y="4670589"/>
                  <a:ext cx="1201357" cy="98301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" name="テキスト ボックス 43"/>
            <p:cNvSpPr txBox="1"/>
            <p:nvPr/>
          </p:nvSpPr>
          <p:spPr>
            <a:xfrm>
              <a:off x="7290756" y="4245518"/>
              <a:ext cx="1745545" cy="642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dirty="0">
                  <a:solidFill>
                    <a:srgbClr val="FF0000"/>
                  </a:solidFill>
                </a:rPr>
                <a:t>画質の劣化</a:t>
              </a:r>
              <a:br>
                <a:rPr lang="en-US" altLang="ja-JP" sz="2000" dirty="0">
                  <a:solidFill>
                    <a:srgbClr val="FF0000"/>
                  </a:solidFill>
                </a:rPr>
              </a:br>
              <a:r>
                <a:rPr lang="ja-JP" altLang="en-US" sz="2000" dirty="0">
                  <a:solidFill>
                    <a:srgbClr val="FF0000"/>
                  </a:solidFill>
                </a:rPr>
                <a:t>（歪み）が発生</a:t>
              </a:r>
            </a:p>
          </p:txBody>
        </p:sp>
      </p:grpSp>
      <p:sp>
        <p:nvSpPr>
          <p:cNvPr id="4" name="テキスト ボックス 33"/>
          <p:cNvSpPr txBox="1"/>
          <p:nvPr/>
        </p:nvSpPr>
        <p:spPr>
          <a:xfrm>
            <a:off x="654685" y="1410970"/>
            <a:ext cx="3195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圧縮率を上げた時</a:t>
            </a:r>
          </a:p>
        </p:txBody>
      </p:sp>
      <p:grpSp>
        <p:nvGrpSpPr>
          <p:cNvPr id="10" name="グループ化 9"/>
          <p:cNvGrpSpPr/>
          <p:nvPr/>
        </p:nvGrpSpPr>
        <p:grpSpPr>
          <a:xfrm>
            <a:off x="1123315" y="4744085"/>
            <a:ext cx="1689100" cy="2072564"/>
            <a:chOff x="7632700" y="2634907"/>
            <a:chExt cx="1689100" cy="2072564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897"/>
            <a:stretch>
              <a:fillRect/>
            </a:stretch>
          </p:blipFill>
          <p:spPr bwMode="auto">
            <a:xfrm>
              <a:off x="7632700" y="2634907"/>
              <a:ext cx="1689100" cy="16891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4" name="テキスト ボックス 33"/>
            <p:cNvSpPr txBox="1"/>
            <p:nvPr/>
          </p:nvSpPr>
          <p:spPr>
            <a:xfrm>
              <a:off x="7665618" y="4339171"/>
              <a:ext cx="163766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ICA</a:t>
              </a:r>
              <a:r>
                <a:rPr kumimoji="1" lang="ja-JP" altLang="en-US" dirty="0"/>
                <a:t>符号化画像</a:t>
              </a:r>
            </a:p>
          </p:txBody>
        </p:sp>
      </p:grpSp>
      <p:sp>
        <p:nvSpPr>
          <p:cNvPr id="18" name="テキスト ボックス 33"/>
          <p:cNvSpPr txBox="1"/>
          <p:nvPr/>
        </p:nvSpPr>
        <p:spPr>
          <a:xfrm>
            <a:off x="3521710" y="5223510"/>
            <a:ext cx="484314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/>
              <a:t>ＩＣＡ</a:t>
            </a:r>
            <a:r>
              <a:rPr kumimoji="1" lang="en-US" altLang="ja-JP" sz="1600" dirty="0"/>
              <a:t>[2]</a:t>
            </a:r>
            <a:r>
              <a:rPr kumimoji="1" lang="ja-JP" altLang="en-US" sz="3200"/>
              <a:t>と</a:t>
            </a:r>
            <a:r>
              <a:rPr kumimoji="1" lang="ja-JP" altLang="en-US" sz="3200" dirty="0"/>
              <a:t>組み合わせることで </a:t>
            </a:r>
          </a:p>
          <a:p>
            <a:pPr algn="ctr"/>
            <a:r>
              <a:rPr kumimoji="1" lang="ja-JP" altLang="en-US" sz="3200" dirty="0"/>
              <a:t>画質を改善したい！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/>
              <a:t>前回までの流れ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lang="ja-JP" altLang="en-US" smtClean="0"/>
              <a:t>4</a:t>
            </a:fld>
            <a:endParaRPr lang="ja-JP" altLang="en-US" dirty="0"/>
          </a:p>
        </p:txBody>
      </p:sp>
      <p:sp>
        <p:nvSpPr>
          <p:cNvPr id="18" name="テキスト ボックス 33"/>
          <p:cNvSpPr txBox="1"/>
          <p:nvPr/>
        </p:nvSpPr>
        <p:spPr>
          <a:xfrm>
            <a:off x="311150" y="1430020"/>
            <a:ext cx="43237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ICA</a:t>
            </a:r>
            <a:r>
              <a:rPr lang="ja-JP" altLang="en-US" sz="3200"/>
              <a:t>を用いるためには</a:t>
            </a:r>
            <a:endParaRPr kumimoji="1" lang="ja-JP" altLang="en-US" sz="3200" dirty="0"/>
          </a:p>
        </p:txBody>
      </p:sp>
      <p:pic>
        <p:nvPicPr>
          <p:cNvPr id="10" name="図形 9" descr="キャプチャ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670" y="2412657"/>
            <a:ext cx="1228725" cy="2057400"/>
          </a:xfrm>
          <a:prstGeom prst="rect">
            <a:avLst/>
          </a:prstGeom>
        </p:spPr>
      </p:pic>
      <p:pic>
        <p:nvPicPr>
          <p:cNvPr id="11" name="図形 10" descr="キャプチャ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" y="2349500"/>
            <a:ext cx="1304925" cy="2009775"/>
          </a:xfrm>
          <a:prstGeom prst="rect">
            <a:avLst/>
          </a:prstGeom>
        </p:spPr>
      </p:pic>
      <p:sp>
        <p:nvSpPr>
          <p:cNvPr id="12" name="テキスト ボックス 33"/>
          <p:cNvSpPr txBox="1"/>
          <p:nvPr/>
        </p:nvSpPr>
        <p:spPr>
          <a:xfrm>
            <a:off x="1310005" y="4846320"/>
            <a:ext cx="6523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「</a:t>
            </a:r>
            <a:r>
              <a:rPr kumimoji="1" lang="en-US" altLang="ja-JP" sz="3600" dirty="0"/>
              <a:t>ICA</a:t>
            </a:r>
            <a:r>
              <a:rPr kumimoji="1" lang="ja-JP" altLang="en-US" sz="3200" dirty="0"/>
              <a:t>基底の数を減らす」</a:t>
            </a:r>
            <a:r>
              <a:rPr kumimoji="1" lang="ja-JP" altLang="en-US" sz="3600" dirty="0"/>
              <a:t>必要</a:t>
            </a:r>
            <a:r>
              <a:rPr kumimoji="1" lang="ja-JP" altLang="en-US" sz="3200" dirty="0"/>
              <a:t>がある</a:t>
            </a:r>
          </a:p>
        </p:txBody>
      </p:sp>
      <p:sp>
        <p:nvSpPr>
          <p:cNvPr id="14" name="テキスト ボックス 33"/>
          <p:cNvSpPr txBox="1"/>
          <p:nvPr/>
        </p:nvSpPr>
        <p:spPr>
          <a:xfrm>
            <a:off x="857250" y="5767705"/>
            <a:ext cx="5436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/>
              <a:t>（</a:t>
            </a:r>
            <a:r>
              <a:rPr lang="ja-JP" altLang="en-US" sz="2800"/>
              <a:t>性能改善に有効な基底</a:t>
            </a:r>
            <a:r>
              <a:rPr lang="en-US" altLang="ja-JP" sz="1600" dirty="0"/>
              <a:t>[3]</a:t>
            </a:r>
            <a:r>
              <a:rPr lang="ja-JP" altLang="en-US" sz="2800"/>
              <a:t>を選ぶ</a:t>
            </a:r>
            <a:r>
              <a:rPr kumimoji="1" lang="ja-JP" altLang="en-US" sz="2800"/>
              <a:t>）</a:t>
            </a:r>
            <a:endParaRPr kumimoji="1" lang="ja-JP" altLang="en-US" sz="2800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1670050" y="5420995"/>
            <a:ext cx="3811905" cy="0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33"/>
          <p:cNvSpPr txBox="1"/>
          <p:nvPr/>
        </p:nvSpPr>
        <p:spPr>
          <a:xfrm rot="5400000">
            <a:off x="3091180" y="5391785"/>
            <a:ext cx="969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＝</a:t>
            </a:r>
          </a:p>
        </p:txBody>
      </p:sp>
      <p:grpSp>
        <p:nvGrpSpPr>
          <p:cNvPr id="23" name="グループ化 22"/>
          <p:cNvGrpSpPr/>
          <p:nvPr/>
        </p:nvGrpSpPr>
        <p:grpSpPr>
          <a:xfrm>
            <a:off x="1705610" y="3198495"/>
            <a:ext cx="1991360" cy="819150"/>
            <a:chOff x="2338" y="5074"/>
            <a:chExt cx="3136" cy="1290"/>
          </a:xfrm>
        </p:grpSpPr>
        <p:pic>
          <p:nvPicPr>
            <p:cNvPr id="9" name="図 53"/>
            <p:cNvPicPr>
              <a:picLocks noChangeAspect="1"/>
            </p:cNvPicPr>
            <p:nvPr/>
          </p:nvPicPr>
          <p:blipFill>
            <a:blip r:embed="rId4"/>
            <a:srcRect r="75125" b="75057"/>
            <a:stretch>
              <a:fillRect/>
            </a:stretch>
          </p:blipFill>
          <p:spPr>
            <a:xfrm>
              <a:off x="4213" y="5152"/>
              <a:ext cx="647" cy="651"/>
            </a:xfrm>
            <a:prstGeom prst="rect">
              <a:avLst/>
            </a:prstGeom>
          </p:spPr>
        </p:pic>
        <p:pic>
          <p:nvPicPr>
            <p:cNvPr id="17" name="図形 16" descr="GEN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57" y="5074"/>
              <a:ext cx="807" cy="807"/>
            </a:xfrm>
            <a:prstGeom prst="rect">
              <a:avLst/>
            </a:prstGeom>
          </p:spPr>
        </p:pic>
        <p:sp>
          <p:nvSpPr>
            <p:cNvPr id="19" name="テキスト ボックス 33"/>
            <p:cNvSpPr txBox="1"/>
            <p:nvPr/>
          </p:nvSpPr>
          <p:spPr>
            <a:xfrm>
              <a:off x="3571" y="5261"/>
              <a:ext cx="74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＋</a:t>
              </a:r>
            </a:p>
          </p:txBody>
        </p:sp>
        <p:sp>
          <p:nvSpPr>
            <p:cNvPr id="20" name="テキスト ボックス 33"/>
            <p:cNvSpPr txBox="1"/>
            <p:nvPr/>
          </p:nvSpPr>
          <p:spPr>
            <a:xfrm>
              <a:off x="2338" y="5881"/>
              <a:ext cx="187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圧縮データ</a:t>
              </a:r>
            </a:p>
          </p:txBody>
        </p:sp>
        <p:sp>
          <p:nvSpPr>
            <p:cNvPr id="21" name="テキスト ボックス 33"/>
            <p:cNvSpPr txBox="1"/>
            <p:nvPr/>
          </p:nvSpPr>
          <p:spPr>
            <a:xfrm>
              <a:off x="3599" y="5881"/>
              <a:ext cx="187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ICA</a:t>
              </a:r>
              <a:r>
                <a:rPr kumimoji="1" lang="ja-JP" altLang="en-US" sz="1400"/>
                <a:t>基底</a:t>
              </a:r>
              <a:endParaRPr kumimoji="1" lang="ja-JP" altLang="en-US" sz="1400" dirty="0"/>
            </a:p>
          </p:txBody>
        </p:sp>
      </p:grpSp>
      <p:sp>
        <p:nvSpPr>
          <p:cNvPr id="22" name="右矢印 21"/>
          <p:cNvSpPr/>
          <p:nvPr/>
        </p:nvSpPr>
        <p:spPr>
          <a:xfrm>
            <a:off x="4049183" y="3081514"/>
            <a:ext cx="677556" cy="778143"/>
          </a:xfrm>
          <a:prstGeom prst="rightArrow">
            <a:avLst/>
          </a:prstGeom>
          <a:solidFill>
            <a:srgbClr val="31A2A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形 29" descr="GE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430" y="2667635"/>
            <a:ext cx="1474470" cy="1474470"/>
          </a:xfrm>
          <a:prstGeom prst="rect">
            <a:avLst/>
          </a:prstGeom>
        </p:spPr>
      </p:pic>
      <p:sp>
        <p:nvSpPr>
          <p:cNvPr id="31" name="テキスト ボックス 33"/>
          <p:cNvSpPr txBox="1"/>
          <p:nvPr/>
        </p:nvSpPr>
        <p:spPr>
          <a:xfrm>
            <a:off x="5416550" y="4232275"/>
            <a:ext cx="13328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再構成可能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7750CBA-0731-E14F-97BD-9E73EEC5763B}"/>
              </a:ext>
            </a:extLst>
          </p:cNvPr>
          <p:cNvSpPr/>
          <p:nvPr/>
        </p:nvSpPr>
        <p:spPr>
          <a:xfrm>
            <a:off x="6926473" y="2878936"/>
            <a:ext cx="864705" cy="834887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731BA23-3100-7344-9685-627E6D2A5293}"/>
              </a:ext>
            </a:extLst>
          </p:cNvPr>
          <p:cNvSpPr/>
          <p:nvPr/>
        </p:nvSpPr>
        <p:spPr>
          <a:xfrm>
            <a:off x="6907695" y="1905970"/>
            <a:ext cx="864705" cy="834887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/>
              <a:t>前回までの流れ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lang="ja-JP" altLang="en-US" smtClean="0"/>
              <a:t>5</a:t>
            </a:fld>
            <a:endParaRPr lang="ja-JP" altLang="en-US" dirty="0"/>
          </a:p>
        </p:txBody>
      </p:sp>
      <p:sp>
        <p:nvSpPr>
          <p:cNvPr id="18" name="テキスト ボックス 33"/>
          <p:cNvSpPr txBox="1"/>
          <p:nvPr/>
        </p:nvSpPr>
        <p:spPr>
          <a:xfrm>
            <a:off x="515860" y="1382750"/>
            <a:ext cx="497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先行研究では</a:t>
            </a:r>
            <a:r>
              <a:rPr lang="en-US" altLang="ja-JP" sz="2800" dirty="0"/>
              <a:t>…</a:t>
            </a:r>
          </a:p>
        </p:txBody>
      </p:sp>
      <p:pic>
        <p:nvPicPr>
          <p:cNvPr id="20" name="図形 17" descr="GEN">
            <a:extLst>
              <a:ext uri="{FF2B5EF4-FFF2-40B4-BE49-F238E27FC236}">
                <a16:creationId xmlns:a16="http://schemas.microsoft.com/office/drawing/2014/main" id="{EE91A352-AEEB-DE4C-B02A-A42E95710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000" y="2008614"/>
            <a:ext cx="3613895" cy="3613895"/>
          </a:xfrm>
          <a:prstGeom prst="rect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21" name="コンテンツプレースホルダ 11" descr="ICA[51]">
            <a:extLst>
              <a:ext uri="{FF2B5EF4-FFF2-40B4-BE49-F238E27FC236}">
                <a16:creationId xmlns:a16="http://schemas.microsoft.com/office/drawing/2014/main" id="{AD0D5119-5A30-2C43-89AD-45BE92007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018687" y="1993079"/>
            <a:ext cx="660400" cy="660400"/>
          </a:xfrm>
          <a:prstGeom prst="rect">
            <a:avLst/>
          </a:prstGeom>
        </p:spPr>
      </p:pic>
      <p:pic>
        <p:nvPicPr>
          <p:cNvPr id="25" name="図形 15" descr="ICA[17]">
            <a:extLst>
              <a:ext uri="{FF2B5EF4-FFF2-40B4-BE49-F238E27FC236}">
                <a16:creationId xmlns:a16="http://schemas.microsoft.com/office/drawing/2014/main" id="{2D75836E-3581-EC43-B6EB-A24FBF39B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058" y="2970596"/>
            <a:ext cx="660400" cy="660400"/>
          </a:xfrm>
          <a:prstGeom prst="rect">
            <a:avLst/>
          </a:prstGeom>
        </p:spPr>
      </p:pic>
      <p:pic>
        <p:nvPicPr>
          <p:cNvPr id="26" name="図形 53" descr="ICA[34]">
            <a:extLst>
              <a:ext uri="{FF2B5EF4-FFF2-40B4-BE49-F238E27FC236}">
                <a16:creationId xmlns:a16="http://schemas.microsoft.com/office/drawing/2014/main" id="{33834CB4-A9DC-D04E-82FD-8D3C923384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5458" y="3952366"/>
            <a:ext cx="609600" cy="609600"/>
          </a:xfrm>
          <a:prstGeom prst="rect">
            <a:avLst/>
          </a:prstGeom>
        </p:spPr>
      </p:pic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ABB5A2D-9340-C047-90D9-21D36B1EA246}"/>
              </a:ext>
            </a:extLst>
          </p:cNvPr>
          <p:cNvCxnSpPr>
            <a:cxnSpLocks/>
          </p:cNvCxnSpPr>
          <p:nvPr/>
        </p:nvCxnSpPr>
        <p:spPr>
          <a:xfrm>
            <a:off x="6377608" y="1905970"/>
            <a:ext cx="0" cy="3906291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33">
            <a:extLst>
              <a:ext uri="{FF2B5EF4-FFF2-40B4-BE49-F238E27FC236}">
                <a16:creationId xmlns:a16="http://schemas.microsoft.com/office/drawing/2014/main" id="{F7551C8D-8E7F-B246-906D-BBF379502562}"/>
              </a:ext>
            </a:extLst>
          </p:cNvPr>
          <p:cNvSpPr txBox="1"/>
          <p:nvPr/>
        </p:nvSpPr>
        <p:spPr>
          <a:xfrm>
            <a:off x="7142133" y="4883336"/>
            <a:ext cx="536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…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37AFE13-EA2B-C24E-8666-F61A93F50638}"/>
              </a:ext>
            </a:extLst>
          </p:cNvPr>
          <p:cNvCxnSpPr>
            <a:cxnSpLocks/>
          </p:cNvCxnSpPr>
          <p:nvPr/>
        </p:nvCxnSpPr>
        <p:spPr>
          <a:xfrm flipV="1">
            <a:off x="8406615" y="1905970"/>
            <a:ext cx="0" cy="3353906"/>
          </a:xfrm>
          <a:prstGeom prst="straightConnector1">
            <a:avLst/>
          </a:prstGeom>
          <a:ln w="95250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28000">
                  <a:schemeClr val="accent1">
                    <a:lumMod val="0"/>
                    <a:lumOff val="100000"/>
                  </a:schemeClr>
                </a:gs>
                <a:gs pos="52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33">
            <a:extLst>
              <a:ext uri="{FF2B5EF4-FFF2-40B4-BE49-F238E27FC236}">
                <a16:creationId xmlns:a16="http://schemas.microsoft.com/office/drawing/2014/main" id="{870FD0FF-0337-AE4B-845F-405ADC52D60D}"/>
              </a:ext>
            </a:extLst>
          </p:cNvPr>
          <p:cNvSpPr txBox="1"/>
          <p:nvPr/>
        </p:nvSpPr>
        <p:spPr>
          <a:xfrm>
            <a:off x="7758876" y="5376150"/>
            <a:ext cx="1295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有効度</a:t>
            </a:r>
            <a:endParaRPr lang="en-US" altLang="ja-JP" sz="28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5" name="テキスト ボックス 33">
            <a:extLst>
              <a:ext uri="{FF2B5EF4-FFF2-40B4-BE49-F238E27FC236}">
                <a16:creationId xmlns:a16="http://schemas.microsoft.com/office/drawing/2014/main" id="{95FC5394-C0DF-5E46-BAC7-1ADB6E85AE17}"/>
              </a:ext>
            </a:extLst>
          </p:cNvPr>
          <p:cNvSpPr txBox="1"/>
          <p:nvPr/>
        </p:nvSpPr>
        <p:spPr>
          <a:xfrm>
            <a:off x="1144421" y="5707334"/>
            <a:ext cx="5780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画像中の局所的な領域</a:t>
            </a:r>
            <a:r>
              <a:rPr lang="en-US" altLang="ja-JP" sz="1600" dirty="0"/>
              <a:t>[4]</a:t>
            </a:r>
            <a:r>
              <a:rPr lang="ja-JP" altLang="en-US" sz="2800"/>
              <a:t>に対して</a:t>
            </a:r>
            <a:endParaRPr lang="en-US" altLang="ja-JP" sz="2800" dirty="0"/>
          </a:p>
          <a:p>
            <a:r>
              <a:rPr lang="ja-JP" altLang="en-US" sz="2800"/>
              <a:t>　　　　　　</a:t>
            </a:r>
            <a:r>
              <a:rPr lang="ja-JP" altLang="en-US" sz="3200"/>
              <a:t>有効な基底</a:t>
            </a:r>
            <a:r>
              <a:rPr lang="ja-JP" altLang="en-US" sz="2800"/>
              <a:t>が選ばれにくい</a:t>
            </a:r>
            <a:endParaRPr lang="en-US" altLang="ja-JP" sz="2800" dirty="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A29D2A58-D32D-BA47-BDF3-DB71C89F597A}"/>
              </a:ext>
            </a:extLst>
          </p:cNvPr>
          <p:cNvCxnSpPr>
            <a:cxnSpLocks/>
          </p:cNvCxnSpPr>
          <p:nvPr/>
        </p:nvCxnSpPr>
        <p:spPr>
          <a:xfrm>
            <a:off x="2587796" y="6663386"/>
            <a:ext cx="4091300" cy="0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BA24D9E-F63D-4C42-9AEA-D75ECA37BF16}"/>
              </a:ext>
            </a:extLst>
          </p:cNvPr>
          <p:cNvSpPr/>
          <p:nvPr/>
        </p:nvSpPr>
        <p:spPr>
          <a:xfrm>
            <a:off x="7281680" y="2146338"/>
            <a:ext cx="864705" cy="834887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3B0EE61-B41F-6A4C-B5DC-900BCD95522F}"/>
              </a:ext>
            </a:extLst>
          </p:cNvPr>
          <p:cNvSpPr/>
          <p:nvPr/>
        </p:nvSpPr>
        <p:spPr>
          <a:xfrm>
            <a:off x="4731306" y="2197101"/>
            <a:ext cx="864705" cy="834887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CEEEE6AF-C3CC-DF47-AFAD-9B6B820FCD07}"/>
              </a:ext>
            </a:extLst>
          </p:cNvPr>
          <p:cNvSpPr/>
          <p:nvPr/>
        </p:nvSpPr>
        <p:spPr>
          <a:xfrm>
            <a:off x="1807192" y="2154841"/>
            <a:ext cx="864705" cy="834887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/>
              <a:t>前回までの流れ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lang="ja-JP" altLang="en-US" smtClean="0"/>
              <a:t>6</a:t>
            </a:fld>
            <a:endParaRPr lang="ja-JP" altLang="en-US" dirty="0"/>
          </a:p>
        </p:txBody>
      </p:sp>
      <p:pic>
        <p:nvPicPr>
          <p:cNvPr id="21" name="コンテンツプレースホルダ 11" descr="ICA[51]">
            <a:extLst>
              <a:ext uri="{FF2B5EF4-FFF2-40B4-BE49-F238E27FC236}">
                <a16:creationId xmlns:a16="http://schemas.microsoft.com/office/drawing/2014/main" id="{AD0D5119-5A30-2C43-89AD-45BE92007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5928" y="2242085"/>
            <a:ext cx="660400" cy="660400"/>
          </a:xfrm>
          <a:prstGeom prst="rect">
            <a:avLst/>
          </a:prstGeom>
        </p:spPr>
      </p:pic>
      <p:pic>
        <p:nvPicPr>
          <p:cNvPr id="25" name="図形 15" descr="ICA[17]">
            <a:extLst>
              <a:ext uri="{FF2B5EF4-FFF2-40B4-BE49-F238E27FC236}">
                <a16:creationId xmlns:a16="http://schemas.microsoft.com/office/drawing/2014/main" id="{2D75836E-3581-EC43-B6EB-A24FBF39B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38" y="3174415"/>
            <a:ext cx="660400" cy="660400"/>
          </a:xfrm>
          <a:prstGeom prst="rect">
            <a:avLst/>
          </a:prstGeom>
        </p:spPr>
      </p:pic>
      <p:pic>
        <p:nvPicPr>
          <p:cNvPr id="26" name="図形 53" descr="ICA[34]">
            <a:extLst>
              <a:ext uri="{FF2B5EF4-FFF2-40B4-BE49-F238E27FC236}">
                <a16:creationId xmlns:a16="http://schemas.microsoft.com/office/drawing/2014/main" id="{33834CB4-A9DC-D04E-82FD-8D3C92338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492" y="3991775"/>
            <a:ext cx="609600" cy="609600"/>
          </a:xfrm>
          <a:prstGeom prst="rect">
            <a:avLst/>
          </a:prstGeom>
        </p:spPr>
      </p:pic>
      <p:sp>
        <p:nvSpPr>
          <p:cNvPr id="27" name="テキスト ボックス 33">
            <a:extLst>
              <a:ext uri="{FF2B5EF4-FFF2-40B4-BE49-F238E27FC236}">
                <a16:creationId xmlns:a16="http://schemas.microsoft.com/office/drawing/2014/main" id="{2FE03F50-E11E-E849-A5EF-7B1777521EAE}"/>
              </a:ext>
            </a:extLst>
          </p:cNvPr>
          <p:cNvSpPr txBox="1"/>
          <p:nvPr/>
        </p:nvSpPr>
        <p:spPr>
          <a:xfrm>
            <a:off x="589949" y="1347486"/>
            <a:ext cx="2878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本研究では</a:t>
            </a:r>
            <a:r>
              <a:rPr lang="en-US" altLang="ja-JP" sz="2800" dirty="0"/>
              <a:t>…</a:t>
            </a:r>
          </a:p>
        </p:txBody>
      </p:sp>
      <p:pic>
        <p:nvPicPr>
          <p:cNvPr id="30" name="図形 17" descr="GEN">
            <a:extLst>
              <a:ext uri="{FF2B5EF4-FFF2-40B4-BE49-F238E27FC236}">
                <a16:creationId xmlns:a16="http://schemas.microsoft.com/office/drawing/2014/main" id="{5E403441-DA61-8F42-9B97-6DDCDFD787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60" t="75366" r="44513" b="1680"/>
          <a:stretch/>
        </p:blipFill>
        <p:spPr>
          <a:xfrm>
            <a:off x="329009" y="3599010"/>
            <a:ext cx="1260390" cy="556054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31" name="図形 17" descr="GEN">
            <a:extLst>
              <a:ext uri="{FF2B5EF4-FFF2-40B4-BE49-F238E27FC236}">
                <a16:creationId xmlns:a16="http://schemas.microsoft.com/office/drawing/2014/main" id="{FB8518A5-C8E8-B446-A8A8-AC794E6FFC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7760" t="-109" r="-373" b="68763"/>
          <a:stretch/>
        </p:blipFill>
        <p:spPr>
          <a:xfrm>
            <a:off x="6485927" y="3459999"/>
            <a:ext cx="547817" cy="759339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32" name="図形 17" descr="GEN">
            <a:extLst>
              <a:ext uri="{FF2B5EF4-FFF2-40B4-BE49-F238E27FC236}">
                <a16:creationId xmlns:a16="http://schemas.microsoft.com/office/drawing/2014/main" id="{BD70DF64-7096-074F-99A6-50E81A1159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664" t="6113" r="39121" b="26555"/>
          <a:stretch/>
        </p:blipFill>
        <p:spPr>
          <a:xfrm>
            <a:off x="3666272" y="3061491"/>
            <a:ext cx="877329" cy="1631092"/>
          </a:xfrm>
          <a:prstGeom prst="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39" name="図形 53" descr="ICA[34]">
            <a:extLst>
              <a:ext uri="{FF2B5EF4-FFF2-40B4-BE49-F238E27FC236}">
                <a16:creationId xmlns:a16="http://schemas.microsoft.com/office/drawing/2014/main" id="{7F33C4E9-B32E-0746-9E53-0F09AC5E1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7035" y="4050411"/>
            <a:ext cx="609600" cy="609600"/>
          </a:xfrm>
          <a:prstGeom prst="rect">
            <a:avLst/>
          </a:prstGeom>
        </p:spPr>
      </p:pic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ABB5A2D-9340-C047-90D9-21D36B1EA246}"/>
              </a:ext>
            </a:extLst>
          </p:cNvPr>
          <p:cNvCxnSpPr>
            <a:cxnSpLocks/>
          </p:cNvCxnSpPr>
          <p:nvPr/>
        </p:nvCxnSpPr>
        <p:spPr>
          <a:xfrm>
            <a:off x="3221164" y="2058766"/>
            <a:ext cx="0" cy="3457049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83259C8-6BC9-4C4B-8930-E9927ECA9653}"/>
              </a:ext>
            </a:extLst>
          </p:cNvPr>
          <p:cNvCxnSpPr>
            <a:cxnSpLocks/>
          </p:cNvCxnSpPr>
          <p:nvPr/>
        </p:nvCxnSpPr>
        <p:spPr>
          <a:xfrm>
            <a:off x="2976098" y="6646749"/>
            <a:ext cx="3020404" cy="0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図形 55" descr="ICA[39]">
            <a:extLst>
              <a:ext uri="{FF2B5EF4-FFF2-40B4-BE49-F238E27FC236}">
                <a16:creationId xmlns:a16="http://schemas.microsoft.com/office/drawing/2014/main" id="{11CC1FD9-036F-B444-92A8-E6876B7500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7035" y="2309486"/>
            <a:ext cx="609600" cy="609600"/>
          </a:xfrm>
          <a:prstGeom prst="rect">
            <a:avLst/>
          </a:prstGeom>
        </p:spPr>
      </p:pic>
      <p:pic>
        <p:nvPicPr>
          <p:cNvPr id="46" name="図形 55" descr="ICA[39]">
            <a:extLst>
              <a:ext uri="{FF2B5EF4-FFF2-40B4-BE49-F238E27FC236}">
                <a16:creationId xmlns:a16="http://schemas.microsoft.com/office/drawing/2014/main" id="{2E5DC14F-F172-9943-94C1-3CF7FD946B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5115" y="3153456"/>
            <a:ext cx="609600" cy="609600"/>
          </a:xfrm>
          <a:prstGeom prst="rect">
            <a:avLst/>
          </a:prstGeom>
        </p:spPr>
      </p:pic>
      <p:sp>
        <p:nvSpPr>
          <p:cNvPr id="47" name="テキスト ボックス 33">
            <a:extLst>
              <a:ext uri="{FF2B5EF4-FFF2-40B4-BE49-F238E27FC236}">
                <a16:creationId xmlns:a16="http://schemas.microsoft.com/office/drawing/2014/main" id="{F7551C8D-8E7F-B246-906D-BBF379502562}"/>
              </a:ext>
            </a:extLst>
          </p:cNvPr>
          <p:cNvSpPr txBox="1"/>
          <p:nvPr/>
        </p:nvSpPr>
        <p:spPr>
          <a:xfrm>
            <a:off x="2001884" y="4876626"/>
            <a:ext cx="536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…</a:t>
            </a:r>
          </a:p>
        </p:txBody>
      </p:sp>
      <p:sp>
        <p:nvSpPr>
          <p:cNvPr id="49" name="テキスト ボックス 33">
            <a:extLst>
              <a:ext uri="{FF2B5EF4-FFF2-40B4-BE49-F238E27FC236}">
                <a16:creationId xmlns:a16="http://schemas.microsoft.com/office/drawing/2014/main" id="{EC5AF3A5-3A93-BC42-AF7D-100A713543D9}"/>
              </a:ext>
            </a:extLst>
          </p:cNvPr>
          <p:cNvSpPr txBox="1"/>
          <p:nvPr/>
        </p:nvSpPr>
        <p:spPr>
          <a:xfrm>
            <a:off x="7544744" y="4774004"/>
            <a:ext cx="536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…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5CF02D3-F0EA-5A48-BE48-B9F1C120202C}"/>
              </a:ext>
            </a:extLst>
          </p:cNvPr>
          <p:cNvCxnSpPr>
            <a:cxnSpLocks/>
          </p:cNvCxnSpPr>
          <p:nvPr/>
        </p:nvCxnSpPr>
        <p:spPr>
          <a:xfrm flipV="1">
            <a:off x="2893379" y="2161909"/>
            <a:ext cx="0" cy="3353906"/>
          </a:xfrm>
          <a:prstGeom prst="straightConnector1">
            <a:avLst/>
          </a:prstGeom>
          <a:ln w="95250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28000">
                  <a:schemeClr val="accent1">
                    <a:lumMod val="0"/>
                    <a:lumOff val="100000"/>
                  </a:schemeClr>
                </a:gs>
                <a:gs pos="52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A9DE72B-F4A9-8042-86A1-E6FF67F53D08}"/>
              </a:ext>
            </a:extLst>
          </p:cNvPr>
          <p:cNvCxnSpPr>
            <a:cxnSpLocks/>
          </p:cNvCxnSpPr>
          <p:nvPr/>
        </p:nvCxnSpPr>
        <p:spPr>
          <a:xfrm flipV="1">
            <a:off x="5816802" y="2126116"/>
            <a:ext cx="0" cy="3353906"/>
          </a:xfrm>
          <a:prstGeom prst="straightConnector1">
            <a:avLst/>
          </a:prstGeom>
          <a:ln w="95250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28000">
                  <a:schemeClr val="accent1">
                    <a:lumMod val="0"/>
                    <a:lumOff val="100000"/>
                  </a:schemeClr>
                </a:gs>
                <a:gs pos="52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3">
            <a:extLst>
              <a:ext uri="{FF2B5EF4-FFF2-40B4-BE49-F238E27FC236}">
                <a16:creationId xmlns:a16="http://schemas.microsoft.com/office/drawing/2014/main" id="{2BABEC74-D8A2-C74A-AB38-D59145141B23}"/>
              </a:ext>
            </a:extLst>
          </p:cNvPr>
          <p:cNvSpPr txBox="1"/>
          <p:nvPr/>
        </p:nvSpPr>
        <p:spPr>
          <a:xfrm>
            <a:off x="4969828" y="4956802"/>
            <a:ext cx="536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…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67A4B38-54D5-7E43-9084-E13D2061B6FC}"/>
              </a:ext>
            </a:extLst>
          </p:cNvPr>
          <p:cNvCxnSpPr>
            <a:cxnSpLocks/>
          </p:cNvCxnSpPr>
          <p:nvPr/>
        </p:nvCxnSpPr>
        <p:spPr>
          <a:xfrm>
            <a:off x="6196877" y="2038629"/>
            <a:ext cx="0" cy="3441393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形 55" descr="ICA[39]">
            <a:extLst>
              <a:ext uri="{FF2B5EF4-FFF2-40B4-BE49-F238E27FC236}">
                <a16:creationId xmlns:a16="http://schemas.microsoft.com/office/drawing/2014/main" id="{BAEFA8F8-0F24-BF4D-A8BE-3EA51094BF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4662" y="3151997"/>
            <a:ext cx="609600" cy="609600"/>
          </a:xfrm>
          <a:prstGeom prst="rect">
            <a:avLst/>
          </a:prstGeom>
        </p:spPr>
      </p:pic>
      <p:pic>
        <p:nvPicPr>
          <p:cNvPr id="37" name="図形 15" descr="ICA[17]">
            <a:extLst>
              <a:ext uri="{FF2B5EF4-FFF2-40B4-BE49-F238E27FC236}">
                <a16:creationId xmlns:a16="http://schemas.microsoft.com/office/drawing/2014/main" id="{F4D93307-AE76-EB43-AF5C-1E56B8E1D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845" y="2233581"/>
            <a:ext cx="660400" cy="660400"/>
          </a:xfrm>
          <a:prstGeom prst="rect">
            <a:avLst/>
          </a:prstGeom>
        </p:spPr>
      </p:pic>
      <p:pic>
        <p:nvPicPr>
          <p:cNvPr id="38" name="コンテンツプレースホルダ 11" descr="ICA[51]">
            <a:extLst>
              <a:ext uri="{FF2B5EF4-FFF2-40B4-BE49-F238E27FC236}">
                <a16:creationId xmlns:a16="http://schemas.microsoft.com/office/drawing/2014/main" id="{A4A58E68-19EF-5441-883C-4C842C636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032" y="4002850"/>
            <a:ext cx="660400" cy="660400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56CB647-2EBE-F74F-9797-4B9BB536D76F}"/>
              </a:ext>
            </a:extLst>
          </p:cNvPr>
          <p:cNvCxnSpPr>
            <a:cxnSpLocks/>
          </p:cNvCxnSpPr>
          <p:nvPr/>
        </p:nvCxnSpPr>
        <p:spPr>
          <a:xfrm flipV="1">
            <a:off x="8394459" y="2126116"/>
            <a:ext cx="0" cy="3353906"/>
          </a:xfrm>
          <a:prstGeom prst="straightConnector1">
            <a:avLst/>
          </a:prstGeom>
          <a:ln w="95250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28000">
                  <a:schemeClr val="accent1">
                    <a:lumMod val="0"/>
                    <a:lumOff val="100000"/>
                  </a:schemeClr>
                </a:gs>
                <a:gs pos="52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E70AF9F8-E636-204B-8960-D4A1E79D1F5C}"/>
              </a:ext>
            </a:extLst>
          </p:cNvPr>
          <p:cNvCxnSpPr>
            <a:cxnSpLocks/>
          </p:cNvCxnSpPr>
          <p:nvPr/>
        </p:nvCxnSpPr>
        <p:spPr>
          <a:xfrm>
            <a:off x="8686158" y="2049704"/>
            <a:ext cx="0" cy="343031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33">
            <a:extLst>
              <a:ext uri="{FF2B5EF4-FFF2-40B4-BE49-F238E27FC236}">
                <a16:creationId xmlns:a16="http://schemas.microsoft.com/office/drawing/2014/main" id="{74DD022E-116A-2846-9A17-5B77B3C8959F}"/>
              </a:ext>
            </a:extLst>
          </p:cNvPr>
          <p:cNvSpPr txBox="1"/>
          <p:nvPr/>
        </p:nvSpPr>
        <p:spPr>
          <a:xfrm>
            <a:off x="8720632" y="3527191"/>
            <a:ext cx="423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…</a:t>
            </a:r>
          </a:p>
        </p:txBody>
      </p:sp>
      <p:sp>
        <p:nvSpPr>
          <p:cNvPr id="55" name="テキスト ボックス 33">
            <a:extLst>
              <a:ext uri="{FF2B5EF4-FFF2-40B4-BE49-F238E27FC236}">
                <a16:creationId xmlns:a16="http://schemas.microsoft.com/office/drawing/2014/main" id="{3FB3AE6B-79A7-7E44-BE9E-DFE15ADEF51E}"/>
              </a:ext>
            </a:extLst>
          </p:cNvPr>
          <p:cNvSpPr txBox="1"/>
          <p:nvPr/>
        </p:nvSpPr>
        <p:spPr>
          <a:xfrm>
            <a:off x="1653125" y="5680469"/>
            <a:ext cx="5780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/>
              <a:t>レート</a:t>
            </a:r>
            <a:r>
              <a:rPr lang="en-US" altLang="ja-JP" sz="1400" dirty="0"/>
              <a:t>[5]</a:t>
            </a:r>
            <a:r>
              <a:rPr lang="ja-JP" altLang="en-US" sz="2800"/>
              <a:t>が増えても</a:t>
            </a:r>
            <a:r>
              <a:rPr lang="en-US" altLang="ja-JP" sz="2800" dirty="0"/>
              <a:t> </a:t>
            </a:r>
            <a:r>
              <a:rPr lang="ja-JP" altLang="en-US" sz="2800"/>
              <a:t>局所領域に対して</a:t>
            </a:r>
            <a:endParaRPr lang="en-US" altLang="ja-JP" sz="2800" dirty="0"/>
          </a:p>
          <a:p>
            <a:pPr algn="ctr"/>
            <a:r>
              <a:rPr lang="ja-JP" altLang="en-US" sz="3200"/>
              <a:t>有効な基底</a:t>
            </a:r>
            <a:r>
              <a:rPr lang="ja-JP" altLang="en-US" sz="2800"/>
              <a:t>を選出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67639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lang="ja-JP" altLang="en-US" smtClean="0"/>
              <a:t>7</a:t>
            </a:fld>
            <a:endParaRPr lang="ja-JP" altLang="en-US" dirty="0"/>
          </a:p>
        </p:txBody>
      </p:sp>
      <p:pic>
        <p:nvPicPr>
          <p:cNvPr id="14" name="図形 13" descr="キャプチャ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0375" y="79697"/>
            <a:ext cx="1111250" cy="1082040"/>
          </a:xfrm>
          <a:prstGeom prst="rect">
            <a:avLst/>
          </a:prstGeom>
        </p:spPr>
      </p:pic>
      <p:sp>
        <p:nvSpPr>
          <p:cNvPr id="16" name="タイトル 1">
            <a:extLst>
              <a:ext uri="{FF2B5EF4-FFF2-40B4-BE49-F238E27FC236}">
                <a16:creationId xmlns:a16="http://schemas.microsoft.com/office/drawing/2014/main" id="{962858F4-4A7D-9B46-8467-30496DE6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69900"/>
            <a:ext cx="7918450" cy="578427"/>
          </a:xfrm>
        </p:spPr>
        <p:txBody>
          <a:bodyPr>
            <a:noAutofit/>
          </a:bodyPr>
          <a:lstStyle/>
          <a:p>
            <a:r>
              <a:rPr lang="ja-JP" altLang="en-US"/>
              <a:t>前回の振り返り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F9E8889-90BF-4040-ADDA-7C2971C14818}"/>
              </a:ext>
            </a:extLst>
          </p:cNvPr>
          <p:cNvGrpSpPr/>
          <p:nvPr/>
        </p:nvGrpSpPr>
        <p:grpSpPr>
          <a:xfrm>
            <a:off x="679558" y="1551940"/>
            <a:ext cx="7938675" cy="3633875"/>
            <a:chOff x="715740" y="1715027"/>
            <a:chExt cx="7938675" cy="3633875"/>
          </a:xfrm>
        </p:grpSpPr>
        <p:sp>
          <p:nvSpPr>
            <p:cNvPr id="18" name="テキスト ボックス 33">
              <a:extLst>
                <a:ext uri="{FF2B5EF4-FFF2-40B4-BE49-F238E27FC236}">
                  <a16:creationId xmlns:a16="http://schemas.microsoft.com/office/drawing/2014/main" id="{9084CB1D-E20A-6949-93CF-C2A7FFA59504}"/>
                </a:ext>
              </a:extLst>
            </p:cNvPr>
            <p:cNvSpPr txBox="1"/>
            <p:nvPr/>
          </p:nvSpPr>
          <p:spPr>
            <a:xfrm>
              <a:off x="2281555" y="2162810"/>
              <a:ext cx="204406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</a:rPr>
                <a:t>MSE</a:t>
              </a:r>
              <a:r>
                <a:rPr kumimoji="1" lang="ja-JP" altLang="en-US" dirty="0">
                  <a:solidFill>
                    <a:schemeClr val="bg1"/>
                  </a:solidFill>
                </a:rPr>
                <a:t>差：</a:t>
              </a:r>
              <a:r>
                <a:rPr kumimoji="1" lang="en-US" altLang="ja-JP" dirty="0">
                  <a:solidFill>
                    <a:schemeClr val="bg1"/>
                  </a:solidFill>
                </a:rPr>
                <a:t>5</a:t>
              </a:r>
              <a:r>
                <a:rPr kumimoji="1" lang="ja-JP" altLang="en-US" dirty="0">
                  <a:solidFill>
                    <a:schemeClr val="bg1"/>
                  </a:solidFill>
                </a:rPr>
                <a:t>以下</a:t>
              </a:r>
            </a:p>
          </p:txBody>
        </p:sp>
        <p:sp>
          <p:nvSpPr>
            <p:cNvPr id="19" name="テキスト ボックス 33">
              <a:extLst>
                <a:ext uri="{FF2B5EF4-FFF2-40B4-BE49-F238E27FC236}">
                  <a16:creationId xmlns:a16="http://schemas.microsoft.com/office/drawing/2014/main" id="{021788CC-56DD-2540-A650-6D33CD25D450}"/>
                </a:ext>
              </a:extLst>
            </p:cNvPr>
            <p:cNvSpPr txBox="1"/>
            <p:nvPr/>
          </p:nvSpPr>
          <p:spPr>
            <a:xfrm>
              <a:off x="6610350" y="2162810"/>
              <a:ext cx="204406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</a:rPr>
                <a:t>MSE</a:t>
              </a:r>
              <a:r>
                <a:rPr kumimoji="1" lang="ja-JP" altLang="en-US" dirty="0">
                  <a:solidFill>
                    <a:schemeClr val="bg1"/>
                  </a:solidFill>
                </a:rPr>
                <a:t>差：</a:t>
              </a:r>
              <a:r>
                <a:rPr kumimoji="1" lang="en-US" altLang="ja-JP" dirty="0">
                  <a:solidFill>
                    <a:schemeClr val="bg1"/>
                  </a:solidFill>
                </a:rPr>
                <a:t>10</a:t>
              </a:r>
              <a:r>
                <a:rPr kumimoji="1" lang="ja-JP" altLang="en-US" dirty="0">
                  <a:solidFill>
                    <a:schemeClr val="bg1"/>
                  </a:solidFill>
                </a:rPr>
                <a:t>以下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1789DF9-39A1-044E-83FF-C72BBE87FFF7}"/>
                </a:ext>
              </a:extLst>
            </p:cNvPr>
            <p:cNvSpPr/>
            <p:nvPr/>
          </p:nvSpPr>
          <p:spPr>
            <a:xfrm>
              <a:off x="716058" y="2027555"/>
              <a:ext cx="7778337" cy="33193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B825FCD3-485C-4144-9403-87DA7418C663}"/>
                </a:ext>
              </a:extLst>
            </p:cNvPr>
            <p:cNvSpPr/>
            <p:nvPr/>
          </p:nvSpPr>
          <p:spPr>
            <a:xfrm>
              <a:off x="715741" y="2027340"/>
              <a:ext cx="2656852" cy="33193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39D79E4D-983D-224B-800F-71DF14821209}"/>
                </a:ext>
              </a:extLst>
            </p:cNvPr>
            <p:cNvSpPr/>
            <p:nvPr/>
          </p:nvSpPr>
          <p:spPr>
            <a:xfrm>
              <a:off x="5837543" y="2027340"/>
              <a:ext cx="2656852" cy="33215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CBA1D9B-22CF-0641-B2C2-264827053B01}"/>
                </a:ext>
              </a:extLst>
            </p:cNvPr>
            <p:cNvSpPr/>
            <p:nvPr/>
          </p:nvSpPr>
          <p:spPr>
            <a:xfrm>
              <a:off x="715740" y="3645379"/>
              <a:ext cx="1706825" cy="170127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D8A41AED-3429-8343-93D8-82B0DB1F9D3F}"/>
                </a:ext>
              </a:extLst>
            </p:cNvPr>
            <p:cNvSpPr/>
            <p:nvPr/>
          </p:nvSpPr>
          <p:spPr>
            <a:xfrm>
              <a:off x="6792686" y="3645378"/>
              <a:ext cx="1701392" cy="17012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B6D65691-F39D-EE44-8413-F072B8071C21}"/>
                </a:ext>
              </a:extLst>
            </p:cNvPr>
            <p:cNvSpPr txBox="1"/>
            <p:nvPr/>
          </p:nvSpPr>
          <p:spPr>
            <a:xfrm>
              <a:off x="7273110" y="1715027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※</a:t>
              </a:r>
              <a:r>
                <a:rPr lang="ja-JP" altLang="en-US"/>
                <a:t>イメージ図</a:t>
              </a:r>
              <a:endParaRPr kumimoji="1" lang="ja-JP" altLang="en-US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8733A3-F22F-CB4E-BA55-139EEE4CCF7B}"/>
              </a:ext>
            </a:extLst>
          </p:cNvPr>
          <p:cNvSpPr txBox="1"/>
          <p:nvPr/>
        </p:nvSpPr>
        <p:spPr>
          <a:xfrm>
            <a:off x="311150" y="52199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低周波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D2E2CAB-1D3A-0A43-BA1A-8DECAF80833D}"/>
              </a:ext>
            </a:extLst>
          </p:cNvPr>
          <p:cNvSpPr txBox="1"/>
          <p:nvPr/>
        </p:nvSpPr>
        <p:spPr>
          <a:xfrm>
            <a:off x="7914357" y="52199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高周波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5A71E0A-B246-3C4D-B797-589EFEFC1D89}"/>
              </a:ext>
            </a:extLst>
          </p:cNvPr>
          <p:cNvSpPr txBox="1"/>
          <p:nvPr/>
        </p:nvSpPr>
        <p:spPr>
          <a:xfrm>
            <a:off x="875578" y="3827660"/>
            <a:ext cx="1314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/>
              <a:t>基底が</a:t>
            </a:r>
            <a:endParaRPr lang="en-US" altLang="ja-JP" sz="2400" dirty="0"/>
          </a:p>
          <a:p>
            <a:pPr algn="ctr"/>
            <a:r>
              <a:rPr lang="ja-JP" altLang="en-US" sz="2400"/>
              <a:t>必要ない</a:t>
            </a:r>
            <a:endParaRPr lang="en-US" altLang="ja-JP" sz="2400" dirty="0"/>
          </a:p>
          <a:p>
            <a:pPr algn="ctr"/>
            <a:endParaRPr kumimoji="1" lang="en-US" altLang="ja-JP" sz="2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7B665EE-D804-104B-A96C-1FDF7D165429}"/>
              </a:ext>
            </a:extLst>
          </p:cNvPr>
          <p:cNvSpPr txBox="1"/>
          <p:nvPr/>
        </p:nvSpPr>
        <p:spPr>
          <a:xfrm>
            <a:off x="6745425" y="3827659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/>
              <a:t>基底が</a:t>
            </a:r>
            <a:endParaRPr lang="en-US" altLang="ja-JP" sz="2400" dirty="0"/>
          </a:p>
          <a:p>
            <a:pPr algn="ctr"/>
            <a:r>
              <a:rPr lang="ja-JP" altLang="en-US" sz="2400"/>
              <a:t>複数個</a:t>
            </a:r>
            <a:r>
              <a:rPr kumimoji="1" lang="ja-JP" altLang="en-US" sz="2400"/>
              <a:t>必要</a:t>
            </a:r>
            <a:endParaRPr kumimoji="1" lang="en-US" altLang="ja-JP" sz="2400" dirty="0"/>
          </a:p>
          <a:p>
            <a:pPr algn="ctr"/>
            <a:endParaRPr kumimoji="1" lang="ja-JP" altLang="en-US" sz="2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B318CDD-E575-A34F-9A20-F6E3E3922181}"/>
              </a:ext>
            </a:extLst>
          </p:cNvPr>
          <p:cNvSpPr txBox="1"/>
          <p:nvPr/>
        </p:nvSpPr>
        <p:spPr>
          <a:xfrm>
            <a:off x="1291282" y="2470627"/>
            <a:ext cx="1433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/>
              <a:t>平坦領域</a:t>
            </a:r>
            <a:endParaRPr kumimoji="1" lang="en-US" altLang="ja-JP" sz="2400" dirty="0"/>
          </a:p>
          <a:p>
            <a:pPr algn="ctr"/>
            <a:endParaRPr kumimoji="1" lang="ja-JP" altLang="en-US" sz="24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A84360-8232-EF4F-8013-0FEB5C9A40ED}"/>
              </a:ext>
            </a:extLst>
          </p:cNvPr>
          <p:cNvSpPr txBox="1"/>
          <p:nvPr/>
        </p:nvSpPr>
        <p:spPr>
          <a:xfrm>
            <a:off x="3648760" y="2470627"/>
            <a:ext cx="1840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/>
              <a:t>その他の</a:t>
            </a:r>
            <a:r>
              <a:rPr kumimoji="1" lang="ja-JP" altLang="en-US" sz="2400"/>
              <a:t>領域</a:t>
            </a:r>
            <a:endParaRPr kumimoji="1" lang="en-US" altLang="ja-JP" sz="2400" dirty="0"/>
          </a:p>
          <a:p>
            <a:pPr algn="ctr"/>
            <a:endParaRPr kumimoji="1" lang="ja-JP" altLang="en-US" sz="24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F981A21-91BF-F24A-9623-CCF060E2BBDF}"/>
              </a:ext>
            </a:extLst>
          </p:cNvPr>
          <p:cNvSpPr txBox="1"/>
          <p:nvPr/>
        </p:nvSpPr>
        <p:spPr>
          <a:xfrm>
            <a:off x="6248918" y="2470627"/>
            <a:ext cx="1930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/>
              <a:t>テクスチャ領域</a:t>
            </a:r>
            <a:endParaRPr kumimoji="1" lang="en-US" altLang="ja-JP" sz="2400" dirty="0"/>
          </a:p>
          <a:p>
            <a:pPr algn="ctr"/>
            <a:endParaRPr kumimoji="1" lang="ja-JP" altLang="en-US" sz="240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7B5D33E-9717-9D47-9A2C-1507ECDA0EB7}"/>
              </a:ext>
            </a:extLst>
          </p:cNvPr>
          <p:cNvSpPr/>
          <p:nvPr/>
        </p:nvSpPr>
        <p:spPr>
          <a:xfrm>
            <a:off x="2576761" y="4004356"/>
            <a:ext cx="764766" cy="620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BFEFF22-3904-6247-9D22-C5EE63CEEB6B}"/>
              </a:ext>
            </a:extLst>
          </p:cNvPr>
          <p:cNvSpPr/>
          <p:nvPr/>
        </p:nvSpPr>
        <p:spPr>
          <a:xfrm>
            <a:off x="3331777" y="4013386"/>
            <a:ext cx="764766" cy="6209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557B6DF-F425-CC41-9A4C-DF08531D7A89}"/>
              </a:ext>
            </a:extLst>
          </p:cNvPr>
          <p:cNvSpPr/>
          <p:nvPr/>
        </p:nvSpPr>
        <p:spPr>
          <a:xfrm>
            <a:off x="5040607" y="4004355"/>
            <a:ext cx="764766" cy="6209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D283455-2CBB-B94D-A4F1-90E3AB312866}"/>
              </a:ext>
            </a:extLst>
          </p:cNvPr>
          <p:cNvSpPr/>
          <p:nvPr/>
        </p:nvSpPr>
        <p:spPr>
          <a:xfrm>
            <a:off x="5790600" y="4004355"/>
            <a:ext cx="764766" cy="6209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35CBC9C-4BF2-8A42-884A-B4BEF13EB0BE}"/>
              </a:ext>
            </a:extLst>
          </p:cNvPr>
          <p:cNvSpPr txBox="1"/>
          <p:nvPr/>
        </p:nvSpPr>
        <p:spPr>
          <a:xfrm>
            <a:off x="2621400" y="4040538"/>
            <a:ext cx="3951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/>
              <a:t>基底</a:t>
            </a:r>
            <a:r>
              <a:rPr lang="en-US" altLang="ja-JP" sz="3200" dirty="0"/>
              <a:t>1</a:t>
            </a:r>
            <a:r>
              <a:rPr lang="ja-JP" altLang="en-US" sz="3200"/>
              <a:t>個で十分な領域</a:t>
            </a:r>
            <a:endParaRPr kumimoji="1" lang="ja-JP" altLang="en-US" sz="32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A785B8B-5A48-134D-A066-B3B08D544962}"/>
              </a:ext>
            </a:extLst>
          </p:cNvPr>
          <p:cNvSpPr txBox="1"/>
          <p:nvPr/>
        </p:nvSpPr>
        <p:spPr>
          <a:xfrm>
            <a:off x="1047127" y="2318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①</a:t>
            </a:r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34D67DA-0D89-7846-A186-801E3C224861}"/>
              </a:ext>
            </a:extLst>
          </p:cNvPr>
          <p:cNvSpPr txBox="1"/>
          <p:nvPr/>
        </p:nvSpPr>
        <p:spPr>
          <a:xfrm>
            <a:off x="3430250" y="2318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②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2EBEF7D-18D4-134A-8543-6CFE1AB4B8B0}"/>
              </a:ext>
            </a:extLst>
          </p:cNvPr>
          <p:cNvSpPr txBox="1"/>
          <p:nvPr/>
        </p:nvSpPr>
        <p:spPr>
          <a:xfrm>
            <a:off x="6042640" y="2318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③</a:t>
            </a:r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7BA99FC-45A4-D941-84AB-BFB4A2BE5B68}"/>
              </a:ext>
            </a:extLst>
          </p:cNvPr>
          <p:cNvSpPr txBox="1"/>
          <p:nvPr/>
        </p:nvSpPr>
        <p:spPr>
          <a:xfrm>
            <a:off x="797022" y="36720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④</a:t>
            </a:r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491C64-386E-A145-B2AF-6B12E7EBD8B2}"/>
              </a:ext>
            </a:extLst>
          </p:cNvPr>
          <p:cNvSpPr txBox="1"/>
          <p:nvPr/>
        </p:nvSpPr>
        <p:spPr>
          <a:xfrm>
            <a:off x="6867399" y="36887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⑤</a:t>
            </a:r>
          </a:p>
        </p:txBody>
      </p:sp>
      <p:sp>
        <p:nvSpPr>
          <p:cNvPr id="45" name="テキスト ボックス 33">
            <a:extLst>
              <a:ext uri="{FF2B5EF4-FFF2-40B4-BE49-F238E27FC236}">
                <a16:creationId xmlns:a16="http://schemas.microsoft.com/office/drawing/2014/main" id="{CEF6E838-9085-1946-9F8E-F86D0A9D562E}"/>
              </a:ext>
            </a:extLst>
          </p:cNvPr>
          <p:cNvSpPr txBox="1"/>
          <p:nvPr/>
        </p:nvSpPr>
        <p:spPr>
          <a:xfrm>
            <a:off x="1306700" y="5622610"/>
            <a:ext cx="6113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/>
              <a:t>分類ごとに有効な基底，</a:t>
            </a:r>
            <a:endParaRPr lang="en-US" altLang="ja-JP" sz="2800" dirty="0"/>
          </a:p>
          <a:p>
            <a:pPr algn="ctr"/>
            <a:r>
              <a:rPr lang="ja-JP" altLang="en-US" sz="2800"/>
              <a:t>局所的な特徴を持つ領域などを調査した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05934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/>
              <a:t>今回の進捗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lang="ja-JP" altLang="en-US" smtClean="0"/>
              <a:t>8</a:t>
            </a:fld>
            <a:endParaRPr lang="ja-JP" altLang="en-US" dirty="0"/>
          </a:p>
        </p:txBody>
      </p:sp>
      <p:sp>
        <p:nvSpPr>
          <p:cNvPr id="5" name="テキスト ボックス 33"/>
          <p:cNvSpPr txBox="1"/>
          <p:nvPr/>
        </p:nvSpPr>
        <p:spPr>
          <a:xfrm>
            <a:off x="3261360" y="588010"/>
            <a:ext cx="4527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#1 </a:t>
            </a:r>
            <a:r>
              <a:rPr lang="ja-JP" altLang="en-US" sz="2400"/>
              <a:t>準最適基底</a:t>
            </a:r>
            <a:endParaRPr kumimoji="1" lang="ja-JP" altLang="en-US" sz="2400" dirty="0"/>
          </a:p>
        </p:txBody>
      </p:sp>
      <p:sp>
        <p:nvSpPr>
          <p:cNvPr id="12" name="テキスト ボックス 33">
            <a:extLst>
              <a:ext uri="{FF2B5EF4-FFF2-40B4-BE49-F238E27FC236}">
                <a16:creationId xmlns:a16="http://schemas.microsoft.com/office/drawing/2014/main" id="{85CD45DC-5FAF-9C4D-BC0B-8322045BE91C}"/>
              </a:ext>
            </a:extLst>
          </p:cNvPr>
          <p:cNvSpPr txBox="1"/>
          <p:nvPr/>
        </p:nvSpPr>
        <p:spPr>
          <a:xfrm>
            <a:off x="0" y="1310750"/>
            <a:ext cx="43237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/>
              <a:t>準最適基底とは？</a:t>
            </a:r>
            <a:endParaRPr kumimoji="1" lang="ja-JP" altLang="en-US" sz="3200" dirty="0"/>
          </a:p>
        </p:txBody>
      </p:sp>
      <p:sp>
        <p:nvSpPr>
          <p:cNvPr id="15" name="テキスト ボックス 33">
            <a:extLst>
              <a:ext uri="{FF2B5EF4-FFF2-40B4-BE49-F238E27FC236}">
                <a16:creationId xmlns:a16="http://schemas.microsoft.com/office/drawing/2014/main" id="{069E0C59-36A2-3941-AC1C-AEB7E3E1BB77}"/>
              </a:ext>
            </a:extLst>
          </p:cNvPr>
          <p:cNvSpPr txBox="1"/>
          <p:nvPr/>
        </p:nvSpPr>
        <p:spPr>
          <a:xfrm>
            <a:off x="1632783" y="5718122"/>
            <a:ext cx="61561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/>
              <a:t>基底の選択肢を広げ</a:t>
            </a:r>
            <a:r>
              <a:rPr lang="ja-JP" altLang="en-US" sz="3200"/>
              <a:t>ることで</a:t>
            </a:r>
            <a:endParaRPr lang="en-US" altLang="ja-JP" sz="3200" dirty="0"/>
          </a:p>
          <a:p>
            <a:pPr algn="ctr"/>
            <a:r>
              <a:rPr lang="ja-JP" altLang="en-US" sz="3200"/>
              <a:t>分類しやすくする</a:t>
            </a:r>
            <a:endParaRPr kumimoji="1" lang="ja-JP" altLang="en-US" sz="3200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35BB1AC-AB6A-AA48-9F76-6F5C34D887AF}"/>
              </a:ext>
            </a:extLst>
          </p:cNvPr>
          <p:cNvGrpSpPr/>
          <p:nvPr/>
        </p:nvGrpSpPr>
        <p:grpSpPr>
          <a:xfrm>
            <a:off x="5111811" y="2479688"/>
            <a:ext cx="3713097" cy="3122762"/>
            <a:chOff x="5367579" y="2842845"/>
            <a:chExt cx="2531172" cy="2611388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97111267-A9D1-624D-90E6-0A1A0B539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6" t="25051" r="68532" b="26111"/>
            <a:stretch/>
          </p:blipFill>
          <p:spPr>
            <a:xfrm>
              <a:off x="5367579" y="2842845"/>
              <a:ext cx="1737878" cy="2544009"/>
            </a:xfrm>
            <a:prstGeom prst="rect">
              <a:avLst/>
            </a:prstGeom>
          </p:spPr>
        </p:pic>
        <p:sp>
          <p:nvSpPr>
            <p:cNvPr id="19" name="テキスト ボックス 33">
              <a:extLst>
                <a:ext uri="{FF2B5EF4-FFF2-40B4-BE49-F238E27FC236}">
                  <a16:creationId xmlns:a16="http://schemas.microsoft.com/office/drawing/2014/main" id="{5527CABE-B067-7349-A0D2-35A3653C2B1D}"/>
                </a:ext>
              </a:extLst>
            </p:cNvPr>
            <p:cNvSpPr txBox="1"/>
            <p:nvPr/>
          </p:nvSpPr>
          <p:spPr>
            <a:xfrm>
              <a:off x="7087807" y="5016694"/>
              <a:ext cx="810944" cy="4375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>
                  <a:ln>
                    <a:solidFill>
                      <a:schemeClr val="tx1"/>
                    </a:solidFill>
                  </a:ln>
                </a:rPr>
                <a:t>領域</a:t>
              </a:r>
              <a:r>
                <a:rPr lang="en-US" altLang="ja-JP" sz="2800" dirty="0">
                  <a:ln>
                    <a:solidFill>
                      <a:schemeClr val="tx1"/>
                    </a:solidFill>
                  </a:ln>
                </a:rPr>
                <a:t> B</a:t>
              </a:r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DC677492-35A4-8F45-A74F-2FA17E6D11A7}"/>
                </a:ext>
              </a:extLst>
            </p:cNvPr>
            <p:cNvGrpSpPr/>
            <p:nvPr/>
          </p:nvGrpSpPr>
          <p:grpSpPr>
            <a:xfrm>
              <a:off x="6032541" y="4366578"/>
              <a:ext cx="1092794" cy="394148"/>
              <a:chOff x="1974810" y="2516699"/>
              <a:chExt cx="1092794" cy="394148"/>
            </a:xfrm>
          </p:grpSpPr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C5895203-BAC4-9F48-B7F9-7DEA119875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4810" y="2516699"/>
                <a:ext cx="1092794" cy="1"/>
              </a:xfrm>
              <a:prstGeom prst="line">
                <a:avLst/>
              </a:prstGeom>
              <a:ln w="41275">
                <a:solidFill>
                  <a:srgbClr val="FF99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5BB9F167-4408-0C4A-BD1E-4E0C79DF8C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4091" y="2910847"/>
                <a:ext cx="963513" cy="0"/>
              </a:xfrm>
              <a:prstGeom prst="line">
                <a:avLst/>
              </a:prstGeom>
              <a:ln w="41275">
                <a:solidFill>
                  <a:srgbClr val="FF99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テキスト ボックス 33">
            <a:extLst>
              <a:ext uri="{FF2B5EF4-FFF2-40B4-BE49-F238E27FC236}">
                <a16:creationId xmlns:a16="http://schemas.microsoft.com/office/drawing/2014/main" id="{B8FE3ED2-920E-B14A-9A1A-314E04971463}"/>
              </a:ext>
            </a:extLst>
          </p:cNvPr>
          <p:cNvSpPr txBox="1"/>
          <p:nvPr/>
        </p:nvSpPr>
        <p:spPr>
          <a:xfrm>
            <a:off x="4344437" y="1310750"/>
            <a:ext cx="3885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/>
              <a:t>例えば</a:t>
            </a:r>
            <a:r>
              <a:rPr kumimoji="1" lang="en-US" altLang="ja-JP" sz="2400" dirty="0"/>
              <a:t>..</a:t>
            </a:r>
          </a:p>
          <a:p>
            <a:pPr algn="ctr"/>
            <a:r>
              <a:rPr kumimoji="1" lang="en-US" altLang="ja-JP" sz="2400" dirty="0"/>
              <a:t>MSE</a:t>
            </a:r>
            <a:r>
              <a:rPr kumimoji="1" lang="en-US" altLang="ja-JP" sz="1600" dirty="0"/>
              <a:t>[6]</a:t>
            </a:r>
            <a:r>
              <a:rPr kumimoji="1" lang="ja-JP" altLang="en-US" sz="2400"/>
              <a:t>を</a:t>
            </a:r>
            <a:r>
              <a:rPr kumimoji="1" lang="en-US" altLang="ja-JP" sz="2400" dirty="0"/>
              <a:t>100</a:t>
            </a:r>
            <a:r>
              <a:rPr kumimoji="1" lang="ja-JP" altLang="en-US" sz="2400"/>
              <a:t>まで</a:t>
            </a:r>
            <a:r>
              <a:rPr kumimoji="1" lang="en-US" altLang="ja-JP" sz="2400" dirty="0"/>
              <a:t> </a:t>
            </a:r>
            <a:r>
              <a:rPr kumimoji="1" lang="ja-JP" altLang="en-US" sz="2400"/>
              <a:t>下げて良い時</a:t>
            </a:r>
            <a:endParaRPr kumimoji="1" lang="ja-JP" altLang="en-US" sz="2400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194F4F5-EF0C-D343-A467-B82401595B9D}"/>
              </a:ext>
            </a:extLst>
          </p:cNvPr>
          <p:cNvCxnSpPr>
            <a:cxnSpLocks/>
          </p:cNvCxnSpPr>
          <p:nvPr/>
        </p:nvCxnSpPr>
        <p:spPr>
          <a:xfrm>
            <a:off x="3431740" y="6235122"/>
            <a:ext cx="2690260" cy="0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888E1FF2-4A74-5646-AEB9-4A4B41E75F57}"/>
              </a:ext>
            </a:extLst>
          </p:cNvPr>
          <p:cNvGrpSpPr/>
          <p:nvPr/>
        </p:nvGrpSpPr>
        <p:grpSpPr>
          <a:xfrm>
            <a:off x="311149" y="2777445"/>
            <a:ext cx="4666866" cy="2816550"/>
            <a:chOff x="311149" y="2870039"/>
            <a:chExt cx="4666866" cy="2816550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7698BEA8-6080-D04C-A798-CCF82EF3ABE6}"/>
                </a:ext>
              </a:extLst>
            </p:cNvPr>
            <p:cNvGrpSpPr/>
            <p:nvPr/>
          </p:nvGrpSpPr>
          <p:grpSpPr>
            <a:xfrm>
              <a:off x="311149" y="3078325"/>
              <a:ext cx="4666866" cy="2608264"/>
              <a:chOff x="311150" y="3500861"/>
              <a:chExt cx="3643612" cy="189199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07A4B089-96AF-664C-B943-0435099479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715" r="69826" b="49557"/>
              <a:stretch/>
            </p:blipFill>
            <p:spPr>
              <a:xfrm>
                <a:off x="311150" y="3500861"/>
                <a:ext cx="2720626" cy="1835453"/>
              </a:xfrm>
              <a:prstGeom prst="rect">
                <a:avLst/>
              </a:prstGeom>
            </p:spPr>
          </p:pic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277CD395-8A73-E345-B5A4-5F311A973E9D}"/>
                  </a:ext>
                </a:extLst>
              </p:cNvPr>
              <p:cNvGrpSpPr/>
              <p:nvPr/>
            </p:nvGrpSpPr>
            <p:grpSpPr>
              <a:xfrm>
                <a:off x="1651583" y="4149475"/>
                <a:ext cx="1360313" cy="562292"/>
                <a:chOff x="1974809" y="2457020"/>
                <a:chExt cx="1360313" cy="562292"/>
              </a:xfrm>
            </p:grpSpPr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id="{48709809-F479-5B46-BFD6-689B8D4D0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74809" y="2457020"/>
                  <a:ext cx="1360313" cy="1"/>
                </a:xfrm>
                <a:prstGeom prst="line">
                  <a:avLst/>
                </a:prstGeom>
                <a:ln w="41275">
                  <a:solidFill>
                    <a:srgbClr val="FF99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コネクタ 27">
                  <a:extLst>
                    <a:ext uri="{FF2B5EF4-FFF2-40B4-BE49-F238E27FC236}">
                      <a16:creationId xmlns:a16="http://schemas.microsoft.com/office/drawing/2014/main" id="{D5EFC335-88A6-4548-A2C8-E3D78346E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3969" y="3019312"/>
                  <a:ext cx="1211153" cy="0"/>
                </a:xfrm>
                <a:prstGeom prst="line">
                  <a:avLst/>
                </a:prstGeom>
                <a:ln w="41275">
                  <a:solidFill>
                    <a:srgbClr val="FF99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9F4AD5E9-6F85-1D46-9943-572536F1E79F}"/>
                  </a:ext>
                </a:extLst>
              </p:cNvPr>
              <p:cNvSpPr/>
              <p:nvPr/>
            </p:nvSpPr>
            <p:spPr>
              <a:xfrm>
                <a:off x="1800743" y="4558133"/>
                <a:ext cx="62656" cy="77818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30D2B884-95EC-AD42-BA9B-E23B083BFFCB}"/>
                  </a:ext>
                </a:extLst>
              </p:cNvPr>
              <p:cNvSpPr/>
              <p:nvPr/>
            </p:nvSpPr>
            <p:spPr>
              <a:xfrm>
                <a:off x="1904151" y="4275947"/>
                <a:ext cx="81092" cy="106036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33">
                <a:extLst>
                  <a:ext uri="{FF2B5EF4-FFF2-40B4-BE49-F238E27FC236}">
                    <a16:creationId xmlns:a16="http://schemas.microsoft.com/office/drawing/2014/main" id="{2E1E3393-2275-2B45-9F75-115DECADD030}"/>
                  </a:ext>
                </a:extLst>
              </p:cNvPr>
              <p:cNvSpPr txBox="1"/>
              <p:nvPr/>
            </p:nvSpPr>
            <p:spPr>
              <a:xfrm>
                <a:off x="3002217" y="5013321"/>
                <a:ext cx="952545" cy="379536"/>
              </a:xfrm>
              <a:prstGeom prst="rect">
                <a:avLst/>
              </a:prstGeom>
              <a:solidFill>
                <a:schemeClr val="bg1">
                  <a:alpha val="76000"/>
                </a:schemeClr>
              </a:solidFill>
              <a:effectLst>
                <a:softEdge rad="5080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800">
                    <a:ln>
                      <a:solidFill>
                        <a:schemeClr val="tx1"/>
                      </a:solidFill>
                    </a:ln>
                  </a:rPr>
                  <a:t>領域</a:t>
                </a:r>
                <a:r>
                  <a:rPr lang="en-US" altLang="ja-JP" sz="2800" dirty="0">
                    <a:ln>
                      <a:solidFill>
                        <a:schemeClr val="tx1"/>
                      </a:solidFill>
                    </a:ln>
                  </a:rPr>
                  <a:t> A</a:t>
                </a: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98E5DD0-CCBC-BF40-82DE-476AA0F73058}"/>
                </a:ext>
              </a:extLst>
            </p:cNvPr>
            <p:cNvGrpSpPr/>
            <p:nvPr/>
          </p:nvGrpSpPr>
          <p:grpSpPr>
            <a:xfrm>
              <a:off x="1697515" y="2870039"/>
              <a:ext cx="1734225" cy="1194513"/>
              <a:chOff x="2340472" y="3136566"/>
              <a:chExt cx="1734225" cy="1194513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380775E1-6ADE-AC4A-8A3B-793FD2D59BF0}"/>
                  </a:ext>
                </a:extLst>
              </p:cNvPr>
              <p:cNvGrpSpPr/>
              <p:nvPr/>
            </p:nvGrpSpPr>
            <p:grpSpPr>
              <a:xfrm rot="19355959">
                <a:off x="2415533" y="3136566"/>
                <a:ext cx="1617788" cy="1194513"/>
                <a:chOff x="478006" y="1986335"/>
                <a:chExt cx="1617788" cy="1194513"/>
              </a:xfrm>
            </p:grpSpPr>
            <p:sp>
              <p:nvSpPr>
                <p:cNvPr id="10" name="三角形 9">
                  <a:extLst>
                    <a:ext uri="{FF2B5EF4-FFF2-40B4-BE49-F238E27FC236}">
                      <a16:creationId xmlns:a16="http://schemas.microsoft.com/office/drawing/2014/main" id="{CBD901BD-D98C-0747-A0F9-1CC2AAF9ED8C}"/>
                    </a:ext>
                  </a:extLst>
                </p:cNvPr>
                <p:cNvSpPr/>
                <p:nvPr/>
              </p:nvSpPr>
              <p:spPr>
                <a:xfrm rot="13884971">
                  <a:off x="792769" y="2159831"/>
                  <a:ext cx="895941" cy="96160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9924E872-C68A-8444-887A-048C1883F001}"/>
                    </a:ext>
                  </a:extLst>
                </p:cNvPr>
                <p:cNvSpPr/>
                <p:nvPr/>
              </p:nvSpPr>
              <p:spPr>
                <a:xfrm rot="2176460">
                  <a:off x="542333" y="2037217"/>
                  <a:ext cx="1553461" cy="9255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円/楕円 28">
                  <a:extLst>
                    <a:ext uri="{FF2B5EF4-FFF2-40B4-BE49-F238E27FC236}">
                      <a16:creationId xmlns:a16="http://schemas.microsoft.com/office/drawing/2014/main" id="{6A531E51-3B3F-7048-B5C2-5A4D7B31AEF0}"/>
                    </a:ext>
                  </a:extLst>
                </p:cNvPr>
                <p:cNvSpPr/>
                <p:nvPr/>
              </p:nvSpPr>
              <p:spPr>
                <a:xfrm rot="8953262">
                  <a:off x="700739" y="2021044"/>
                  <a:ext cx="584213" cy="9255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円/楕円 30">
                  <a:extLst>
                    <a:ext uri="{FF2B5EF4-FFF2-40B4-BE49-F238E27FC236}">
                      <a16:creationId xmlns:a16="http://schemas.microsoft.com/office/drawing/2014/main" id="{F2457A89-6D25-0B45-8FDD-04FEA0AD7408}"/>
                    </a:ext>
                  </a:extLst>
                </p:cNvPr>
                <p:cNvSpPr/>
                <p:nvPr/>
              </p:nvSpPr>
              <p:spPr>
                <a:xfrm rot="7870435">
                  <a:off x="1142353" y="2299821"/>
                  <a:ext cx="584213" cy="9255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4" name="図 23">
                  <a:extLst>
                    <a:ext uri="{FF2B5EF4-FFF2-40B4-BE49-F238E27FC236}">
                      <a16:creationId xmlns:a16="http://schemas.microsoft.com/office/drawing/2014/main" id="{8BF710C8-6800-F748-9377-E2BDBCD2DD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332460">
                  <a:off x="478006" y="1986335"/>
                  <a:ext cx="1536351" cy="1194513"/>
                </a:xfrm>
                <a:prstGeom prst="rect">
                  <a:avLst/>
                </a:prstGeom>
              </p:spPr>
            </p:pic>
          </p:grpSp>
          <p:sp>
            <p:nvSpPr>
              <p:cNvPr id="32" name="テキスト ボックス 33">
                <a:extLst>
                  <a:ext uri="{FF2B5EF4-FFF2-40B4-BE49-F238E27FC236}">
                    <a16:creationId xmlns:a16="http://schemas.microsoft.com/office/drawing/2014/main" id="{87273F7C-2A7D-6649-8896-0A389BF12F22}"/>
                  </a:ext>
                </a:extLst>
              </p:cNvPr>
              <p:cNvSpPr txBox="1"/>
              <p:nvPr/>
            </p:nvSpPr>
            <p:spPr>
              <a:xfrm>
                <a:off x="2340472" y="3488231"/>
                <a:ext cx="17342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000"/>
                  <a:t>準最適基底</a:t>
                </a:r>
                <a:endParaRPr kumimoji="1" lang="ja-JP" altLang="en-US" sz="2000" dirty="0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/>
              <a:t>今回の進捗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lang="ja-JP" altLang="en-US" smtClean="0"/>
              <a:t>9</a:t>
            </a:fld>
            <a:endParaRPr lang="ja-JP" altLang="en-US" dirty="0"/>
          </a:p>
        </p:txBody>
      </p:sp>
      <p:sp>
        <p:nvSpPr>
          <p:cNvPr id="21" name="テキスト ボックス 33">
            <a:extLst>
              <a:ext uri="{FF2B5EF4-FFF2-40B4-BE49-F238E27FC236}">
                <a16:creationId xmlns:a16="http://schemas.microsoft.com/office/drawing/2014/main" id="{684AC57B-47EC-5C49-9CEB-E7A504421222}"/>
              </a:ext>
            </a:extLst>
          </p:cNvPr>
          <p:cNvSpPr txBox="1"/>
          <p:nvPr/>
        </p:nvSpPr>
        <p:spPr>
          <a:xfrm>
            <a:off x="3261360" y="588010"/>
            <a:ext cx="4527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#1 </a:t>
            </a:r>
            <a:r>
              <a:rPr kumimoji="1" lang="ja-JP" altLang="en-US" sz="2400"/>
              <a:t>準最適基底</a:t>
            </a:r>
            <a:endParaRPr kumimoji="1" lang="ja-JP" altLang="en-US" sz="2400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8E3DB62-0FFC-9D49-8B11-52F3FCD94792}"/>
              </a:ext>
            </a:extLst>
          </p:cNvPr>
          <p:cNvGrpSpPr/>
          <p:nvPr/>
        </p:nvGrpSpPr>
        <p:grpSpPr>
          <a:xfrm>
            <a:off x="763782" y="1641018"/>
            <a:ext cx="5335224" cy="2443879"/>
            <a:chOff x="1366518" y="1525271"/>
            <a:chExt cx="5335224" cy="2443879"/>
          </a:xfrm>
        </p:grpSpPr>
        <p:graphicFrame>
          <p:nvGraphicFramePr>
            <p:cNvPr id="18" name="表 17">
              <a:extLst>
                <a:ext uri="{FF2B5EF4-FFF2-40B4-BE49-F238E27FC236}">
                  <a16:creationId xmlns:a16="http://schemas.microsoft.com/office/drawing/2014/main" id="{7CC9E623-DC2D-1041-BEC5-F6E924D5C43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8462874"/>
                </p:ext>
              </p:extLst>
            </p:nvPr>
          </p:nvGraphicFramePr>
          <p:xfrm>
            <a:off x="1366518" y="1525271"/>
            <a:ext cx="5335224" cy="2443879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209848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61836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618369">
                    <a:extLst>
                      <a:ext uri="{9D8B030D-6E8A-4147-A177-3AD203B41FA5}">
                        <a16:colId xmlns:a16="http://schemas.microsoft.com/office/drawing/2014/main" val="3851186563"/>
                      </a:ext>
                    </a:extLst>
                  </a:gridCol>
                </a:tblGrid>
                <a:tr h="310279"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r>
                          <a:rPr lang="ja-JP" altLang="en-US" sz="1800" b="0">
                            <a:latin typeface="ＭＳ 明朝" panose="02020609040205080304" charset="-128"/>
                            <a:ea typeface="ＭＳ 明朝" panose="02020609040205080304" charset="-128"/>
                            <a:cs typeface="ＭＳ 明朝" panose="02020609040205080304" charset="-128"/>
                          </a:rPr>
                          <a:t>領域番号</a:t>
                        </a:r>
                        <a:r>
                          <a:rPr lang="en-US" altLang="ja-JP" sz="1800" b="0" dirty="0">
                            <a:latin typeface="ＭＳ 明朝" panose="02020609040205080304" charset="-128"/>
                            <a:ea typeface="ＭＳ 明朝" panose="02020609040205080304" charset="-128"/>
                            <a:cs typeface="ＭＳ 明朝" panose="02020609040205080304" charset="-128"/>
                          </a:rPr>
                          <a:t> </a:t>
                        </a:r>
                        <a:endParaRPr lang="ja-JP" altLang="en-US" sz="1800" b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endParaRPr>
                      </a:p>
                    </a:txBody>
                    <a:tcPr marL="68580" marR="68580" marT="0" marB="0" anchor="ctr">
                      <a:lnL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r>
                          <a:rPr lang="ja-JP" altLang="en-US" sz="1600" b="0">
                            <a:latin typeface="ＭＳ 明朝" panose="02020609040205080304" charset="-128"/>
                            <a:ea typeface="ＭＳ 明朝" panose="02020609040205080304" charset="-128"/>
                            <a:cs typeface="ＭＳ 明朝" panose="02020609040205080304" charset="-128"/>
                          </a:rPr>
                          <a:t>準最適基底の数</a:t>
                        </a:r>
                        <a:endParaRPr lang="en-US" altLang="en-US" sz="1600" b="0" dirty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endParaRPr>
                      </a:p>
                    </a:txBody>
                    <a:tcPr marL="68580" marR="68580" marT="0" marB="0" anchor="ctr">
                      <a:lnL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8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r>
                          <a:rPr lang="ja-JP" altLang="en-US" sz="1600" b="0">
                            <a:latin typeface="ＭＳ 明朝" panose="02020609040205080304" charset="-128"/>
                            <a:ea typeface="ＭＳ 明朝" panose="02020609040205080304" charset="-128"/>
                            <a:cs typeface="ＭＳ 明朝" panose="02020609040205080304" charset="-128"/>
                          </a:rPr>
                          <a:t>最適基底</a:t>
                        </a:r>
                        <a:r>
                          <a:rPr lang="en-US" altLang="ja-JP" sz="1200" b="0" dirty="0">
                            <a:latin typeface="ＭＳ 明朝" panose="02020609040205080304" charset="-128"/>
                            <a:ea typeface="ＭＳ 明朝" panose="02020609040205080304" charset="-128"/>
                            <a:cs typeface="ＭＳ 明朝" panose="02020609040205080304" charset="-128"/>
                          </a:rPr>
                          <a:t>[7]</a:t>
                        </a:r>
                        <a:endParaRPr lang="en-US" altLang="en-US" sz="1600" b="0" dirty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endParaRPr>
                      </a:p>
                    </a:txBody>
                    <a:tcPr marL="68580" marR="68580" marT="0" marB="0" anchor="ctr">
                      <a:lnL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8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989002"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endParaRPr lang="en-US" altLang="en-US" sz="1600" b="0" dirty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endParaRPr>
                      </a:p>
                      <a:p>
                        <a:pPr indent="0" algn="ctr">
                          <a:buNone/>
                        </a:pPr>
                        <a:endParaRPr lang="en-US" altLang="en-US" sz="1600" b="0" dirty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endParaRPr>
                      </a:p>
                      <a:p>
                        <a:pPr indent="0" algn="ctr">
                          <a:buNone/>
                        </a:pPr>
                        <a:endParaRPr lang="en-US" altLang="en-US" sz="1600" b="0" dirty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endParaRPr>
                      </a:p>
                      <a:p>
                        <a:pPr indent="0" algn="ctr">
                          <a:buNone/>
                        </a:pPr>
                        <a:r>
                          <a:rPr lang="en-US" altLang="en-US" sz="1600" b="0" dirty="0">
                            <a:latin typeface="ＭＳ 明朝" panose="02020609040205080304" charset="-128"/>
                            <a:ea typeface="ＭＳ 明朝" panose="02020609040205080304" charset="-128"/>
                            <a:cs typeface="ＭＳ 明朝" panose="02020609040205080304" charset="-128"/>
                          </a:rPr>
                          <a:t>            </a:t>
                        </a:r>
                        <a:r>
                          <a:rPr lang="en-US" altLang="en-US" sz="2000" b="0" dirty="0">
                            <a:latin typeface="ＭＳ 明朝" panose="02020609040205080304" charset="-128"/>
                            <a:ea typeface="ＭＳ 明朝" panose="02020609040205080304" charset="-128"/>
                            <a:cs typeface="ＭＳ 明朝" panose="02020609040205080304" charset="-128"/>
                          </a:rPr>
                          <a:t>4</a:t>
                        </a:r>
                        <a:endParaRPr lang="en-US" altLang="en-US" sz="1600" b="0" dirty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endParaRPr>
                      </a:p>
                    </a:txBody>
                    <a:tcPr marL="68580" marR="68580" marT="0" marB="0" anchor="ctr">
                      <a:lnL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8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r>
                          <a:rPr lang="en-US" sz="2400" b="0" dirty="0">
                            <a:latin typeface="ＭＳ 明朝" panose="02020609040205080304" charset="-128"/>
                            <a:ea typeface="ＭＳ 明朝" panose="02020609040205080304" charset="-128"/>
                            <a:cs typeface="ＭＳ 明朝" panose="02020609040205080304" charset="-128"/>
                          </a:rPr>
                          <a:t>0</a:t>
                        </a:r>
                        <a:r>
                          <a:rPr lang="en-US" sz="1600" b="0" dirty="0">
                            <a:latin typeface="ＭＳ 明朝" panose="02020609040205080304" charset="-128"/>
                            <a:ea typeface="ＭＳ 明朝" panose="02020609040205080304" charset="-128"/>
                            <a:cs typeface="ＭＳ 明朝" panose="02020609040205080304" charset="-128"/>
                          </a:rPr>
                          <a:t>/64</a:t>
                        </a:r>
                        <a:endParaRPr lang="en-US" sz="2400" b="0" dirty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endParaRPr>
                      </a:p>
                    </a:txBody>
                    <a:tcPr marL="68580" marR="68580" marT="0" marB="0" anchor="ctr">
                      <a:lnL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8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8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endParaRPr lang="en-US" sz="2400" b="0" dirty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endParaRPr>
                      </a:p>
                      <a:p>
                        <a:pPr indent="0" algn="ctr">
                          <a:buNone/>
                        </a:pPr>
                        <a:endParaRPr lang="en-US" sz="2400" b="0" dirty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endParaRPr>
                      </a:p>
                      <a:p>
                        <a:pPr indent="0" algn="ctr">
                          <a:buNone/>
                        </a:pPr>
                        <a:r>
                          <a:rPr lang="en-US" sz="1800" b="0" dirty="0">
                            <a:latin typeface="ＭＳ 明朝" panose="02020609040205080304" charset="-128"/>
                            <a:ea typeface="ＭＳ 明朝" panose="02020609040205080304" charset="-128"/>
                            <a:cs typeface="ＭＳ 明朝" panose="02020609040205080304" charset="-128"/>
                          </a:rPr>
                          <a:t>          22</a:t>
                        </a:r>
                      </a:p>
                    </a:txBody>
                    <a:tcPr marL="68580" marR="68580" marT="0" marB="0" anchor="ctr">
                      <a:lnL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8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8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729359"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endParaRPr lang="en-US" altLang="en-US" sz="1600" b="0" dirty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endParaRPr>
                      </a:p>
                      <a:p>
                        <a:pPr indent="0" algn="ctr">
                          <a:buNone/>
                        </a:pPr>
                        <a:endParaRPr lang="en-US" altLang="en-US" sz="1600" b="0" dirty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endParaRPr>
                      </a:p>
                      <a:p>
                        <a:pPr indent="0" algn="ctr">
                          <a:buNone/>
                        </a:pPr>
                        <a:r>
                          <a:rPr lang="en-US" altLang="en-US" sz="1600" b="0" dirty="0">
                            <a:latin typeface="ＭＳ 明朝" panose="02020609040205080304" charset="-128"/>
                            <a:ea typeface="ＭＳ 明朝" panose="02020609040205080304" charset="-128"/>
                            <a:cs typeface="ＭＳ 明朝" panose="02020609040205080304" charset="-128"/>
                          </a:rPr>
                          <a:t>            </a:t>
                        </a:r>
                        <a:r>
                          <a:rPr lang="en-US" altLang="en-US" sz="2000" b="0" dirty="0">
                            <a:latin typeface="ＭＳ 明朝" panose="02020609040205080304" charset="-128"/>
                            <a:ea typeface="ＭＳ 明朝" panose="02020609040205080304" charset="-128"/>
                            <a:cs typeface="ＭＳ 明朝" panose="02020609040205080304" charset="-128"/>
                          </a:rPr>
                          <a:t>5</a:t>
                        </a:r>
                        <a:endParaRPr lang="en-US" altLang="en-US" sz="1600" b="0" dirty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endParaRPr>
                      </a:p>
                    </a:txBody>
                    <a:tcPr marL="68580" marR="68580" marT="0" marB="0" anchor="ctr">
                      <a:lnL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8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8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r>
                          <a:rPr lang="en-US" sz="2400" b="0" dirty="0">
                            <a:latin typeface="ＭＳ 明朝" panose="02020609040205080304" charset="-128"/>
                            <a:ea typeface="ＭＳ 明朝" panose="02020609040205080304" charset="-128"/>
                            <a:cs typeface="ＭＳ 明朝" panose="02020609040205080304" charset="-128"/>
                          </a:rPr>
                          <a:t>36</a:t>
                        </a:r>
                        <a:r>
                          <a:rPr lang="en-US" sz="1600" b="0" dirty="0">
                            <a:latin typeface="ＭＳ 明朝" panose="02020609040205080304" charset="-128"/>
                            <a:ea typeface="ＭＳ 明朝" panose="02020609040205080304" charset="-128"/>
                            <a:cs typeface="ＭＳ 明朝" panose="02020609040205080304" charset="-128"/>
                          </a:rPr>
                          <a:t>/64</a:t>
                        </a:r>
                        <a:endParaRPr lang="en-US" sz="1800" b="0" dirty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8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8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8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endParaRPr lang="en-US" sz="1800" b="0" dirty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endParaRPr>
                      </a:p>
                      <a:p>
                        <a:pPr indent="0" algn="ctr">
                          <a:buNone/>
                        </a:pPr>
                        <a:endParaRPr lang="en-US" sz="1800" b="0" dirty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endParaRPr>
                      </a:p>
                      <a:p>
                        <a:pPr indent="0" algn="ctr">
                          <a:buNone/>
                        </a:pPr>
                        <a:endParaRPr lang="en-US" sz="1800" b="0" dirty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endParaRPr>
                      </a:p>
                      <a:p>
                        <a:pPr indent="0" algn="ctr">
                          <a:buNone/>
                        </a:pPr>
                        <a:r>
                          <a:rPr lang="en-US" sz="1800" b="0" dirty="0">
                            <a:latin typeface="ＭＳ 明朝" panose="02020609040205080304" charset="-128"/>
                            <a:ea typeface="ＭＳ 明朝" panose="02020609040205080304" charset="-128"/>
                            <a:cs typeface="ＭＳ 明朝" panose="02020609040205080304" charset="-128"/>
                          </a:rPr>
                          <a:t>          22</a:t>
                        </a: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8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8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8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532818092"/>
                    </a:ext>
                  </a:extLst>
                </a:tr>
              </a:tbl>
            </a:graphicData>
          </a:graphic>
        </p:graphicFrame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D4704B00-BAFB-D64E-83B1-E66ED621F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3721" y="1934315"/>
              <a:ext cx="860309" cy="860309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535A2067-7FBD-2C43-848B-7FA8E1B25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5200" y="1934315"/>
              <a:ext cx="860309" cy="860309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DCF8F6C0-AE39-1C48-A482-B00A00AD2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3720" y="3043154"/>
              <a:ext cx="860309" cy="860309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5A1A882C-6F86-934E-879B-4D6904FD8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5200" y="3090663"/>
              <a:ext cx="812800" cy="812800"/>
            </a:xfrm>
            <a:prstGeom prst="rect">
              <a:avLst/>
            </a:prstGeom>
          </p:spPr>
        </p:pic>
      </p:grpSp>
      <p:sp>
        <p:nvSpPr>
          <p:cNvPr id="30" name="テキスト ボックス 33">
            <a:extLst>
              <a:ext uri="{FF2B5EF4-FFF2-40B4-BE49-F238E27FC236}">
                <a16:creationId xmlns:a16="http://schemas.microsoft.com/office/drawing/2014/main" id="{AED7B440-94D9-834E-BC6E-DDE7B2C6BF62}"/>
              </a:ext>
            </a:extLst>
          </p:cNvPr>
          <p:cNvSpPr txBox="1"/>
          <p:nvPr/>
        </p:nvSpPr>
        <p:spPr>
          <a:xfrm>
            <a:off x="544010" y="1166437"/>
            <a:ext cx="2237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/>
              <a:t>領域ごとに</a:t>
            </a:r>
            <a:r>
              <a:rPr kumimoji="1" lang="en-US" altLang="ja-JP" sz="2800" dirty="0"/>
              <a:t>..</a:t>
            </a:r>
            <a:endParaRPr kumimoji="1" lang="ja-JP" altLang="en-US" sz="2800" dirty="0"/>
          </a:p>
        </p:txBody>
      </p:sp>
      <p:sp>
        <p:nvSpPr>
          <p:cNvPr id="31" name="テキスト ボックス 33">
            <a:extLst>
              <a:ext uri="{FF2B5EF4-FFF2-40B4-BE49-F238E27FC236}">
                <a16:creationId xmlns:a16="http://schemas.microsoft.com/office/drawing/2014/main" id="{ED7B8282-757C-5240-A84D-8EB6DFA9C3E4}"/>
              </a:ext>
            </a:extLst>
          </p:cNvPr>
          <p:cNvSpPr txBox="1"/>
          <p:nvPr/>
        </p:nvSpPr>
        <p:spPr>
          <a:xfrm>
            <a:off x="544010" y="4446660"/>
            <a:ext cx="2353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/>
              <a:t>基底</a:t>
            </a:r>
            <a:r>
              <a:rPr kumimoji="1" lang="ja-JP" altLang="en-US" sz="2800"/>
              <a:t>ごとに</a:t>
            </a:r>
            <a:r>
              <a:rPr kumimoji="1" lang="en-US" altLang="ja-JP" sz="2800" dirty="0"/>
              <a:t>..</a:t>
            </a:r>
            <a:endParaRPr kumimoji="1" lang="ja-JP" altLang="en-US" sz="2800" dirty="0"/>
          </a:p>
        </p:txBody>
      </p:sp>
      <p:graphicFrame>
        <p:nvGraphicFramePr>
          <p:cNvPr id="45" name="表 44">
            <a:extLst>
              <a:ext uri="{FF2B5EF4-FFF2-40B4-BE49-F238E27FC236}">
                <a16:creationId xmlns:a16="http://schemas.microsoft.com/office/drawing/2014/main" id="{A96828B3-A002-C94C-A976-06E0B1FFCB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02683"/>
              </p:ext>
            </p:extLst>
          </p:nvPr>
        </p:nvGraphicFramePr>
        <p:xfrm>
          <a:off x="763782" y="4910593"/>
          <a:ext cx="3716855" cy="1859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8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8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ja-JP" altLang="en-US" sz="1800" b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基底番号</a:t>
                      </a:r>
                      <a:r>
                        <a:rPr lang="en-US" altLang="ja-JP" sz="1800" b="0" dirty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 </a:t>
                      </a:r>
                      <a:endParaRPr lang="ja-JP" altLang="en-US" sz="1800" b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ja-JP" altLang="en-US" sz="1600" b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準最適基底の数</a:t>
                      </a:r>
                      <a:endParaRPr lang="en-US" altLang="en-US" sz="1600" b="0" dirty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616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 dirty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  <a:p>
                      <a:pPr indent="0" algn="ctr">
                        <a:buNone/>
                      </a:pPr>
                      <a:endParaRPr lang="en-US" altLang="en-US" sz="1600" b="0" dirty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en-US" sz="1600" b="0" dirty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            </a:t>
                      </a:r>
                      <a:r>
                        <a:rPr lang="en-US" altLang="en-US" sz="2000" b="0" dirty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40</a:t>
                      </a:r>
                      <a:endParaRPr lang="en-US" altLang="en-US" sz="1600" b="0" dirty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 dirty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267</a:t>
                      </a:r>
                      <a:r>
                        <a:rPr lang="en-US" sz="1600" b="0" dirty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/1024</a:t>
                      </a:r>
                      <a:endParaRPr lang="en-US" sz="2400" b="0" dirty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616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 dirty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  <a:p>
                      <a:pPr indent="0" algn="ctr">
                        <a:buNone/>
                      </a:pPr>
                      <a:endParaRPr lang="en-US" altLang="en-US" sz="1600" b="0" dirty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en-US" sz="1600" b="0" dirty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            </a:t>
                      </a:r>
                      <a:r>
                        <a:rPr lang="en-US" altLang="en-US" sz="2000" b="0" dirty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61</a:t>
                      </a:r>
                      <a:endParaRPr lang="en-US" altLang="en-US" sz="1600" b="0" dirty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 dirty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295</a:t>
                      </a:r>
                      <a:r>
                        <a:rPr lang="en-US" sz="1600" b="0" dirty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/1024</a:t>
                      </a:r>
                      <a:endParaRPr lang="en-US" sz="1800" b="0" dirty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18092"/>
                  </a:ext>
                </a:extLst>
              </a:tr>
            </a:tbl>
          </a:graphicData>
        </a:graphic>
      </p:graphicFrame>
      <p:sp>
        <p:nvSpPr>
          <p:cNvPr id="50" name="テキスト ボックス 33">
            <a:extLst>
              <a:ext uri="{FF2B5EF4-FFF2-40B4-BE49-F238E27FC236}">
                <a16:creationId xmlns:a16="http://schemas.microsoft.com/office/drawing/2014/main" id="{F83002BE-532E-4D47-B526-612D2BC766CB}"/>
              </a:ext>
            </a:extLst>
          </p:cNvPr>
          <p:cNvSpPr txBox="1"/>
          <p:nvPr/>
        </p:nvSpPr>
        <p:spPr>
          <a:xfrm>
            <a:off x="4096752" y="4046521"/>
            <a:ext cx="2237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(</a:t>
            </a:r>
            <a:r>
              <a:rPr kumimoji="1" lang="ja-JP" altLang="en-US" sz="2400"/>
              <a:t>対象：</a:t>
            </a:r>
            <a:r>
              <a:rPr kumimoji="1" lang="en-US" altLang="ja-JP" sz="2400" dirty="0"/>
              <a:t>Barbara)</a:t>
            </a:r>
            <a:endParaRPr kumimoji="1" lang="ja-JP" altLang="en-US" sz="2400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7165D62-B2E6-DE41-833F-2F6FD0DA50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64" y="5233390"/>
            <a:ext cx="701487" cy="70148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7B7D34A3-722B-804A-806A-C1B446EE39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26" y="6027650"/>
            <a:ext cx="715125" cy="715125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13336D8B-63FB-3A4F-8EC5-3C8C7EE310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8979" flipH="1">
            <a:off x="4687448" y="4683404"/>
            <a:ext cx="1056532" cy="903062"/>
          </a:xfrm>
          <a:prstGeom prst="rect">
            <a:avLst/>
          </a:prstGeom>
        </p:spPr>
      </p:pic>
      <p:sp>
        <p:nvSpPr>
          <p:cNvPr id="53" name="テキスト ボックス 33">
            <a:extLst>
              <a:ext uri="{FF2B5EF4-FFF2-40B4-BE49-F238E27FC236}">
                <a16:creationId xmlns:a16="http://schemas.microsoft.com/office/drawing/2014/main" id="{C09DE03C-C305-A244-977C-63E60C25B21E}"/>
              </a:ext>
            </a:extLst>
          </p:cNvPr>
          <p:cNvSpPr txBox="1"/>
          <p:nvPr/>
        </p:nvSpPr>
        <p:spPr>
          <a:xfrm>
            <a:off x="4916243" y="5558224"/>
            <a:ext cx="400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/>
              <a:t>目立った特徴は得られず</a:t>
            </a:r>
            <a:r>
              <a:rPr kumimoji="1" lang="en-US" altLang="ja-JP" sz="2800" dirty="0"/>
              <a:t>..</a:t>
            </a:r>
            <a:endParaRPr kumimoji="1" lang="ja-JP" altLang="en-US" sz="2800" dirty="0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B058C79F-FCCA-9646-8E89-C5A1D8319D0F}"/>
              </a:ext>
            </a:extLst>
          </p:cNvPr>
          <p:cNvCxnSpPr>
            <a:cxnSpLocks/>
          </p:cNvCxnSpPr>
          <p:nvPr/>
        </p:nvCxnSpPr>
        <p:spPr>
          <a:xfrm>
            <a:off x="3378799" y="2692924"/>
            <a:ext cx="591317" cy="0"/>
          </a:xfrm>
          <a:prstGeom prst="line">
            <a:avLst/>
          </a:prstGeom>
          <a:ln w="412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B2E0DE9-0B0A-C54C-882B-87056B940000}"/>
              </a:ext>
            </a:extLst>
          </p:cNvPr>
          <p:cNvCxnSpPr>
            <a:cxnSpLocks/>
          </p:cNvCxnSpPr>
          <p:nvPr/>
        </p:nvCxnSpPr>
        <p:spPr>
          <a:xfrm>
            <a:off x="3378799" y="3736575"/>
            <a:ext cx="591317" cy="0"/>
          </a:xfrm>
          <a:prstGeom prst="line">
            <a:avLst/>
          </a:prstGeom>
          <a:ln w="412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1260</Words>
  <Application>Microsoft Macintosh PowerPoint</Application>
  <PresentationFormat>画面に合わせる (4:3)</PresentationFormat>
  <Paragraphs>226</Paragraphs>
  <Slides>16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8" baseType="lpstr">
      <vt:lpstr>HG創英角ｺﾞｼｯｸUB</vt:lpstr>
      <vt:lpstr>ＭＳ Ｐゴシック</vt:lpstr>
      <vt:lpstr>ＭＳ ゴシック</vt:lpstr>
      <vt:lpstr>ＭＳ 明朝</vt:lpstr>
      <vt:lpstr>Arial</vt:lpstr>
      <vt:lpstr>Calibri</vt:lpstr>
      <vt:lpstr>Calibri Light</vt:lpstr>
      <vt:lpstr>Lucida Sans</vt:lpstr>
      <vt:lpstr>Tahoma</vt:lpstr>
      <vt:lpstr>Times New Roman</vt:lpstr>
      <vt:lpstr>Wingdings</vt:lpstr>
      <vt:lpstr>Office テーマ</vt:lpstr>
      <vt:lpstr>進捗報告</vt:lpstr>
      <vt:lpstr>目次</vt:lpstr>
      <vt:lpstr>前回までの流れ</vt:lpstr>
      <vt:lpstr>前回までの流れ</vt:lpstr>
      <vt:lpstr>前回までの流れ</vt:lpstr>
      <vt:lpstr>前回までの流れ</vt:lpstr>
      <vt:lpstr>前回の振り返り</vt:lpstr>
      <vt:lpstr>今回の進捗</vt:lpstr>
      <vt:lpstr>今回の進捗</vt:lpstr>
      <vt:lpstr>今回の進捗</vt:lpstr>
      <vt:lpstr>今回の進捗</vt:lpstr>
      <vt:lpstr>今回の進捗</vt:lpstr>
      <vt:lpstr>今回の進捗</vt:lpstr>
      <vt:lpstr>まとめ</vt:lpstr>
      <vt:lpstr>補足説明</vt:lpstr>
      <vt:lpstr>補足説明</vt:lpstr>
    </vt:vector>
  </TitlesOfParts>
  <Company>MouseComputer PC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合同ゼミ発表 独立成分分析を用いた静止画像符号化の研究</dc:title>
  <dc:creator>togashi</dc:creator>
  <cp:lastModifiedBy>Microsoft Office User</cp:lastModifiedBy>
  <cp:revision>1150</cp:revision>
  <cp:lastPrinted>2020-12-07T02:41:30Z</cp:lastPrinted>
  <dcterms:created xsi:type="dcterms:W3CDTF">2018-05-21T07:37:00Z</dcterms:created>
  <dcterms:modified xsi:type="dcterms:W3CDTF">2020-12-07T02:41:31Z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1041-10.8.2.6709</vt:lpwstr>
  </property>
</Properties>
</file>