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322" r:id="rId3"/>
    <p:sldId id="326" r:id="rId4"/>
    <p:sldId id="323" r:id="rId5"/>
    <p:sldId id="324" r:id="rId6"/>
    <p:sldId id="325" r:id="rId7"/>
    <p:sldId id="327" r:id="rId8"/>
    <p:sldId id="366" r:id="rId9"/>
    <p:sldId id="365" r:id="rId10"/>
    <p:sldId id="329" r:id="rId11"/>
    <p:sldId id="354" r:id="rId12"/>
    <p:sldId id="367" r:id="rId13"/>
    <p:sldId id="335" r:id="rId14"/>
    <p:sldId id="370" r:id="rId15"/>
    <p:sldId id="338" r:id="rId16"/>
    <p:sldId id="371" r:id="rId17"/>
    <p:sldId id="373" r:id="rId18"/>
    <p:sldId id="372" r:id="rId19"/>
    <p:sldId id="374" r:id="rId20"/>
    <p:sldId id="375" r:id="rId21"/>
    <p:sldId id="376" r:id="rId22"/>
    <p:sldId id="377" r:id="rId23"/>
    <p:sldId id="378" r:id="rId24"/>
    <p:sldId id="359" r:id="rId25"/>
    <p:sldId id="379" r:id="rId2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a:srgbClr val="4F81BD"/>
    <a:srgbClr val="F68E38"/>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953" autoAdjust="0"/>
    <p:restoredTop sz="72358" autoAdjust="0"/>
  </p:normalViewPr>
  <p:slideViewPr>
    <p:cSldViewPr snapToGrid="0">
      <p:cViewPr varScale="1">
        <p:scale>
          <a:sx n="91" d="100"/>
          <a:sy n="91" d="100"/>
        </p:scale>
        <p:origin x="2088" y="184"/>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198" d="100"/>
          <a:sy n="198" d="100"/>
        </p:scale>
        <p:origin x="408" y="1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22480-AEB0-4E76-9F36-ED7CCA94DE4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711263E5-27DE-4700-8FE2-3F8FF111C63D}">
      <dgm:prSet phldrT="[テキスト]" custT="1"/>
      <dgm:spPr/>
      <dgm:t>
        <a:bodyPr/>
        <a:lstStyle/>
        <a:p>
          <a:r>
            <a:rPr kumimoji="1" lang="ja-JP" altLang="en-US" sz="1800" dirty="0"/>
            <a:t>背景・目的</a:t>
          </a:r>
        </a:p>
      </dgm:t>
    </dgm:pt>
    <dgm:pt modelId="{DD9C8B9F-BD40-4F2C-AD5E-E367D6D9A908}" type="parTrans" cxnId="{9ABCA9B7-F9E4-4529-BE2E-7AC5612F5927}">
      <dgm:prSet/>
      <dgm:spPr/>
      <dgm:t>
        <a:bodyPr/>
        <a:lstStyle/>
        <a:p>
          <a:endParaRPr kumimoji="1" lang="ja-JP" altLang="en-US"/>
        </a:p>
      </dgm:t>
    </dgm:pt>
    <dgm:pt modelId="{6C900EED-45B1-4531-833E-AE86C0E3D4AA}" type="sibTrans" cxnId="{9ABCA9B7-F9E4-4529-BE2E-7AC5612F5927}">
      <dgm:prSet/>
      <dgm:spPr/>
      <dgm:t>
        <a:bodyPr/>
        <a:lstStyle/>
        <a:p>
          <a:endParaRPr kumimoji="1" lang="ja-JP" altLang="en-US"/>
        </a:p>
      </dgm:t>
    </dgm:pt>
    <dgm:pt modelId="{2D5F7045-9BFA-4AC0-81FB-B58D1E8E709F}">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離散</a:t>
          </a:r>
          <a:r>
            <a:rPr kumimoji="1" lang="ja-JP" altLang="en-US" sz="2400" dirty="0"/>
            <a:t>コサイン変換（</a:t>
          </a:r>
          <a:r>
            <a:rPr kumimoji="1" lang="en-US" altLang="ja-JP" sz="2400" dirty="0"/>
            <a:t>DCT</a:t>
          </a:r>
          <a:r>
            <a:rPr kumimoji="1" lang="ja-JP" altLang="en-US" sz="2400" dirty="0"/>
            <a:t>）と独立成分分析（</a:t>
          </a:r>
          <a:r>
            <a:rPr kumimoji="1" lang="en-US" altLang="ja-JP" sz="2400" dirty="0"/>
            <a:t>ICA</a:t>
          </a:r>
          <a:r>
            <a:rPr kumimoji="1" lang="ja-JP" altLang="en-US" sz="2400" dirty="0"/>
            <a:t>）</a:t>
          </a:r>
        </a:p>
      </dgm:t>
    </dgm:pt>
    <dgm:pt modelId="{482DD426-3808-49BA-ADB5-8ED2BFD1549A}" type="parTrans" cxnId="{21F0E802-659F-47A5-BA5D-6720FBA2CAAC}">
      <dgm:prSet/>
      <dgm:spPr/>
      <dgm:t>
        <a:bodyPr/>
        <a:lstStyle/>
        <a:p>
          <a:endParaRPr kumimoji="1" lang="ja-JP" altLang="en-US"/>
        </a:p>
      </dgm:t>
    </dgm:pt>
    <dgm:pt modelId="{64C90430-6A82-4058-B93C-3EA3758469DC}" type="sibTrans" cxnId="{21F0E802-659F-47A5-BA5D-6720FBA2CAAC}">
      <dgm:prSet/>
      <dgm:spPr/>
      <dgm:t>
        <a:bodyPr/>
        <a:lstStyle/>
        <a:p>
          <a:endParaRPr kumimoji="1" lang="ja-JP" altLang="en-US"/>
        </a:p>
      </dgm:t>
    </dgm:pt>
    <dgm:pt modelId="{35EE5B75-3779-460A-AD0F-3A69E0856957}">
      <dgm:prSet phldrT="[テキスト]"/>
      <dgm:spPr/>
      <dgm:t>
        <a:bodyPr/>
        <a:lstStyle/>
        <a:p>
          <a:r>
            <a:rPr kumimoji="1" lang="ja-JP" altLang="en-US"/>
            <a:t>実験</a:t>
          </a:r>
          <a:endParaRPr kumimoji="1" lang="ja-JP" altLang="en-US" dirty="0"/>
        </a:p>
      </dgm:t>
    </dgm:pt>
    <dgm:pt modelId="{FDC65720-A094-40E7-A282-E691CACA0A6E}" type="parTrans" cxnId="{62DE7E3F-FB35-4103-BD8E-26D9C7845731}">
      <dgm:prSet/>
      <dgm:spPr/>
      <dgm:t>
        <a:bodyPr/>
        <a:lstStyle/>
        <a:p>
          <a:endParaRPr kumimoji="1" lang="ja-JP" altLang="en-US"/>
        </a:p>
      </dgm:t>
    </dgm:pt>
    <dgm:pt modelId="{B2CD7687-7386-43A2-88EB-69CA2CAFB4C1}" type="sibTrans" cxnId="{62DE7E3F-FB35-4103-BD8E-26D9C7845731}">
      <dgm:prSet/>
      <dgm:spPr/>
      <dgm:t>
        <a:bodyPr/>
        <a:lstStyle/>
        <a:p>
          <a:endParaRPr kumimoji="1" lang="ja-JP" altLang="en-US"/>
        </a:p>
      </dgm:t>
    </dgm:pt>
    <dgm:pt modelId="{CC86E559-5779-447D-947E-556CA45FAF31}">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提案システム構成図</a:t>
          </a:r>
          <a:endParaRPr kumimoji="1" lang="ja-JP" altLang="en-US" sz="2400" dirty="0"/>
        </a:p>
      </dgm:t>
    </dgm:pt>
    <dgm:pt modelId="{61EFBFE8-113E-4910-B0B2-A2CFB3076993}" type="parTrans" cxnId="{A81AEC17-5EAE-40A1-8C47-E2318E0CA836}">
      <dgm:prSet/>
      <dgm:spPr/>
      <dgm:t>
        <a:bodyPr/>
        <a:lstStyle/>
        <a:p>
          <a:endParaRPr kumimoji="1" lang="ja-JP" altLang="en-US"/>
        </a:p>
      </dgm:t>
    </dgm:pt>
    <dgm:pt modelId="{8DE74F5D-321F-4165-AE28-8064C8F7A9CA}" type="sibTrans" cxnId="{A81AEC17-5EAE-40A1-8C47-E2318E0CA836}">
      <dgm:prSet/>
      <dgm:spPr/>
      <dgm:t>
        <a:bodyPr/>
        <a:lstStyle/>
        <a:p>
          <a:endParaRPr kumimoji="1" lang="ja-JP" altLang="en-US"/>
        </a:p>
      </dgm:t>
    </dgm:pt>
    <dgm:pt modelId="{742C449D-FD03-4AB9-B72A-2D3F4C01F1E3}">
      <dgm:prSet phldrT="[テキスト]"/>
      <dgm:spPr/>
      <dgm:t>
        <a:bodyPr/>
        <a:lstStyle/>
        <a:p>
          <a:r>
            <a:rPr kumimoji="1" lang="ja-JP" altLang="en-US" dirty="0"/>
            <a:t>まとめ</a:t>
          </a:r>
        </a:p>
      </dgm:t>
    </dgm:pt>
    <dgm:pt modelId="{2FAB6B62-7991-476D-8944-2E278ED0F6AE}" type="parTrans" cxnId="{289906E3-6A61-47C8-9FC9-035733710ECA}">
      <dgm:prSet/>
      <dgm:spPr/>
      <dgm:t>
        <a:bodyPr/>
        <a:lstStyle/>
        <a:p>
          <a:endParaRPr kumimoji="1" lang="ja-JP" altLang="en-US"/>
        </a:p>
      </dgm:t>
    </dgm:pt>
    <dgm:pt modelId="{7A1F6EB9-2CA7-4C6B-A439-E859AA8CE8E1}" type="sibTrans" cxnId="{289906E3-6A61-47C8-9FC9-035733710ECA}">
      <dgm:prSet/>
      <dgm:spPr/>
      <dgm:t>
        <a:bodyPr/>
        <a:lstStyle/>
        <a:p>
          <a:endParaRPr kumimoji="1" lang="ja-JP" altLang="en-US"/>
        </a:p>
      </dgm:t>
    </dgm:pt>
    <dgm:pt modelId="{CE425482-6C61-4419-A60A-B0BE602E22FF}">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まとめ</a:t>
          </a:r>
          <a:endParaRPr kumimoji="1" lang="ja-JP" altLang="en-US" sz="2400" dirty="0"/>
        </a:p>
      </dgm:t>
    </dgm:pt>
    <dgm:pt modelId="{F26D57F4-02FA-4674-AF9B-E7A8B91F4BBC}" type="parTrans" cxnId="{ADE84FB3-2726-4909-BB6C-A8FD481B68C5}">
      <dgm:prSet/>
      <dgm:spPr/>
      <dgm:t>
        <a:bodyPr/>
        <a:lstStyle/>
        <a:p>
          <a:endParaRPr kumimoji="1" lang="ja-JP" altLang="en-US"/>
        </a:p>
      </dgm:t>
    </dgm:pt>
    <dgm:pt modelId="{365D8ADC-C56A-45ED-ACFC-7CE203CE6B7D}" type="sibTrans" cxnId="{ADE84FB3-2726-4909-BB6C-A8FD481B68C5}">
      <dgm:prSet/>
      <dgm:spPr/>
      <dgm:t>
        <a:bodyPr/>
        <a:lstStyle/>
        <a:p>
          <a:endParaRPr kumimoji="1" lang="ja-JP" altLang="en-US"/>
        </a:p>
      </dgm:t>
    </dgm:pt>
    <dgm:pt modelId="{DB6B6EA7-BC2C-4FB9-BCC7-6873665078D8}">
      <dgm:prSet phldrT="[テキスト]" custT="1"/>
      <dgm:spPr/>
      <dgm:t>
        <a:bodyPr/>
        <a:lstStyle/>
        <a:p>
          <a:pPr>
            <a:buClr>
              <a:srgbClr val="002060"/>
            </a:buClr>
            <a:buFont typeface="Wingdings" pitchFamily="2" charset="2"/>
            <a:buChar char="n"/>
          </a:pPr>
          <a:r>
            <a:rPr kumimoji="1" lang="en-US" altLang="ja-JP" sz="2400" dirty="0"/>
            <a:t> ICA</a:t>
          </a:r>
          <a:r>
            <a:rPr kumimoji="1" lang="ja-JP" altLang="en-US" sz="2400" dirty="0"/>
            <a:t>を用いた符号化方式</a:t>
          </a:r>
          <a:r>
            <a:rPr kumimoji="1" lang="ja-JP" altLang="en-US" sz="2400"/>
            <a:t>とその課題</a:t>
          </a:r>
          <a:r>
            <a:rPr kumimoji="1" lang="en-US" altLang="ja-JP" sz="2400" dirty="0"/>
            <a:t> </a:t>
          </a:r>
          <a:endParaRPr kumimoji="1" lang="ja-JP" altLang="en-US" sz="2400" dirty="0"/>
        </a:p>
      </dgm:t>
    </dgm:pt>
    <dgm:pt modelId="{2102AF4E-200B-4540-A232-1C3A0BD6095C}" type="parTrans" cxnId="{01C512E5-948A-4365-A434-D1362A31FAFB}">
      <dgm:prSet/>
      <dgm:spPr/>
      <dgm:t>
        <a:bodyPr/>
        <a:lstStyle/>
        <a:p>
          <a:endParaRPr kumimoji="1" lang="ja-JP" altLang="en-US"/>
        </a:p>
      </dgm:t>
    </dgm:pt>
    <dgm:pt modelId="{CE69A243-25AF-40EB-8FDA-1E7532C833B5}" type="sibTrans" cxnId="{01C512E5-948A-4365-A434-D1362A31FAFB}">
      <dgm:prSet/>
      <dgm:spPr/>
      <dgm:t>
        <a:bodyPr/>
        <a:lstStyle/>
        <a:p>
          <a:endParaRPr kumimoji="1" lang="ja-JP" altLang="en-US"/>
        </a:p>
      </dgm:t>
    </dgm:pt>
    <dgm:pt modelId="{4C0B125F-DA77-4778-BA6C-B45816461C1E}">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今後の予定</a:t>
          </a:r>
          <a:endParaRPr kumimoji="1" lang="ja-JP" altLang="en-US" sz="2400" dirty="0"/>
        </a:p>
      </dgm:t>
    </dgm:pt>
    <dgm:pt modelId="{122DA3E9-29C2-42A6-BDAD-ABBF4235B653}" type="parTrans" cxnId="{7B67472A-B0A8-40D1-865F-52137714BB3D}">
      <dgm:prSet/>
      <dgm:spPr/>
      <dgm:t>
        <a:bodyPr/>
        <a:lstStyle/>
        <a:p>
          <a:endParaRPr kumimoji="1" lang="ja-JP" altLang="en-US"/>
        </a:p>
      </dgm:t>
    </dgm:pt>
    <dgm:pt modelId="{9FC7436A-0941-46C9-8C6B-427959A3736E}" type="sibTrans" cxnId="{7B67472A-B0A8-40D1-865F-52137714BB3D}">
      <dgm:prSet/>
      <dgm:spPr/>
      <dgm:t>
        <a:bodyPr/>
        <a:lstStyle/>
        <a:p>
          <a:endParaRPr kumimoji="1" lang="ja-JP" altLang="en-US"/>
        </a:p>
      </dgm:t>
    </dgm:pt>
    <dgm:pt modelId="{24B06E6D-7041-4FF7-B3BF-D66E7742FA1F}">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実験</a:t>
          </a:r>
          <a:endParaRPr kumimoji="1" lang="ja-JP" altLang="en-US" sz="2400" dirty="0"/>
        </a:p>
      </dgm:t>
    </dgm:pt>
    <dgm:pt modelId="{7D6DF7B0-1667-4EB1-B94D-0D848482535A}" type="parTrans" cxnId="{D5D7D73A-C349-42D1-835D-2875BB128AB1}">
      <dgm:prSet/>
      <dgm:spPr/>
      <dgm:t>
        <a:bodyPr/>
        <a:lstStyle/>
        <a:p>
          <a:endParaRPr kumimoji="1" lang="ja-JP" altLang="en-US"/>
        </a:p>
      </dgm:t>
    </dgm:pt>
    <dgm:pt modelId="{1964D4E5-8327-4EC3-A53A-AA77B19BC149}" type="sibTrans" cxnId="{D5D7D73A-C349-42D1-835D-2875BB128AB1}">
      <dgm:prSet/>
      <dgm:spPr/>
      <dgm:t>
        <a:bodyPr/>
        <a:lstStyle/>
        <a:p>
          <a:endParaRPr kumimoji="1" lang="ja-JP" altLang="en-US"/>
        </a:p>
      </dgm:t>
    </dgm:pt>
    <dgm:pt modelId="{9A0A05CA-96DB-A242-A7D7-3E15CC34A698}">
      <dgm:prSet phldrT="[テキスト]" custT="1"/>
      <dgm:spPr/>
      <dgm:t>
        <a:bodyPr/>
        <a:lstStyle/>
        <a:p>
          <a:pPr>
            <a:buClr>
              <a:srgbClr val="002060"/>
            </a:buClr>
            <a:buFont typeface="Wingdings" pitchFamily="2" charset="2"/>
            <a:buChar char="n"/>
          </a:pPr>
          <a:r>
            <a:rPr kumimoji="1" lang="en-US" altLang="ja-JP" sz="2400" dirty="0"/>
            <a:t> </a:t>
          </a:r>
          <a:r>
            <a:rPr kumimoji="1" lang="ja-JP" altLang="en-US" sz="2400"/>
            <a:t>目的</a:t>
          </a:r>
          <a:endParaRPr kumimoji="1" lang="ja-JP" altLang="en-US" sz="2400" dirty="0"/>
        </a:p>
      </dgm:t>
    </dgm:pt>
    <dgm:pt modelId="{FE5A3F1D-0BA8-4447-8F94-059465FBCC22}" type="parTrans" cxnId="{6B6C8DFA-A800-B44D-95A5-EE5F14FBA7E5}">
      <dgm:prSet/>
      <dgm:spPr/>
      <dgm:t>
        <a:bodyPr/>
        <a:lstStyle/>
        <a:p>
          <a:endParaRPr kumimoji="1" lang="ja-JP" altLang="en-US"/>
        </a:p>
      </dgm:t>
    </dgm:pt>
    <dgm:pt modelId="{A773A7FA-B5AD-DF4E-BB13-193FEB1EDDBA}" type="sibTrans" cxnId="{6B6C8DFA-A800-B44D-95A5-EE5F14FBA7E5}">
      <dgm:prSet/>
      <dgm:spPr/>
      <dgm:t>
        <a:bodyPr/>
        <a:lstStyle/>
        <a:p>
          <a:endParaRPr kumimoji="1" lang="ja-JP" altLang="en-US"/>
        </a:p>
      </dgm:t>
    </dgm:pt>
    <dgm:pt modelId="{55A0069B-FA95-4F8A-A191-F332CBFEDC11}" type="pres">
      <dgm:prSet presAssocID="{EB622480-AEB0-4E76-9F36-ED7CCA94DE45}" presName="linearFlow" presStyleCnt="0">
        <dgm:presLayoutVars>
          <dgm:dir/>
          <dgm:animLvl val="lvl"/>
          <dgm:resizeHandles val="exact"/>
        </dgm:presLayoutVars>
      </dgm:prSet>
      <dgm:spPr/>
    </dgm:pt>
    <dgm:pt modelId="{927A07A0-DDF9-4930-B2E2-D0A1DEDA9D6E}" type="pres">
      <dgm:prSet presAssocID="{711263E5-27DE-4700-8FE2-3F8FF111C63D}" presName="composite" presStyleCnt="0"/>
      <dgm:spPr/>
    </dgm:pt>
    <dgm:pt modelId="{932DAEE8-1F8C-4C98-AE3E-3589175DC993}" type="pres">
      <dgm:prSet presAssocID="{711263E5-27DE-4700-8FE2-3F8FF111C63D}" presName="parentText" presStyleLbl="alignNode1" presStyleIdx="0" presStyleCnt="3" custLinFactNeighborX="0" custLinFactNeighborY="-1219">
        <dgm:presLayoutVars>
          <dgm:chMax val="1"/>
          <dgm:bulletEnabled val="1"/>
        </dgm:presLayoutVars>
      </dgm:prSet>
      <dgm:spPr/>
    </dgm:pt>
    <dgm:pt modelId="{92227040-EDA7-4F9D-9C62-508B3C9C4314}" type="pres">
      <dgm:prSet presAssocID="{711263E5-27DE-4700-8FE2-3F8FF111C63D}" presName="descendantText" presStyleLbl="alignAcc1" presStyleIdx="0" presStyleCnt="3">
        <dgm:presLayoutVars>
          <dgm:bulletEnabled val="1"/>
        </dgm:presLayoutVars>
      </dgm:prSet>
      <dgm:spPr/>
    </dgm:pt>
    <dgm:pt modelId="{890A0B73-C95A-49C3-9B5E-FD7128FA3CF4}" type="pres">
      <dgm:prSet presAssocID="{6C900EED-45B1-4531-833E-AE86C0E3D4AA}" presName="sp" presStyleCnt="0"/>
      <dgm:spPr/>
    </dgm:pt>
    <dgm:pt modelId="{4903BCE7-73D2-4127-A902-5E271D19DDA5}" type="pres">
      <dgm:prSet presAssocID="{35EE5B75-3779-460A-AD0F-3A69E0856957}" presName="composite" presStyleCnt="0"/>
      <dgm:spPr/>
    </dgm:pt>
    <dgm:pt modelId="{71C6823E-D31A-4302-A8D6-3F6B3941E3B8}" type="pres">
      <dgm:prSet presAssocID="{35EE5B75-3779-460A-AD0F-3A69E0856957}" presName="parentText" presStyleLbl="alignNode1" presStyleIdx="1" presStyleCnt="3">
        <dgm:presLayoutVars>
          <dgm:chMax val="1"/>
          <dgm:bulletEnabled val="1"/>
        </dgm:presLayoutVars>
      </dgm:prSet>
      <dgm:spPr/>
    </dgm:pt>
    <dgm:pt modelId="{534A9A8A-1B3F-4347-BC4E-916C04626813}" type="pres">
      <dgm:prSet presAssocID="{35EE5B75-3779-460A-AD0F-3A69E0856957}" presName="descendantText" presStyleLbl="alignAcc1" presStyleIdx="1" presStyleCnt="3">
        <dgm:presLayoutVars>
          <dgm:bulletEnabled val="1"/>
        </dgm:presLayoutVars>
      </dgm:prSet>
      <dgm:spPr/>
    </dgm:pt>
    <dgm:pt modelId="{11BA7A97-CB3D-4CE7-844D-3862D84857AB}" type="pres">
      <dgm:prSet presAssocID="{B2CD7687-7386-43A2-88EB-69CA2CAFB4C1}" presName="sp" presStyleCnt="0"/>
      <dgm:spPr/>
    </dgm:pt>
    <dgm:pt modelId="{D9C492E2-58EB-4F1B-8114-FED4BEB73818}" type="pres">
      <dgm:prSet presAssocID="{742C449D-FD03-4AB9-B72A-2D3F4C01F1E3}" presName="composite" presStyleCnt="0"/>
      <dgm:spPr/>
    </dgm:pt>
    <dgm:pt modelId="{72428EB5-EB2A-46AC-92E8-EE642E063B72}" type="pres">
      <dgm:prSet presAssocID="{742C449D-FD03-4AB9-B72A-2D3F4C01F1E3}" presName="parentText" presStyleLbl="alignNode1" presStyleIdx="2" presStyleCnt="3">
        <dgm:presLayoutVars>
          <dgm:chMax val="1"/>
          <dgm:bulletEnabled val="1"/>
        </dgm:presLayoutVars>
      </dgm:prSet>
      <dgm:spPr/>
    </dgm:pt>
    <dgm:pt modelId="{03B0E65C-FB01-4A96-BDFC-3A855285F5CD}" type="pres">
      <dgm:prSet presAssocID="{742C449D-FD03-4AB9-B72A-2D3F4C01F1E3}" presName="descendantText" presStyleLbl="alignAcc1" presStyleIdx="2" presStyleCnt="3">
        <dgm:presLayoutVars>
          <dgm:bulletEnabled val="1"/>
        </dgm:presLayoutVars>
      </dgm:prSet>
      <dgm:spPr/>
    </dgm:pt>
  </dgm:ptLst>
  <dgm:cxnLst>
    <dgm:cxn modelId="{21F0E802-659F-47A5-BA5D-6720FBA2CAAC}" srcId="{711263E5-27DE-4700-8FE2-3F8FF111C63D}" destId="{2D5F7045-9BFA-4AC0-81FB-B58D1E8E709F}" srcOrd="0" destOrd="0" parTransId="{482DD426-3808-49BA-ADB5-8ED2BFD1549A}" sibTransId="{64C90430-6A82-4058-B93C-3EA3758469DC}"/>
    <dgm:cxn modelId="{4544C50C-9893-4A6F-9992-38F11164CBA7}" type="presOf" srcId="{2D5F7045-9BFA-4AC0-81FB-B58D1E8E709F}" destId="{92227040-EDA7-4F9D-9C62-508B3C9C4314}" srcOrd="0" destOrd="0" presId="urn:microsoft.com/office/officeart/2005/8/layout/chevron2"/>
    <dgm:cxn modelId="{A81AEC17-5EAE-40A1-8C47-E2318E0CA836}" srcId="{35EE5B75-3779-460A-AD0F-3A69E0856957}" destId="{CC86E559-5779-447D-947E-556CA45FAF31}" srcOrd="0" destOrd="0" parTransId="{61EFBFE8-113E-4910-B0B2-A2CFB3076993}" sibTransId="{8DE74F5D-321F-4165-AE28-8064C8F7A9CA}"/>
    <dgm:cxn modelId="{CEB9221D-EF03-45D3-8E6B-9AC931CC24A8}" type="presOf" srcId="{CC86E559-5779-447D-947E-556CA45FAF31}" destId="{534A9A8A-1B3F-4347-BC4E-916C04626813}" srcOrd="0" destOrd="0" presId="urn:microsoft.com/office/officeart/2005/8/layout/chevron2"/>
    <dgm:cxn modelId="{E925E424-2EB4-4F17-801B-E1E4F1A23B3F}" type="presOf" srcId="{742C449D-FD03-4AB9-B72A-2D3F4C01F1E3}" destId="{72428EB5-EB2A-46AC-92E8-EE642E063B72}" srcOrd="0" destOrd="0" presId="urn:microsoft.com/office/officeart/2005/8/layout/chevron2"/>
    <dgm:cxn modelId="{7B67472A-B0A8-40D1-865F-52137714BB3D}" srcId="{742C449D-FD03-4AB9-B72A-2D3F4C01F1E3}" destId="{4C0B125F-DA77-4778-BA6C-B45816461C1E}" srcOrd="1" destOrd="0" parTransId="{122DA3E9-29C2-42A6-BDAD-ABBF4235B653}" sibTransId="{9FC7436A-0941-46C9-8C6B-427959A3736E}"/>
    <dgm:cxn modelId="{D5D7D73A-C349-42D1-835D-2875BB128AB1}" srcId="{35EE5B75-3779-460A-AD0F-3A69E0856957}" destId="{24B06E6D-7041-4FF7-B3BF-D66E7742FA1F}" srcOrd="1" destOrd="0" parTransId="{7D6DF7B0-1667-4EB1-B94D-0D848482535A}" sibTransId="{1964D4E5-8327-4EC3-A53A-AA77B19BC149}"/>
    <dgm:cxn modelId="{62DE7E3F-FB35-4103-BD8E-26D9C7845731}" srcId="{EB622480-AEB0-4E76-9F36-ED7CCA94DE45}" destId="{35EE5B75-3779-460A-AD0F-3A69E0856957}" srcOrd="1" destOrd="0" parTransId="{FDC65720-A094-40E7-A282-E691CACA0A6E}" sibTransId="{B2CD7687-7386-43A2-88EB-69CA2CAFB4C1}"/>
    <dgm:cxn modelId="{A5435064-A993-4A66-B070-9B8D3A7772E6}" type="presOf" srcId="{CE425482-6C61-4419-A60A-B0BE602E22FF}" destId="{03B0E65C-FB01-4A96-BDFC-3A855285F5CD}" srcOrd="0" destOrd="0" presId="urn:microsoft.com/office/officeart/2005/8/layout/chevron2"/>
    <dgm:cxn modelId="{A3588E78-2A5D-4D8A-97CE-2F3C5794D112}" type="presOf" srcId="{4C0B125F-DA77-4778-BA6C-B45816461C1E}" destId="{03B0E65C-FB01-4A96-BDFC-3A855285F5CD}" srcOrd="0" destOrd="1" presId="urn:microsoft.com/office/officeart/2005/8/layout/chevron2"/>
    <dgm:cxn modelId="{0C3B0B7D-7239-A441-93A8-8DC423FA43CB}" type="presOf" srcId="{9A0A05CA-96DB-A242-A7D7-3E15CC34A698}" destId="{92227040-EDA7-4F9D-9C62-508B3C9C4314}" srcOrd="0" destOrd="2" presId="urn:microsoft.com/office/officeart/2005/8/layout/chevron2"/>
    <dgm:cxn modelId="{E415E58E-BEC0-4A92-836D-092FA7B78072}" type="presOf" srcId="{EB622480-AEB0-4E76-9F36-ED7CCA94DE45}" destId="{55A0069B-FA95-4F8A-A191-F332CBFEDC11}" srcOrd="0" destOrd="0" presId="urn:microsoft.com/office/officeart/2005/8/layout/chevron2"/>
    <dgm:cxn modelId="{4CD97993-E4C1-4D54-B009-5548013B5947}" type="presOf" srcId="{711263E5-27DE-4700-8FE2-3F8FF111C63D}" destId="{932DAEE8-1F8C-4C98-AE3E-3589175DC993}" srcOrd="0" destOrd="0" presId="urn:microsoft.com/office/officeart/2005/8/layout/chevron2"/>
    <dgm:cxn modelId="{ADE84FB3-2726-4909-BB6C-A8FD481B68C5}" srcId="{742C449D-FD03-4AB9-B72A-2D3F4C01F1E3}" destId="{CE425482-6C61-4419-A60A-B0BE602E22FF}" srcOrd="0" destOrd="0" parTransId="{F26D57F4-02FA-4674-AF9B-E7A8B91F4BBC}" sibTransId="{365D8ADC-C56A-45ED-ACFC-7CE203CE6B7D}"/>
    <dgm:cxn modelId="{9ABCA9B7-F9E4-4529-BE2E-7AC5612F5927}" srcId="{EB622480-AEB0-4E76-9F36-ED7CCA94DE45}" destId="{711263E5-27DE-4700-8FE2-3F8FF111C63D}" srcOrd="0" destOrd="0" parTransId="{DD9C8B9F-BD40-4F2C-AD5E-E367D6D9A908}" sibTransId="{6C900EED-45B1-4531-833E-AE86C0E3D4AA}"/>
    <dgm:cxn modelId="{ACD1D3C1-8D37-40CE-A25F-88A98A4A1F66}" type="presOf" srcId="{24B06E6D-7041-4FF7-B3BF-D66E7742FA1F}" destId="{534A9A8A-1B3F-4347-BC4E-916C04626813}" srcOrd="0" destOrd="1" presId="urn:microsoft.com/office/officeart/2005/8/layout/chevron2"/>
    <dgm:cxn modelId="{E9C5C2CE-E813-430B-898D-C9A83CE7081D}" type="presOf" srcId="{DB6B6EA7-BC2C-4FB9-BCC7-6873665078D8}" destId="{92227040-EDA7-4F9D-9C62-508B3C9C4314}" srcOrd="0" destOrd="1" presId="urn:microsoft.com/office/officeart/2005/8/layout/chevron2"/>
    <dgm:cxn modelId="{50BFA0D2-33B4-4AC6-9A4E-239E21870EEF}" type="presOf" srcId="{35EE5B75-3779-460A-AD0F-3A69E0856957}" destId="{71C6823E-D31A-4302-A8D6-3F6B3941E3B8}" srcOrd="0" destOrd="0" presId="urn:microsoft.com/office/officeart/2005/8/layout/chevron2"/>
    <dgm:cxn modelId="{289906E3-6A61-47C8-9FC9-035733710ECA}" srcId="{EB622480-AEB0-4E76-9F36-ED7CCA94DE45}" destId="{742C449D-FD03-4AB9-B72A-2D3F4C01F1E3}" srcOrd="2" destOrd="0" parTransId="{2FAB6B62-7991-476D-8944-2E278ED0F6AE}" sibTransId="{7A1F6EB9-2CA7-4C6B-A439-E859AA8CE8E1}"/>
    <dgm:cxn modelId="{01C512E5-948A-4365-A434-D1362A31FAFB}" srcId="{711263E5-27DE-4700-8FE2-3F8FF111C63D}" destId="{DB6B6EA7-BC2C-4FB9-BCC7-6873665078D8}" srcOrd="1" destOrd="0" parTransId="{2102AF4E-200B-4540-A232-1C3A0BD6095C}" sibTransId="{CE69A243-25AF-40EB-8FDA-1E7532C833B5}"/>
    <dgm:cxn modelId="{6B6C8DFA-A800-B44D-95A5-EE5F14FBA7E5}" srcId="{711263E5-27DE-4700-8FE2-3F8FF111C63D}" destId="{9A0A05CA-96DB-A242-A7D7-3E15CC34A698}" srcOrd="2" destOrd="0" parTransId="{FE5A3F1D-0BA8-4447-8F94-059465FBCC22}" sibTransId="{A773A7FA-B5AD-DF4E-BB13-193FEB1EDDBA}"/>
    <dgm:cxn modelId="{6DD6B7EA-1426-4CE0-82D4-CB2C65078866}" type="presParOf" srcId="{55A0069B-FA95-4F8A-A191-F332CBFEDC11}" destId="{927A07A0-DDF9-4930-B2E2-D0A1DEDA9D6E}" srcOrd="0" destOrd="0" presId="urn:microsoft.com/office/officeart/2005/8/layout/chevron2"/>
    <dgm:cxn modelId="{B7CDE950-C6EB-4D15-8D3E-B43C8F8AA378}" type="presParOf" srcId="{927A07A0-DDF9-4930-B2E2-D0A1DEDA9D6E}" destId="{932DAEE8-1F8C-4C98-AE3E-3589175DC993}" srcOrd="0" destOrd="0" presId="urn:microsoft.com/office/officeart/2005/8/layout/chevron2"/>
    <dgm:cxn modelId="{7753D869-8C33-4625-9AEF-BC30FC28CEC1}" type="presParOf" srcId="{927A07A0-DDF9-4930-B2E2-D0A1DEDA9D6E}" destId="{92227040-EDA7-4F9D-9C62-508B3C9C4314}" srcOrd="1" destOrd="0" presId="urn:microsoft.com/office/officeart/2005/8/layout/chevron2"/>
    <dgm:cxn modelId="{4E968838-FD1D-49FF-AC88-1107A4E9C35C}" type="presParOf" srcId="{55A0069B-FA95-4F8A-A191-F332CBFEDC11}" destId="{890A0B73-C95A-49C3-9B5E-FD7128FA3CF4}" srcOrd="1" destOrd="0" presId="urn:microsoft.com/office/officeart/2005/8/layout/chevron2"/>
    <dgm:cxn modelId="{374D9077-DFF8-4508-B7CD-CB967ACD8EBD}" type="presParOf" srcId="{55A0069B-FA95-4F8A-A191-F332CBFEDC11}" destId="{4903BCE7-73D2-4127-A902-5E271D19DDA5}" srcOrd="2" destOrd="0" presId="urn:microsoft.com/office/officeart/2005/8/layout/chevron2"/>
    <dgm:cxn modelId="{586B932B-EE7B-418B-AD77-FE3DF1D62F64}" type="presParOf" srcId="{4903BCE7-73D2-4127-A902-5E271D19DDA5}" destId="{71C6823E-D31A-4302-A8D6-3F6B3941E3B8}" srcOrd="0" destOrd="0" presId="urn:microsoft.com/office/officeart/2005/8/layout/chevron2"/>
    <dgm:cxn modelId="{9D0C9262-1766-46CD-9136-D5F84DBE7AEC}" type="presParOf" srcId="{4903BCE7-73D2-4127-A902-5E271D19DDA5}" destId="{534A9A8A-1B3F-4347-BC4E-916C04626813}" srcOrd="1" destOrd="0" presId="urn:microsoft.com/office/officeart/2005/8/layout/chevron2"/>
    <dgm:cxn modelId="{1ED013C8-20B4-4685-BE19-2C8B29310EB7}" type="presParOf" srcId="{55A0069B-FA95-4F8A-A191-F332CBFEDC11}" destId="{11BA7A97-CB3D-4CE7-844D-3862D84857AB}" srcOrd="3" destOrd="0" presId="urn:microsoft.com/office/officeart/2005/8/layout/chevron2"/>
    <dgm:cxn modelId="{5B85BE29-BE9B-41D7-B848-56933C1CF823}" type="presParOf" srcId="{55A0069B-FA95-4F8A-A191-F332CBFEDC11}" destId="{D9C492E2-58EB-4F1B-8114-FED4BEB73818}" srcOrd="4" destOrd="0" presId="urn:microsoft.com/office/officeart/2005/8/layout/chevron2"/>
    <dgm:cxn modelId="{143A1390-E7A1-4EC7-A87A-7D1A1D248DC9}" type="presParOf" srcId="{D9C492E2-58EB-4F1B-8114-FED4BEB73818}" destId="{72428EB5-EB2A-46AC-92E8-EE642E063B72}" srcOrd="0" destOrd="0" presId="urn:microsoft.com/office/officeart/2005/8/layout/chevron2"/>
    <dgm:cxn modelId="{73BA9336-822F-4593-834E-1E583B537C97}" type="presParOf" srcId="{D9C492E2-58EB-4F1B-8114-FED4BEB73818}" destId="{03B0E65C-FB01-4A96-BDFC-3A855285F5C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DAEE8-1F8C-4C98-AE3E-3589175DC993}">
      <dsp:nvSpPr>
        <dsp:cNvPr id="0" name=""/>
        <dsp:cNvSpPr/>
      </dsp:nvSpPr>
      <dsp:spPr>
        <a:xfrm rot="5400000">
          <a:off x="-307972" y="307972"/>
          <a:ext cx="2053146" cy="1437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背景・目的</a:t>
          </a:r>
        </a:p>
      </dsp:txBody>
      <dsp:txXfrm rot="-5400000">
        <a:off x="0" y="718601"/>
        <a:ext cx="1437202" cy="615944"/>
      </dsp:txXfrm>
    </dsp:sp>
    <dsp:sp modelId="{92227040-EDA7-4F9D-9C62-508B3C9C4314}">
      <dsp:nvSpPr>
        <dsp:cNvPr id="0" name=""/>
        <dsp:cNvSpPr/>
      </dsp:nvSpPr>
      <dsp:spPr>
        <a:xfrm rot="5400000">
          <a:off x="4353453" y="-2911258"/>
          <a:ext cx="1334545" cy="71670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離散</a:t>
          </a:r>
          <a:r>
            <a:rPr kumimoji="1" lang="ja-JP" altLang="en-US" sz="2400" kern="1200" dirty="0"/>
            <a:t>コサイン変換（</a:t>
          </a:r>
          <a:r>
            <a:rPr kumimoji="1" lang="en-US" altLang="ja-JP" sz="2400" kern="1200" dirty="0"/>
            <a:t>DCT</a:t>
          </a:r>
          <a:r>
            <a:rPr kumimoji="1" lang="ja-JP" altLang="en-US" sz="2400" kern="1200" dirty="0"/>
            <a:t>）と独立成分分析（</a:t>
          </a:r>
          <a:r>
            <a:rPr kumimoji="1" lang="en-US" altLang="ja-JP" sz="2400" kern="1200" dirty="0"/>
            <a:t>ICA</a:t>
          </a:r>
          <a:r>
            <a:rPr kumimoji="1" lang="ja-JP" altLang="en-US" sz="2400" kern="1200" dirty="0"/>
            <a:t>）</a:t>
          </a:r>
        </a:p>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ICA</a:t>
          </a:r>
          <a:r>
            <a:rPr kumimoji="1" lang="ja-JP" altLang="en-US" sz="2400" kern="1200" dirty="0"/>
            <a:t>を用いた符号化方式</a:t>
          </a:r>
          <a:r>
            <a:rPr kumimoji="1" lang="ja-JP" altLang="en-US" sz="2400" kern="1200"/>
            <a:t>とその課題</a:t>
          </a:r>
          <a:r>
            <a:rPr kumimoji="1" lang="en-US" altLang="ja-JP" sz="2400" kern="1200" dirty="0"/>
            <a:t> </a:t>
          </a:r>
          <a:endParaRPr kumimoji="1" lang="ja-JP" altLang="en-US" sz="2400" kern="1200" dirty="0"/>
        </a:p>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目的</a:t>
          </a:r>
          <a:endParaRPr kumimoji="1" lang="ja-JP" altLang="en-US" sz="2400" kern="1200" dirty="0"/>
        </a:p>
      </dsp:txBody>
      <dsp:txXfrm rot="-5400000">
        <a:off x="1437203" y="70139"/>
        <a:ext cx="7101900" cy="1204251"/>
      </dsp:txXfrm>
    </dsp:sp>
    <dsp:sp modelId="{71C6823E-D31A-4302-A8D6-3F6B3941E3B8}">
      <dsp:nvSpPr>
        <dsp:cNvPr id="0" name=""/>
        <dsp:cNvSpPr/>
      </dsp:nvSpPr>
      <dsp:spPr>
        <a:xfrm rot="5400000">
          <a:off x="-307972" y="2176140"/>
          <a:ext cx="2053146" cy="1437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kumimoji="1" lang="ja-JP" altLang="en-US" sz="3800" kern="1200"/>
            <a:t>実験</a:t>
          </a:r>
          <a:endParaRPr kumimoji="1" lang="ja-JP" altLang="en-US" sz="3800" kern="1200" dirty="0"/>
        </a:p>
      </dsp:txBody>
      <dsp:txXfrm rot="-5400000">
        <a:off x="0" y="2586769"/>
        <a:ext cx="1437202" cy="615944"/>
      </dsp:txXfrm>
    </dsp:sp>
    <dsp:sp modelId="{534A9A8A-1B3F-4347-BC4E-916C04626813}">
      <dsp:nvSpPr>
        <dsp:cNvPr id="0" name=""/>
        <dsp:cNvSpPr/>
      </dsp:nvSpPr>
      <dsp:spPr>
        <a:xfrm rot="5400000">
          <a:off x="4353453" y="-1048082"/>
          <a:ext cx="1334545" cy="71670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提案システム構成図</a:t>
          </a:r>
          <a:endParaRPr kumimoji="1" lang="ja-JP" altLang="en-US" sz="2400" kern="1200" dirty="0"/>
        </a:p>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実験</a:t>
          </a:r>
          <a:endParaRPr kumimoji="1" lang="ja-JP" altLang="en-US" sz="2400" kern="1200" dirty="0"/>
        </a:p>
      </dsp:txBody>
      <dsp:txXfrm rot="-5400000">
        <a:off x="1437203" y="1933315"/>
        <a:ext cx="7101900" cy="1204251"/>
      </dsp:txXfrm>
    </dsp:sp>
    <dsp:sp modelId="{72428EB5-EB2A-46AC-92E8-EE642E063B72}">
      <dsp:nvSpPr>
        <dsp:cNvPr id="0" name=""/>
        <dsp:cNvSpPr/>
      </dsp:nvSpPr>
      <dsp:spPr>
        <a:xfrm rot="5400000">
          <a:off x="-307972" y="4039317"/>
          <a:ext cx="2053146" cy="1437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kumimoji="1" lang="ja-JP" altLang="en-US" sz="3800" kern="1200" dirty="0"/>
            <a:t>まとめ</a:t>
          </a:r>
        </a:p>
      </dsp:txBody>
      <dsp:txXfrm rot="-5400000">
        <a:off x="0" y="4449946"/>
        <a:ext cx="1437202" cy="615944"/>
      </dsp:txXfrm>
    </dsp:sp>
    <dsp:sp modelId="{03B0E65C-FB01-4A96-BDFC-3A855285F5CD}">
      <dsp:nvSpPr>
        <dsp:cNvPr id="0" name=""/>
        <dsp:cNvSpPr/>
      </dsp:nvSpPr>
      <dsp:spPr>
        <a:xfrm rot="5400000">
          <a:off x="4353453" y="815094"/>
          <a:ext cx="1334545" cy="71670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まとめ</a:t>
          </a:r>
          <a:endParaRPr kumimoji="1" lang="ja-JP" altLang="en-US" sz="2400" kern="1200" dirty="0"/>
        </a:p>
        <a:p>
          <a:pPr marL="228600" lvl="1" indent="-228600" algn="l" defTabSz="1066800">
            <a:lnSpc>
              <a:spcPct val="90000"/>
            </a:lnSpc>
            <a:spcBef>
              <a:spcPct val="0"/>
            </a:spcBef>
            <a:spcAft>
              <a:spcPct val="15000"/>
            </a:spcAft>
            <a:buClr>
              <a:srgbClr val="002060"/>
            </a:buClr>
            <a:buFont typeface="Wingdings" pitchFamily="2" charset="2"/>
            <a:buChar char="n"/>
          </a:pPr>
          <a:r>
            <a:rPr kumimoji="1" lang="en-US" altLang="ja-JP" sz="2400" kern="1200" dirty="0"/>
            <a:t> </a:t>
          </a:r>
          <a:r>
            <a:rPr kumimoji="1" lang="ja-JP" altLang="en-US" sz="2400" kern="1200"/>
            <a:t>今後の予定</a:t>
          </a:r>
          <a:endParaRPr kumimoji="1" lang="ja-JP" altLang="en-US" sz="2400" kern="1200" dirty="0"/>
        </a:p>
      </dsp:txBody>
      <dsp:txXfrm rot="-5400000">
        <a:off x="1437203" y="3796492"/>
        <a:ext cx="7101900" cy="12042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フッター プレースホルダー 3"/>
          <p:cNvSpPr>
            <a:spLocks noGrp="1"/>
          </p:cNvSpPr>
          <p:nvPr>
            <p:ph type="ftr" sz="quarter" idx="2"/>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6"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7499021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6"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extLst>
      <p:ext uri="{BB962C8B-B14F-4D97-AF65-F5344CB8AC3E}">
        <p14:creationId xmlns:p14="http://schemas.microsoft.com/office/powerpoint/2010/main" val="109926555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extLst>
      <p:ext uri="{BB962C8B-B14F-4D97-AF65-F5344CB8AC3E}">
        <p14:creationId xmlns:p14="http://schemas.microsoft.com/office/powerpoint/2010/main" val="982481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レートが上がっても画像中のメジャーな特徴に有効な基底ばかり増え、マイナーな特徴に有効な基底が選ばれにくいと考えられる。</a:t>
            </a: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101646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画像中の領域を特徴ごとに分類。分類に対して有効な基底を選出。</a:t>
            </a:r>
          </a:p>
          <a:p>
            <a:r>
              <a:rPr kumimoji="1" lang="ja-JP" altLang="ja-JP" sz="1200" kern="1200">
                <a:solidFill>
                  <a:schemeClr val="tx1"/>
                </a:solidFill>
                <a:effectLst/>
                <a:latin typeface="+mn-lt"/>
                <a:ea typeface="+mn-ea"/>
                <a:cs typeface="+mn-cs"/>
              </a:rPr>
              <a:t>先行研究よりも幅広いレートで最適な基底選出が可能。</a:t>
            </a: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88837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377564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3687600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緑枠が今回の実験で明らかにする領域</a:t>
            </a:r>
            <a:endParaRPr kumimoji="1" lang="en-US" altLang="ja-JP" dirty="0"/>
          </a:p>
          <a:p>
            <a:endParaRPr kumimoji="1" lang="en-US" altLang="ja-JP" dirty="0"/>
          </a:p>
          <a:p>
            <a:r>
              <a:rPr kumimoji="1" lang="ja-JP" altLang="en-US"/>
              <a:t>領域を分割して</a:t>
            </a:r>
            <a:r>
              <a:rPr kumimoji="1" lang="en-US" altLang="ja-JP" dirty="0"/>
              <a:t> </a:t>
            </a:r>
            <a:r>
              <a:rPr kumimoji="1" lang="ja-JP" altLang="en-US"/>
              <a:t>基底を選んでいくのかというと、全体的に基底を選んでしまうと</a:t>
            </a:r>
            <a:endParaRPr kumimoji="1" lang="en-US" altLang="ja-JP" dirty="0"/>
          </a:p>
          <a:p>
            <a:r>
              <a:rPr kumimoji="1" lang="ja-JP" altLang="en-US"/>
              <a:t>マイナーな特徴の領域が不利になってしまうため、マイナーな領域に目を向けることで</a:t>
            </a:r>
            <a:endParaRPr kumimoji="1" lang="en-US" altLang="ja-JP" dirty="0"/>
          </a:p>
          <a:p>
            <a:r>
              <a:rPr kumimoji="1" lang="ja-JP" altLang="en-US"/>
              <a:t>画質の損失を画像全体で等しくしようとしている</a:t>
            </a:r>
            <a:endParaRPr kumimoji="1" lang="en-US" altLang="ja-JP" dirty="0"/>
          </a:p>
          <a:p>
            <a:r>
              <a:rPr kumimoji="1" lang="ja-JP" altLang="en-US"/>
              <a:t>領域を分割して　基底を選出することで　それぞれの分類の特徴に沿った基底を選出できる</a:t>
            </a:r>
            <a:endParaRPr kumimoji="1" lang="en-US" altLang="ja-JP" dirty="0"/>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26712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DC T</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I CA</a:t>
            </a:r>
            <a:r>
              <a:rPr kumimoji="1" lang="ja-JP" altLang="ja-JP" sz="1200" kern="1200">
                <a:solidFill>
                  <a:schemeClr val="tx1"/>
                </a:solidFill>
                <a:effectLst/>
                <a:latin typeface="+mn-lt"/>
                <a:ea typeface="+mn-ea"/>
                <a:cs typeface="+mn-cs"/>
              </a:rPr>
              <a:t>を比較することで、</a:t>
            </a:r>
            <a:r>
              <a:rPr kumimoji="1" lang="en-US" altLang="ja-JP" sz="1200" kern="1200" dirty="0">
                <a:solidFill>
                  <a:schemeClr val="tx1"/>
                </a:solidFill>
                <a:effectLst/>
                <a:latin typeface="+mn-lt"/>
                <a:ea typeface="+mn-ea"/>
                <a:cs typeface="+mn-cs"/>
              </a:rPr>
              <a:t>DC T</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I CA</a:t>
            </a:r>
            <a:r>
              <a:rPr kumimoji="1" lang="ja-JP" altLang="ja-JP" sz="1200" kern="1200">
                <a:solidFill>
                  <a:schemeClr val="tx1"/>
                </a:solidFill>
                <a:effectLst/>
                <a:latin typeface="+mn-lt"/>
                <a:ea typeface="+mn-ea"/>
                <a:cs typeface="+mn-cs"/>
              </a:rPr>
              <a:t>で扱うべき領域を明確化。全てのレートにおいて</a:t>
            </a:r>
            <a:r>
              <a:rPr kumimoji="1" lang="en-US" altLang="ja-JP" sz="1200" kern="1200" dirty="0">
                <a:solidFill>
                  <a:schemeClr val="tx1"/>
                </a:solidFill>
                <a:effectLst/>
                <a:latin typeface="+mn-lt"/>
                <a:ea typeface="+mn-ea"/>
                <a:cs typeface="+mn-cs"/>
              </a:rPr>
              <a:t>D C T</a:t>
            </a:r>
            <a:r>
              <a:rPr kumimoji="1" lang="ja-JP" altLang="ja-JP" sz="1200" kern="1200">
                <a:solidFill>
                  <a:schemeClr val="tx1"/>
                </a:solidFill>
                <a:effectLst/>
                <a:latin typeface="+mn-lt"/>
                <a:ea typeface="+mn-ea"/>
                <a:cs typeface="+mn-cs"/>
              </a:rPr>
              <a:t>よりも少ない基底で画質が得られるという</a:t>
            </a:r>
            <a:r>
              <a:rPr kumimoji="1" lang="en-US" altLang="ja-JP" sz="1200" kern="1200" dirty="0">
                <a:solidFill>
                  <a:schemeClr val="tx1"/>
                </a:solidFill>
                <a:effectLst/>
                <a:latin typeface="+mn-lt"/>
                <a:ea typeface="+mn-ea"/>
                <a:cs typeface="+mn-cs"/>
              </a:rPr>
              <a:t>I CA</a:t>
            </a:r>
            <a:r>
              <a:rPr kumimoji="1" lang="ja-JP" altLang="ja-JP" sz="1200" kern="1200">
                <a:solidFill>
                  <a:schemeClr val="tx1"/>
                </a:solidFill>
                <a:effectLst/>
                <a:latin typeface="+mn-lt"/>
                <a:ea typeface="+mn-ea"/>
                <a:cs typeface="+mn-cs"/>
              </a:rPr>
              <a:t>の有効性が確認。</a:t>
            </a: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1185227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の説明。</a:t>
            </a:r>
          </a:p>
          <a:p>
            <a:r>
              <a:rPr kumimoji="1" lang="ja-JP" altLang="ja-JP" sz="1200" kern="1200">
                <a:solidFill>
                  <a:schemeClr val="tx1"/>
                </a:solidFill>
                <a:effectLst/>
                <a:latin typeface="+mn-lt"/>
                <a:ea typeface="+mn-ea"/>
                <a:cs typeface="+mn-cs"/>
              </a:rPr>
              <a:t>少領域内の使う基底数を</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から</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に増やした時、左上から</a:t>
            </a:r>
            <a:r>
              <a:rPr kumimoji="1" lang="en-US" altLang="ja-JP" sz="1200" kern="1200" dirty="0">
                <a:solidFill>
                  <a:schemeClr val="tx1"/>
                </a:solidFill>
                <a:effectLst/>
                <a:latin typeface="+mn-lt"/>
                <a:ea typeface="+mn-ea"/>
                <a:cs typeface="+mn-cs"/>
              </a:rPr>
              <a:t>1..</a:t>
            </a:r>
            <a:endParaRPr kumimoji="1" lang="ja-JP"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基底を増やしても画質改善が少なく、基底がなくてもある程度画質が得られるため、基底がいらない領域であると言える。</a:t>
            </a: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358940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少領域内の使う基底数を</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から</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に増やした時、左上から</a:t>
            </a:r>
            <a:r>
              <a:rPr kumimoji="1" lang="en-US" altLang="ja-JP" sz="1200" kern="1200" dirty="0">
                <a:solidFill>
                  <a:schemeClr val="tx1"/>
                </a:solidFill>
                <a:effectLst/>
                <a:latin typeface="+mn-lt"/>
                <a:ea typeface="+mn-ea"/>
                <a:cs typeface="+mn-cs"/>
              </a:rPr>
              <a:t>1..</a:t>
            </a:r>
            <a:endParaRPr kumimoji="1" lang="ja-JP"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基底数を増やすことで、大きく画質が改善する領域は、複数個基底が必要な領域であると言える。</a:t>
            </a:r>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逆に、</a:t>
            </a:r>
            <a:r>
              <a:rPr kumimoji="1" lang="en-US" altLang="ja-JP" sz="1200" kern="1200" dirty="0">
                <a:solidFill>
                  <a:schemeClr val="tx1"/>
                </a:solidFill>
                <a:effectLst/>
                <a:latin typeface="+mn-lt"/>
                <a:ea typeface="+mn-ea"/>
                <a:cs typeface="+mn-cs"/>
              </a:rPr>
              <a:t>16.17</a:t>
            </a:r>
            <a:r>
              <a:rPr kumimoji="1" lang="ja-JP" altLang="ja-JP" sz="1200" kern="1200">
                <a:solidFill>
                  <a:schemeClr val="tx1"/>
                </a:solidFill>
                <a:effectLst/>
                <a:latin typeface="+mn-lt"/>
                <a:ea typeface="+mn-ea"/>
                <a:cs typeface="+mn-cs"/>
              </a:rPr>
              <a:t>スライドで出ない領域は基底が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個で良い領域となる。</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368492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マイナーな領域の調査。</a:t>
            </a:r>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調査する過程で、基底選出の妥協ライン調査しておく必要や、基底の選択肢を広げることで分類しやすくするために、領域を一番画質を良くする基底である最適基底に対して、準最適基底。</a:t>
            </a:r>
          </a:p>
          <a:p>
            <a:r>
              <a:rPr kumimoji="1" lang="ja-JP" altLang="ja-JP" sz="1200" kern="1200">
                <a:solidFill>
                  <a:schemeClr val="tx1"/>
                </a:solidFill>
                <a:effectLst/>
                <a:latin typeface="+mn-lt"/>
                <a:ea typeface="+mn-ea"/>
                <a:cs typeface="+mn-cs"/>
              </a:rPr>
              <a:t>ここでの準最適基底は、例えば、</a:t>
            </a:r>
            <a:r>
              <a:rPr kumimoji="1" lang="en-US" altLang="ja-JP" sz="1200" kern="1200" dirty="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（画質）</a:t>
            </a:r>
            <a:r>
              <a:rPr kumimoji="1" lang="ja-JP" altLang="ja-JP" sz="1200" kern="1200">
                <a:solidFill>
                  <a:schemeClr val="tx1"/>
                </a:solidFill>
                <a:effectLst/>
                <a:latin typeface="+mn-lt"/>
                <a:ea typeface="+mn-ea"/>
                <a:cs typeface="+mn-cs"/>
              </a:rPr>
              <a:t>を</a:t>
            </a:r>
            <a:r>
              <a:rPr kumimoji="1" lang="en-US" altLang="ja-JP" sz="1200" kern="1200" dirty="0">
                <a:solidFill>
                  <a:schemeClr val="tx1"/>
                </a:solidFill>
                <a:effectLst/>
                <a:latin typeface="+mn-lt"/>
                <a:ea typeface="+mn-ea"/>
                <a:cs typeface="+mn-cs"/>
              </a:rPr>
              <a:t>100</a:t>
            </a:r>
            <a:r>
              <a:rPr kumimoji="1" lang="ja-JP" altLang="ja-JP" sz="1200" kern="1200">
                <a:solidFill>
                  <a:schemeClr val="tx1"/>
                </a:solidFill>
                <a:effectLst/>
                <a:latin typeface="+mn-lt"/>
                <a:ea typeface="+mn-ea"/>
                <a:cs typeface="+mn-cs"/>
              </a:rPr>
              <a:t>まで下げて良いとした時、その画質低下未満で抑えられる基底のことを指す。領域によっては</a:t>
            </a:r>
            <a:r>
              <a:rPr kumimoji="1" lang="en-US" altLang="ja-JP" sz="1200" kern="1200" dirty="0">
                <a:solidFill>
                  <a:schemeClr val="tx1"/>
                </a:solidFill>
                <a:effectLst/>
                <a:latin typeface="+mn-lt"/>
                <a:ea typeface="+mn-ea"/>
                <a:cs typeface="+mn-cs"/>
              </a:rPr>
              <a:t>A</a:t>
            </a:r>
            <a:r>
              <a:rPr kumimoji="1" lang="ja-JP" altLang="ja-JP" sz="1200" kern="1200">
                <a:solidFill>
                  <a:schemeClr val="tx1"/>
                </a:solidFill>
                <a:effectLst/>
                <a:latin typeface="+mn-lt"/>
                <a:ea typeface="+mn-ea"/>
                <a:cs typeface="+mn-cs"/>
              </a:rPr>
              <a:t>のように複数あったり、</a:t>
            </a:r>
            <a:r>
              <a:rPr kumimoji="1" lang="en-US" altLang="ja-JP" sz="1200" kern="1200" dirty="0">
                <a:solidFill>
                  <a:schemeClr val="tx1"/>
                </a:solidFill>
                <a:effectLst/>
                <a:latin typeface="+mn-lt"/>
                <a:ea typeface="+mn-ea"/>
                <a:cs typeface="+mn-cs"/>
              </a:rPr>
              <a:t>B</a:t>
            </a:r>
            <a:r>
              <a:rPr kumimoji="1" lang="ja-JP" altLang="ja-JP" sz="1200" kern="1200">
                <a:solidFill>
                  <a:schemeClr val="tx1"/>
                </a:solidFill>
                <a:effectLst/>
                <a:latin typeface="+mn-lt"/>
                <a:ea typeface="+mn-ea"/>
                <a:cs typeface="+mn-cs"/>
              </a:rPr>
              <a:t>のように準最適基底がなかったりする。</a:t>
            </a:r>
            <a:r>
              <a:rPr lang="ja-JP" altLang="ja-JP">
                <a:effectLst/>
              </a:rPr>
              <a:t> </a:t>
            </a:r>
            <a:endParaRPr lang="en-US" altLang="ja-JP" dirty="0">
              <a:effectLst/>
            </a:endParaRPr>
          </a:p>
          <a:p>
            <a:r>
              <a:rPr lang="ja-JP" altLang="en-US">
                <a:effectLst/>
              </a:rPr>
              <a:t>グラフの見方としては　横が基底の番号（</a:t>
            </a:r>
            <a:r>
              <a:rPr lang="en-US" altLang="ja-JP" dirty="0">
                <a:effectLst/>
              </a:rPr>
              <a:t>64</a:t>
            </a:r>
            <a:r>
              <a:rPr lang="ja-JP" altLang="en-US">
                <a:effectLst/>
              </a:rPr>
              <a:t>こある）、縦が画質で大きいほど画質が悪くなる。</a:t>
            </a:r>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575268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実際に</a:t>
            </a:r>
            <a:r>
              <a:rPr kumimoji="1" lang="en-US" altLang="ja-JP" sz="1200" kern="1200" dirty="0">
                <a:solidFill>
                  <a:schemeClr val="tx1"/>
                </a:solidFill>
                <a:effectLst/>
                <a:latin typeface="+mn-lt"/>
                <a:ea typeface="+mn-ea"/>
                <a:cs typeface="+mn-cs"/>
              </a:rPr>
              <a:t>M S E</a:t>
            </a:r>
            <a:r>
              <a:rPr kumimoji="1" lang="ja-JP" altLang="en-US" sz="1200" kern="1200">
                <a:solidFill>
                  <a:schemeClr val="tx1"/>
                </a:solidFill>
                <a:effectLst/>
                <a:latin typeface="+mn-lt"/>
                <a:ea typeface="+mn-ea"/>
                <a:cs typeface="+mn-cs"/>
              </a:rPr>
              <a:t>（画質）</a:t>
            </a:r>
            <a:r>
              <a:rPr kumimoji="1" lang="ja-JP" altLang="ja-JP" sz="1200" kern="1200">
                <a:solidFill>
                  <a:schemeClr val="tx1"/>
                </a:solidFill>
                <a:effectLst/>
                <a:latin typeface="+mn-lt"/>
                <a:ea typeface="+mn-ea"/>
                <a:cs typeface="+mn-cs"/>
              </a:rPr>
              <a:t>を</a:t>
            </a:r>
            <a:r>
              <a:rPr kumimoji="1" lang="en-US" altLang="ja-JP" sz="1200" kern="1200" dirty="0">
                <a:solidFill>
                  <a:schemeClr val="tx1"/>
                </a:solidFill>
                <a:effectLst/>
                <a:latin typeface="+mn-lt"/>
                <a:ea typeface="+mn-ea"/>
                <a:cs typeface="+mn-cs"/>
              </a:rPr>
              <a:t>100</a:t>
            </a:r>
            <a:r>
              <a:rPr kumimoji="1" lang="ja-JP" altLang="ja-JP" sz="1200" kern="1200">
                <a:solidFill>
                  <a:schemeClr val="tx1"/>
                </a:solidFill>
                <a:effectLst/>
                <a:latin typeface="+mn-lt"/>
                <a:ea typeface="+mn-ea"/>
                <a:cs typeface="+mn-cs"/>
              </a:rPr>
              <a:t>まで下げていい時、準最適基底のない領域を右に示す。これらの最適基底を用いないと大幅に画質が落ちてしまう領域を局所的な領域とした。</a:t>
            </a:r>
            <a:r>
              <a:rPr kumimoji="1" lang="ja-JP" altLang="en-US" sz="1200" kern="1200">
                <a:solidFill>
                  <a:schemeClr val="tx1"/>
                </a:solidFill>
                <a:effectLst/>
                <a:latin typeface="+mn-lt"/>
                <a:ea typeface="+mn-ea"/>
                <a:cs typeface="+mn-cs"/>
              </a:rPr>
              <a:t>（変えが効かない領域ということ）</a:t>
            </a:r>
            <a:endParaRPr kumimoji="1" lang="ja-JP" altLang="ja-JP" sz="1200" kern="1200">
              <a:solidFill>
                <a:schemeClr val="tx1"/>
              </a:solidFill>
              <a:effectLst/>
              <a:latin typeface="+mn-lt"/>
              <a:ea typeface="+mn-ea"/>
              <a:cs typeface="+mn-cs"/>
            </a:endParaRP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173431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extLst>
      <p:ext uri="{BB962C8B-B14F-4D97-AF65-F5344CB8AC3E}">
        <p14:creationId xmlns:p14="http://schemas.microsoft.com/office/powerpoint/2010/main" val="2927792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ここでは、最適基底の結合係数の大きさを用いた分類を行う。</a:t>
            </a:r>
          </a:p>
          <a:p>
            <a:r>
              <a:rPr kumimoji="1" lang="ja-JP" altLang="ja-JP" sz="1200" kern="1200">
                <a:solidFill>
                  <a:schemeClr val="tx1"/>
                </a:solidFill>
                <a:effectLst/>
                <a:latin typeface="+mn-lt"/>
                <a:ea typeface="+mn-ea"/>
                <a:cs typeface="+mn-cs"/>
              </a:rPr>
              <a:t>事前の実験で、結合係数の大きさによって最適基底の傾向が異なることがわかっているため、結合係数の大きさで</a:t>
            </a: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種類に分類をおこなった。</a:t>
            </a:r>
          </a:p>
          <a:p>
            <a:r>
              <a:rPr kumimoji="1" lang="ja-JP" altLang="ja-JP" sz="1200" kern="1200">
                <a:solidFill>
                  <a:schemeClr val="tx1"/>
                </a:solidFill>
                <a:effectLst/>
                <a:latin typeface="+mn-lt"/>
                <a:ea typeface="+mn-ea"/>
                <a:cs typeface="+mn-cs"/>
              </a:rPr>
              <a:t>基底の傾向とともに、視覚的にも違いが確認できる。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グラフの見方としては、縦が頻度、横が基底の番号</a:t>
            </a:r>
            <a:endParaRPr kumimoji="1" lang="ja-JP" altLang="ja-JP" sz="1200" kern="1200">
              <a:solidFill>
                <a:schemeClr val="tx1"/>
              </a:solidFill>
              <a:effectLst/>
              <a:latin typeface="+mn-lt"/>
              <a:ea typeface="+mn-ea"/>
              <a:cs typeface="+mn-cs"/>
            </a:endParaRPr>
          </a:p>
          <a:p>
            <a:endParaRPr kumimoji="1" lang="en-US" altLang="ja-JP"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1734369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縦軸</a:t>
            </a:r>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局所領域以外の領域では、分類内の頻度の低い基底から順に準最適基底を用いて再分配することで、レートによって基底の種類を減らしていく。</a:t>
            </a:r>
            <a:endParaRPr kumimoji="1" lang="en-US" altLang="ja-JP" sz="1200" kern="1200" dirty="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局所領域では、</a:t>
            </a:r>
            <a:r>
              <a:rPr kumimoji="1" lang="en-US" altLang="ja-JP" sz="1200" kern="1200" dirty="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が高く頻度の高い基底を優先的に選出することで、画質低下をなるべく抑える。</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3358120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175524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実験の結果を示す。実験により明らかになった領域をシステム構成図に加えてある。</a:t>
            </a:r>
          </a:p>
          <a:p>
            <a:r>
              <a:rPr kumimoji="1" lang="ja-JP" altLang="ja-JP" sz="1200" kern="1200">
                <a:solidFill>
                  <a:schemeClr val="tx1"/>
                </a:solidFill>
                <a:effectLst/>
                <a:latin typeface="+mn-lt"/>
                <a:ea typeface="+mn-ea"/>
                <a:cs typeface="+mn-cs"/>
              </a:rPr>
              <a:t>緑の枠は今後の予定の部分。</a:t>
            </a:r>
          </a:p>
          <a:p>
            <a:endParaRPr kumimoji="1" lang="en-US" altLang="ja-JP" dirty="0">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4165775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の局所領域以外の領域分類の説得性が乏しいため、</a:t>
            </a:r>
            <a:r>
              <a:rPr kumimoji="1" lang="en-US" altLang="ja-JP" sz="1200" kern="1200" dirty="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も加えた分類法を検討</a:t>
            </a:r>
          </a:p>
          <a:p>
            <a:endParaRPr kumimoji="1" lang="en-US" altLang="ja-JP" dirty="0">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3429500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18381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extLst>
      <p:ext uri="{BB962C8B-B14F-4D97-AF65-F5344CB8AC3E}">
        <p14:creationId xmlns:p14="http://schemas.microsoft.com/office/powerpoint/2010/main" val="4025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まず，研究背景．画像符号化とは，画像を効率よく保存・伝送するために，情報を圧縮するための技術．近年の</a:t>
            </a:r>
            <a:r>
              <a:rPr kumimoji="1" lang="en-US" altLang="ja-JP" sz="1200" kern="1200" dirty="0">
                <a:solidFill>
                  <a:schemeClr val="tx1"/>
                </a:solidFill>
                <a:effectLst/>
                <a:latin typeface="+mn-lt"/>
                <a:ea typeface="+mn-ea"/>
                <a:cs typeface="+mn-cs"/>
              </a:rPr>
              <a:t>IOT</a:t>
            </a:r>
            <a:r>
              <a:rPr kumimoji="1" lang="ja-JP" altLang="ja-JP" sz="1200" kern="1200">
                <a:solidFill>
                  <a:schemeClr val="tx1"/>
                </a:solidFill>
                <a:effectLst/>
                <a:latin typeface="+mn-lt"/>
                <a:ea typeface="+mn-ea"/>
                <a:cs typeface="+mn-cs"/>
              </a:rPr>
              <a:t>関連技術や</a:t>
            </a:r>
            <a:r>
              <a:rPr kumimoji="1" lang="en-US" altLang="ja-JP" sz="1200" kern="1200" dirty="0">
                <a:solidFill>
                  <a:schemeClr val="tx1"/>
                </a:solidFill>
                <a:effectLst/>
                <a:latin typeface="+mn-lt"/>
                <a:ea typeface="+mn-ea"/>
                <a:cs typeface="+mn-cs"/>
              </a:rPr>
              <a:t>5G</a:t>
            </a:r>
            <a:r>
              <a:rPr kumimoji="1" lang="ja-JP" altLang="ja-JP" sz="1200" kern="1200">
                <a:solidFill>
                  <a:schemeClr val="tx1"/>
                </a:solidFill>
                <a:effectLst/>
                <a:latin typeface="+mn-lt"/>
                <a:ea typeface="+mn-ea"/>
                <a:cs typeface="+mn-cs"/>
              </a:rPr>
              <a:t>等の普及に伴い、扱う情報量が増えているため、なくてはならない技術。</a:t>
            </a:r>
          </a:p>
          <a:p>
            <a:r>
              <a:rPr kumimoji="1" lang="ja-JP" altLang="ja-JP" sz="1200" kern="1200">
                <a:solidFill>
                  <a:schemeClr val="tx1"/>
                </a:solidFill>
                <a:effectLst/>
                <a:latin typeface="+mn-lt"/>
                <a:ea typeface="+mn-ea"/>
                <a:cs typeface="+mn-cs"/>
              </a:rPr>
              <a:t>画像符号化の国際標準方式</a:t>
            </a:r>
            <a:r>
              <a:rPr kumimoji="1" lang="en-US" altLang="ja-JP" sz="1200" kern="1200" dirty="0">
                <a:solidFill>
                  <a:schemeClr val="tx1"/>
                </a:solidFill>
                <a:effectLst/>
                <a:latin typeface="+mn-lt"/>
                <a:ea typeface="+mn-ea"/>
                <a:cs typeface="+mn-cs"/>
              </a:rPr>
              <a:t>J P E G</a:t>
            </a:r>
            <a:r>
              <a:rPr kumimoji="1" lang="ja-JP" altLang="ja-JP" sz="1200" kern="1200">
                <a:solidFill>
                  <a:schemeClr val="tx1"/>
                </a:solidFill>
                <a:effectLst/>
                <a:latin typeface="+mn-lt"/>
                <a:ea typeface="+mn-ea"/>
                <a:cs typeface="+mn-cs"/>
              </a:rPr>
              <a:t>で採用されている離散コサイン変換</a:t>
            </a:r>
            <a:r>
              <a:rPr kumimoji="1" lang="en-US" altLang="ja-JP" sz="1200" kern="1200" dirty="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という技術。</a:t>
            </a: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50559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72"/>
            <a:r>
              <a:rPr kumimoji="1" lang="en-US" altLang="ja-JP" dirty="0">
                <a:solidFill>
                  <a:schemeClr val="tx1"/>
                </a:solidFill>
              </a:rPr>
              <a:t>DCT</a:t>
            </a:r>
            <a:r>
              <a:rPr kumimoji="1" lang="ja-JP" altLang="en-US" dirty="0">
                <a:solidFill>
                  <a:schemeClr val="tx1"/>
                </a:solidFill>
              </a:rPr>
              <a:t>とは画像信号を空間領域から周波数領域へ変換する技術</a:t>
            </a:r>
            <a:r>
              <a:rPr kumimoji="1" lang="ja-JP" altLang="en-US">
                <a:solidFill>
                  <a:schemeClr val="tx1"/>
                </a:solidFill>
              </a:rPr>
              <a:t>のこと</a:t>
            </a:r>
            <a:endParaRPr kumimoji="1" lang="en-US" altLang="ja-JP" dirty="0">
              <a:solidFill>
                <a:schemeClr val="tx1"/>
              </a:solidFill>
            </a:endParaRPr>
          </a:p>
          <a:p>
            <a:r>
              <a:rPr kumimoji="1" lang="ja-JP" altLang="ja-JP" sz="1200" kern="1200">
                <a:solidFill>
                  <a:schemeClr val="tx1"/>
                </a:solidFill>
                <a:effectLst/>
                <a:latin typeface="+mn-lt"/>
                <a:ea typeface="+mn-ea"/>
                <a:cs typeface="+mn-cs"/>
              </a:rPr>
              <a:t>画像の輝度の変化のあまりない部分の保存は得意だが，輝度の変化の激しい柄・模様部分の保存があまり得意では</a:t>
            </a:r>
            <a:r>
              <a:rPr kumimoji="1" lang="ja-JP" altLang="en-US" sz="1200" kern="1200">
                <a:solidFill>
                  <a:schemeClr val="tx1"/>
                </a:solidFill>
                <a:effectLst/>
                <a:latin typeface="+mn-lt"/>
                <a:ea typeface="+mn-ea"/>
                <a:cs typeface="+mn-cs"/>
              </a:rPr>
              <a:t>ない</a:t>
            </a:r>
            <a:r>
              <a:rPr kumimoji="1" lang="ja-JP" altLang="ja-JP" sz="1200" kern="1200">
                <a:solidFill>
                  <a:schemeClr val="tx1"/>
                </a:solidFill>
                <a:effectLst/>
                <a:latin typeface="+mn-lt"/>
                <a:ea typeface="+mn-ea"/>
                <a:cs typeface="+mn-cs"/>
              </a:rPr>
              <a:t>．　という課題があります。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extLst>
      <p:ext uri="{BB962C8B-B14F-4D97-AF65-F5344CB8AC3E}">
        <p14:creationId xmlns:p14="http://schemas.microsoft.com/office/powerpoint/2010/main" val="302224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この手法の最大の利点は，</a:t>
            </a:r>
            <a:r>
              <a:rPr kumimoji="1" lang="en-US" altLang="ja-JP" sz="1200" kern="1200" dirty="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よりも少ない基底数で局所特徴の表現が可能なところ．</a:t>
            </a:r>
            <a:r>
              <a:rPr lang="ja-JP" altLang="ja-JP">
                <a:effectLst/>
              </a:rPr>
              <a:t> </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393922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ja-JP" sz="1200" kern="1200">
                <a:solidFill>
                  <a:schemeClr val="tx1"/>
                </a:solidFill>
                <a:effectLst/>
                <a:latin typeface="+mn-lt"/>
                <a:ea typeface="+mn-ea"/>
                <a:cs typeface="+mn-cs"/>
              </a:rPr>
              <a:t>これらを組み合わせることで，</a:t>
            </a:r>
            <a:r>
              <a:rPr kumimoji="1" lang="en-US" altLang="ja-JP" sz="1200" kern="1200" dirty="0">
                <a:solidFill>
                  <a:schemeClr val="tx1"/>
                </a:solidFill>
                <a:effectLst/>
                <a:latin typeface="+mn-lt"/>
                <a:ea typeface="+mn-ea"/>
                <a:cs typeface="+mn-cs"/>
              </a:rPr>
              <a:t>DC T</a:t>
            </a:r>
            <a:r>
              <a:rPr kumimoji="1" lang="ja-JP" altLang="ja-JP" sz="1200" kern="1200">
                <a:solidFill>
                  <a:schemeClr val="tx1"/>
                </a:solidFill>
                <a:effectLst/>
                <a:latin typeface="+mn-lt"/>
                <a:ea typeface="+mn-ea"/>
                <a:cs typeface="+mn-cs"/>
              </a:rPr>
              <a:t>の欠点を補うことを目指す</a:t>
            </a:r>
            <a:r>
              <a:rPr kumimoji="1" lang="ja-JP" altLang="en-US" sz="1200" kern="1200">
                <a:solidFill>
                  <a:schemeClr val="tx1"/>
                </a:solidFill>
                <a:effectLst/>
                <a:latin typeface="+mn-lt"/>
                <a:ea typeface="+mn-ea"/>
                <a:cs typeface="+mn-cs"/>
              </a:rPr>
              <a:t>手法が検討されている</a:t>
            </a:r>
            <a:r>
              <a:rPr kumimoji="1" lang="ja-JP" altLang="ja-JP" sz="1200" kern="1200">
                <a:solidFill>
                  <a:schemeClr val="tx1"/>
                </a:solidFill>
                <a:effectLst/>
                <a:latin typeface="+mn-lt"/>
                <a:ea typeface="+mn-ea"/>
                <a:cs typeface="+mn-cs"/>
              </a:rPr>
              <a:t>．</a:t>
            </a:r>
            <a:r>
              <a:rPr lang="ja-JP" altLang="ja-JP">
                <a:effectLst/>
              </a:rPr>
              <a:t> </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138471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ja-JP" sz="1200" kern="1200">
                <a:solidFill>
                  <a:schemeClr val="tx1"/>
                </a:solidFill>
                <a:effectLst/>
                <a:latin typeface="+mn-lt"/>
                <a:ea typeface="+mn-ea"/>
                <a:cs typeface="+mn-cs"/>
              </a:rPr>
              <a:t>画質を高くするには多くの基底が必要だが、基底が多くなると付加情報量が多くなり、符号化性能が低くなってしまうことが</a:t>
            </a:r>
            <a:r>
              <a:rPr kumimoji="1" lang="en-US" altLang="ja-JP" sz="1200" kern="1200" dirty="0">
                <a:solidFill>
                  <a:schemeClr val="tx1"/>
                </a:solidFill>
                <a:effectLst/>
                <a:latin typeface="+mn-lt"/>
                <a:ea typeface="+mn-ea"/>
                <a:cs typeface="+mn-cs"/>
              </a:rPr>
              <a:t>I C A</a:t>
            </a:r>
            <a:r>
              <a:rPr kumimoji="1" lang="ja-JP" altLang="ja-JP" sz="1200" kern="1200">
                <a:solidFill>
                  <a:schemeClr val="tx1"/>
                </a:solidFill>
                <a:effectLst/>
                <a:latin typeface="+mn-lt"/>
                <a:ea typeface="+mn-ea"/>
                <a:cs typeface="+mn-cs"/>
              </a:rPr>
              <a:t>を用いる最大の課題。そのため，性能改善に有効な</a:t>
            </a:r>
            <a:r>
              <a:rPr kumimoji="1" lang="en-US" altLang="ja-JP" sz="1200" kern="1200" dirty="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基底の選出により基底数を減らす必要がある．</a:t>
            </a:r>
            <a:r>
              <a:rPr lang="ja-JP" altLang="ja-JP">
                <a:effectLst/>
              </a:rPr>
              <a:t> </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72119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レート歪み理論に基づき各基底をスコア付。そのスコアから画像全体に対する基底の重要度</a:t>
            </a:r>
            <a:r>
              <a:rPr kumimoji="1" lang="ja-JP" altLang="en-US" sz="1200" kern="1200">
                <a:solidFill>
                  <a:schemeClr val="tx1"/>
                </a:solidFill>
                <a:effectLst/>
                <a:latin typeface="+mn-lt"/>
                <a:ea typeface="+mn-ea"/>
                <a:cs typeface="+mn-cs"/>
              </a:rPr>
              <a:t>を求めることで、</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34037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306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270542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339997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pPr/>
              <a:t>‹#›</a:t>
            </a:fld>
            <a:endParaRPr lang="ja-JP" altLang="en-US" dirty="0"/>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389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dirty="0"/>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pPr/>
              <a:t>‹#›</a:t>
            </a:fld>
            <a:endParaRPr lang="ja-JP" altLang="en-US" dirty="0"/>
          </a:p>
        </p:txBody>
      </p:sp>
    </p:spTree>
    <p:extLst>
      <p:ext uri="{BB962C8B-B14F-4D97-AF65-F5344CB8AC3E}">
        <p14:creationId xmlns:p14="http://schemas.microsoft.com/office/powerpoint/2010/main" val="362698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366449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150454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37693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385238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117768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266652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extLst>
      <p:ext uri="{BB962C8B-B14F-4D97-AF65-F5344CB8AC3E}">
        <p14:creationId xmlns:p14="http://schemas.microsoft.com/office/powerpoint/2010/main" val="403748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48.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46.png"/><Relationship Id="rId5" Type="http://schemas.openxmlformats.org/officeDocument/2006/relationships/image" Target="../media/image23.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3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77308" y="1100667"/>
            <a:ext cx="8361892" cy="3407833"/>
          </a:xfrm>
        </p:spPr>
        <p:txBody>
          <a:bodyPr>
            <a:noAutofit/>
          </a:bodyPr>
          <a:lstStyle/>
          <a:p>
            <a:br>
              <a:rPr lang="en-US" altLang="ja-JP" sz="2800" dirty="0"/>
            </a:br>
            <a:r>
              <a:rPr lang="ja-JP" altLang="en-US" sz="4400" dirty="0"/>
              <a:t>最適な基底選択</a:t>
            </a:r>
            <a:r>
              <a:rPr lang="ja-JP" altLang="en-US" sz="4400"/>
              <a:t>による</a:t>
            </a:r>
            <a:br>
              <a:rPr lang="en-US" altLang="ja-JP" sz="4400" dirty="0"/>
            </a:br>
            <a:r>
              <a:rPr lang="ja-JP" altLang="en-US" sz="4400"/>
              <a:t>独立</a:t>
            </a:r>
            <a:r>
              <a:rPr lang="ja-JP" altLang="en-US" sz="4400" dirty="0"/>
              <a:t>成分分析を用いた</a:t>
            </a:r>
            <a:br>
              <a:rPr lang="en-US" altLang="ja-JP" sz="4400" dirty="0"/>
            </a:br>
            <a:r>
              <a:rPr lang="ja-JP" altLang="en-US" sz="4400" dirty="0"/>
              <a:t>静止画像符号化の性能改善</a:t>
            </a:r>
            <a:br>
              <a:rPr lang="en-US" altLang="ja-JP" sz="2800" dirty="0"/>
            </a:br>
            <a:br>
              <a:rPr lang="en-US" altLang="ja-JP" sz="2800" dirty="0"/>
            </a:br>
            <a:endParaRPr kumimoji="1" lang="ja-JP" altLang="en-US" sz="2400" dirty="0"/>
          </a:p>
        </p:txBody>
      </p:sp>
      <p:sp>
        <p:nvSpPr>
          <p:cNvPr id="3" name="サブタイトル 2"/>
          <p:cNvSpPr>
            <a:spLocks noGrp="1"/>
          </p:cNvSpPr>
          <p:nvPr>
            <p:ph type="subTitle" idx="1"/>
          </p:nvPr>
        </p:nvSpPr>
        <p:spPr>
          <a:xfrm>
            <a:off x="673178" y="4305300"/>
            <a:ext cx="7567642" cy="1778000"/>
          </a:xfrm>
        </p:spPr>
        <p:txBody>
          <a:bodyPr>
            <a:normAutofit lnSpcReduction="10000"/>
          </a:bodyPr>
          <a:lstStyle/>
          <a:p>
            <a:pPr>
              <a:spcBef>
                <a:spcPts val="1200"/>
              </a:spcBef>
            </a:pPr>
            <a:r>
              <a:rPr kumimoji="1" lang="en-US" altLang="ja-JP" sz="2400" dirty="0">
                <a:latin typeface="Times New Roman" panose="02020603050405020304" pitchFamily="18" charset="0"/>
                <a:cs typeface="Times New Roman" panose="02020603050405020304" pitchFamily="18" charset="0"/>
              </a:rPr>
              <a:t>2020/12/21</a:t>
            </a:r>
          </a:p>
          <a:p>
            <a:pPr>
              <a:spcBef>
                <a:spcPts val="1200"/>
              </a:spcBef>
            </a:pPr>
            <a:r>
              <a:rPr lang="ja-JP" altLang="en-US" sz="2400"/>
              <a:t>合同ゼミ</a:t>
            </a:r>
            <a:endParaRPr lang="en-US" altLang="ja-JP" sz="2400" dirty="0"/>
          </a:p>
          <a:p>
            <a:pPr>
              <a:spcBef>
                <a:spcPts val="1200"/>
              </a:spcBef>
            </a:pPr>
            <a:r>
              <a:rPr lang="ja-JP" altLang="en-US" sz="2400"/>
              <a:t>亀田研究室</a:t>
            </a:r>
            <a:r>
              <a:rPr lang="en-US" altLang="ja-JP" sz="2400" dirty="0"/>
              <a:t> </a:t>
            </a:r>
            <a:r>
              <a:rPr lang="ja-JP" altLang="en-US" sz="2400"/>
              <a:t>学部</a:t>
            </a:r>
            <a:r>
              <a:rPr lang="en-US" altLang="ja-JP" sz="2400" dirty="0"/>
              <a:t>4</a:t>
            </a:r>
            <a:r>
              <a:rPr lang="ja-JP" altLang="en-US" sz="2400"/>
              <a:t>年</a:t>
            </a:r>
            <a:endParaRPr lang="en-US" altLang="ja-JP" sz="2400" dirty="0"/>
          </a:p>
          <a:p>
            <a:pPr>
              <a:spcBef>
                <a:spcPts val="1200"/>
              </a:spcBef>
            </a:pPr>
            <a:r>
              <a:rPr lang="ja-JP" altLang="en-US" sz="2400"/>
              <a:t>中田</a:t>
            </a:r>
            <a:r>
              <a:rPr lang="en-US" altLang="ja-JP" sz="2400" dirty="0"/>
              <a:t> </a:t>
            </a:r>
            <a:r>
              <a:rPr lang="ja-JP" altLang="en-US" sz="2400"/>
              <a:t>雄大</a:t>
            </a:r>
            <a:endParaRPr lang="ja-JP" altLang="en-US" sz="2400" dirty="0"/>
          </a:p>
        </p:txBody>
      </p:sp>
    </p:spTree>
    <p:extLst>
      <p:ext uri="{BB962C8B-B14F-4D97-AF65-F5344CB8AC3E}">
        <p14:creationId xmlns:p14="http://schemas.microsoft.com/office/powerpoint/2010/main" val="90231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dirty="0"/>
              <a:t>-</a:t>
            </a:r>
            <a:r>
              <a:rPr lang="ja-JP" altLang="en-US" sz="3100"/>
              <a:t>課題</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10</a:t>
            </a:fld>
            <a:endParaRPr lang="ja-JP" altLang="en-US" dirty="0"/>
          </a:p>
        </p:txBody>
      </p:sp>
      <p:pic>
        <p:nvPicPr>
          <p:cNvPr id="62" name="図形 17" descr="GEN">
            <a:extLst>
              <a:ext uri="{FF2B5EF4-FFF2-40B4-BE49-F238E27FC236}">
                <a16:creationId xmlns:a16="http://schemas.microsoft.com/office/drawing/2014/main" id="{A86946A1-F5B1-8947-A90F-956AC2162492}"/>
              </a:ext>
            </a:extLst>
          </p:cNvPr>
          <p:cNvPicPr>
            <a:picLocks noChangeAspect="1"/>
          </p:cNvPicPr>
          <p:nvPr/>
        </p:nvPicPr>
        <p:blipFill>
          <a:blip r:embed="rId3"/>
          <a:stretch>
            <a:fillRect/>
          </a:stretch>
        </p:blipFill>
        <p:spPr>
          <a:xfrm>
            <a:off x="780848" y="1691622"/>
            <a:ext cx="3613895" cy="3613895"/>
          </a:xfrm>
          <a:prstGeom prst="rect">
            <a:avLst/>
          </a:prstGeom>
          <a:ln w="38100">
            <a:solidFill>
              <a:schemeClr val="accent1">
                <a:lumMod val="40000"/>
                <a:lumOff val="60000"/>
              </a:schemeClr>
            </a:solidFill>
          </a:ln>
        </p:spPr>
      </p:pic>
      <p:sp>
        <p:nvSpPr>
          <p:cNvPr id="68" name="テキスト ボックス 33">
            <a:extLst>
              <a:ext uri="{FF2B5EF4-FFF2-40B4-BE49-F238E27FC236}">
                <a16:creationId xmlns:a16="http://schemas.microsoft.com/office/drawing/2014/main" id="{B698E05C-D932-B44B-908F-0EF109BF8A05}"/>
              </a:ext>
            </a:extLst>
          </p:cNvPr>
          <p:cNvSpPr txBox="1"/>
          <p:nvPr/>
        </p:nvSpPr>
        <p:spPr>
          <a:xfrm>
            <a:off x="1586232" y="5520842"/>
            <a:ext cx="6467096" cy="1138773"/>
          </a:xfrm>
          <a:prstGeom prst="rect">
            <a:avLst/>
          </a:prstGeom>
          <a:noFill/>
          <a:ln w="57150" cmpd="thinThick">
            <a:noFill/>
          </a:ln>
        </p:spPr>
        <p:txBody>
          <a:bodyPr wrap="square" rtlCol="0">
            <a:spAutoFit/>
          </a:bodyPr>
          <a:lstStyle/>
          <a:p>
            <a:r>
              <a:rPr lang="ja-JP" altLang="en-US" sz="3200"/>
              <a:t>画像中の</a:t>
            </a:r>
            <a:r>
              <a:rPr lang="ja-JP" altLang="en-US" sz="3200">
                <a:solidFill>
                  <a:srgbClr val="FF0000"/>
                </a:solidFill>
              </a:rPr>
              <a:t>局所的</a:t>
            </a:r>
            <a:r>
              <a:rPr lang="ja-JP" altLang="en-US" sz="3200"/>
              <a:t>な領域に対して</a:t>
            </a:r>
            <a:endParaRPr lang="en-US" altLang="ja-JP" sz="3200" dirty="0"/>
          </a:p>
          <a:p>
            <a:r>
              <a:rPr lang="ja-JP" altLang="en-US" sz="3200"/>
              <a:t>　　　　　　</a:t>
            </a:r>
            <a:r>
              <a:rPr lang="ja-JP" altLang="en-US" sz="3600">
                <a:solidFill>
                  <a:srgbClr val="FF0000"/>
                </a:solidFill>
              </a:rPr>
              <a:t>有効な基底</a:t>
            </a:r>
            <a:r>
              <a:rPr lang="ja-JP" altLang="en-US" sz="3200"/>
              <a:t>が選ばれにくい</a:t>
            </a:r>
            <a:endParaRPr lang="en-US" altLang="ja-JP" sz="3200" dirty="0"/>
          </a:p>
        </p:txBody>
      </p:sp>
      <p:grpSp>
        <p:nvGrpSpPr>
          <p:cNvPr id="79" name="グループ化 78">
            <a:extLst>
              <a:ext uri="{FF2B5EF4-FFF2-40B4-BE49-F238E27FC236}">
                <a16:creationId xmlns:a16="http://schemas.microsoft.com/office/drawing/2014/main" id="{0D77DFA0-46C1-6A44-8314-FA72D783066F}"/>
              </a:ext>
            </a:extLst>
          </p:cNvPr>
          <p:cNvGrpSpPr/>
          <p:nvPr/>
        </p:nvGrpSpPr>
        <p:grpSpPr>
          <a:xfrm>
            <a:off x="4895926" y="2316669"/>
            <a:ext cx="3576620" cy="1012902"/>
            <a:chOff x="694954" y="5183475"/>
            <a:chExt cx="3576620" cy="1012902"/>
          </a:xfrm>
        </p:grpSpPr>
        <p:pic>
          <p:nvPicPr>
            <p:cNvPr id="80" name="図 79">
              <a:extLst>
                <a:ext uri="{FF2B5EF4-FFF2-40B4-BE49-F238E27FC236}">
                  <a16:creationId xmlns:a16="http://schemas.microsoft.com/office/drawing/2014/main" id="{B85E7869-3478-BB45-8C3E-6E543DBFF19C}"/>
                </a:ext>
              </a:extLst>
            </p:cNvPr>
            <p:cNvPicPr>
              <a:picLocks noChangeAspect="1"/>
            </p:cNvPicPr>
            <p:nvPr/>
          </p:nvPicPr>
          <p:blipFill>
            <a:blip r:embed="rId4"/>
            <a:srcRect r="89002" b="88364"/>
            <a:stretch>
              <a:fillRect/>
            </a:stretch>
          </p:blipFill>
          <p:spPr>
            <a:xfrm>
              <a:off x="1485030" y="5558306"/>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1" name="図 80">
              <a:extLst>
                <a:ext uri="{FF2B5EF4-FFF2-40B4-BE49-F238E27FC236}">
                  <a16:creationId xmlns:a16="http://schemas.microsoft.com/office/drawing/2014/main" id="{2171F253-A62E-294B-8A8A-AE59BF17701C}"/>
                </a:ext>
              </a:extLst>
            </p:cNvPr>
            <p:cNvPicPr>
              <a:picLocks noChangeAspect="1"/>
            </p:cNvPicPr>
            <p:nvPr/>
          </p:nvPicPr>
          <p:blipFill>
            <a:blip r:embed="rId4"/>
            <a:srcRect l="12558" r="76444" b="88364"/>
            <a:stretch>
              <a:fillRect/>
            </a:stretch>
          </p:blipFill>
          <p:spPr>
            <a:xfrm>
              <a:off x="2818706" y="5568424"/>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2" name="図 81">
              <a:extLst>
                <a:ext uri="{FF2B5EF4-FFF2-40B4-BE49-F238E27FC236}">
                  <a16:creationId xmlns:a16="http://schemas.microsoft.com/office/drawing/2014/main" id="{168065C4-F171-7547-AAE0-215E5877B2E5}"/>
                </a:ext>
              </a:extLst>
            </p:cNvPr>
            <p:cNvPicPr>
              <a:picLocks noChangeAspect="1"/>
            </p:cNvPicPr>
            <p:nvPr/>
          </p:nvPicPr>
          <p:blipFill>
            <a:blip r:embed="rId4"/>
            <a:srcRect l="25116" r="63886" b="88364"/>
            <a:stretch>
              <a:fillRect/>
            </a:stretch>
          </p:blipFill>
          <p:spPr>
            <a:xfrm>
              <a:off x="2483264" y="556572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3" name="図 82">
              <a:extLst>
                <a:ext uri="{FF2B5EF4-FFF2-40B4-BE49-F238E27FC236}">
                  <a16:creationId xmlns:a16="http://schemas.microsoft.com/office/drawing/2014/main" id="{76D68880-6298-854C-94D2-13366D8B935A}"/>
                </a:ext>
              </a:extLst>
            </p:cNvPr>
            <p:cNvPicPr>
              <a:picLocks noChangeAspect="1"/>
            </p:cNvPicPr>
            <p:nvPr/>
          </p:nvPicPr>
          <p:blipFill>
            <a:blip r:embed="rId4"/>
            <a:srcRect l="37675" r="51328" b="88364"/>
            <a:stretch>
              <a:fillRect/>
            </a:stretch>
          </p:blipFill>
          <p:spPr>
            <a:xfrm>
              <a:off x="1816739" y="556572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4" name="図 83">
              <a:extLst>
                <a:ext uri="{FF2B5EF4-FFF2-40B4-BE49-F238E27FC236}">
                  <a16:creationId xmlns:a16="http://schemas.microsoft.com/office/drawing/2014/main" id="{AAD566ED-F632-F441-9B62-2B00D073F910}"/>
                </a:ext>
              </a:extLst>
            </p:cNvPr>
            <p:cNvPicPr>
              <a:picLocks noChangeAspect="1"/>
            </p:cNvPicPr>
            <p:nvPr/>
          </p:nvPicPr>
          <p:blipFill>
            <a:blip r:embed="rId4"/>
            <a:srcRect l="50780" r="38222" b="88364"/>
            <a:stretch>
              <a:fillRect/>
            </a:stretch>
          </p:blipFill>
          <p:spPr>
            <a:xfrm>
              <a:off x="3467276" y="557207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5" name="図 84">
              <a:extLst>
                <a:ext uri="{FF2B5EF4-FFF2-40B4-BE49-F238E27FC236}">
                  <a16:creationId xmlns:a16="http://schemas.microsoft.com/office/drawing/2014/main" id="{27D4C97C-22AC-424A-B30C-0E4616271FE4}"/>
                </a:ext>
              </a:extLst>
            </p:cNvPr>
            <p:cNvPicPr>
              <a:picLocks noChangeAspect="1"/>
            </p:cNvPicPr>
            <p:nvPr/>
          </p:nvPicPr>
          <p:blipFill>
            <a:blip r:embed="rId4"/>
            <a:srcRect t="12542" r="89002" b="75822"/>
            <a:stretch>
              <a:fillRect/>
            </a:stretch>
          </p:blipFill>
          <p:spPr>
            <a:xfrm>
              <a:off x="809182" y="5547620"/>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6" name="図 85">
              <a:extLst>
                <a:ext uri="{FF2B5EF4-FFF2-40B4-BE49-F238E27FC236}">
                  <a16:creationId xmlns:a16="http://schemas.microsoft.com/office/drawing/2014/main" id="{11CDF4DF-2A46-844C-90EA-6C476F4B25C7}"/>
                </a:ext>
              </a:extLst>
            </p:cNvPr>
            <p:cNvPicPr>
              <a:picLocks noChangeAspect="1"/>
            </p:cNvPicPr>
            <p:nvPr/>
          </p:nvPicPr>
          <p:blipFill>
            <a:blip r:embed="rId4"/>
            <a:srcRect l="12558" t="12542" r="76444" b="75822"/>
            <a:stretch>
              <a:fillRect/>
            </a:stretch>
          </p:blipFill>
          <p:spPr>
            <a:xfrm>
              <a:off x="2147822" y="556302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7" name="図 86">
              <a:extLst>
                <a:ext uri="{FF2B5EF4-FFF2-40B4-BE49-F238E27FC236}">
                  <a16:creationId xmlns:a16="http://schemas.microsoft.com/office/drawing/2014/main" id="{14E19535-67E9-FA48-8F40-C422CA2B79AB}"/>
                </a:ext>
              </a:extLst>
            </p:cNvPr>
            <p:cNvPicPr>
              <a:picLocks noChangeAspect="1"/>
            </p:cNvPicPr>
            <p:nvPr/>
          </p:nvPicPr>
          <p:blipFill>
            <a:blip r:embed="rId4"/>
            <a:srcRect l="25116" t="12542" r="63886" b="75822"/>
            <a:stretch>
              <a:fillRect/>
            </a:stretch>
          </p:blipFill>
          <p:spPr>
            <a:xfrm>
              <a:off x="3794000" y="555796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8" name="図 87">
              <a:extLst>
                <a:ext uri="{FF2B5EF4-FFF2-40B4-BE49-F238E27FC236}">
                  <a16:creationId xmlns:a16="http://schemas.microsoft.com/office/drawing/2014/main" id="{2BFF2D67-E3B5-A14D-83C9-B1663AE8DFF4}"/>
                </a:ext>
              </a:extLst>
            </p:cNvPr>
            <p:cNvPicPr>
              <a:picLocks noChangeAspect="1"/>
            </p:cNvPicPr>
            <p:nvPr/>
          </p:nvPicPr>
          <p:blipFill>
            <a:blip r:embed="rId4"/>
            <a:srcRect l="50780" t="12542" r="38222" b="75822"/>
            <a:stretch>
              <a:fillRect/>
            </a:stretch>
          </p:blipFill>
          <p:spPr>
            <a:xfrm>
              <a:off x="3131834" y="556572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9" name="図 88">
              <a:extLst>
                <a:ext uri="{FF2B5EF4-FFF2-40B4-BE49-F238E27FC236}">
                  <a16:creationId xmlns:a16="http://schemas.microsoft.com/office/drawing/2014/main" id="{E5A4E876-95E4-FB42-93EA-2FD9AE437566}"/>
                </a:ext>
              </a:extLst>
            </p:cNvPr>
            <p:cNvPicPr>
              <a:picLocks noChangeAspect="1"/>
            </p:cNvPicPr>
            <p:nvPr/>
          </p:nvPicPr>
          <p:blipFill>
            <a:blip r:embed="rId4"/>
            <a:srcRect l="63435" t="37673" r="25568" b="50691"/>
            <a:stretch>
              <a:fillRect/>
            </a:stretch>
          </p:blipFill>
          <p:spPr>
            <a:xfrm>
              <a:off x="1144623" y="5547621"/>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sp>
          <p:nvSpPr>
            <p:cNvPr id="90" name="正方形/長方形 89">
              <a:extLst>
                <a:ext uri="{FF2B5EF4-FFF2-40B4-BE49-F238E27FC236}">
                  <a16:creationId xmlns:a16="http://schemas.microsoft.com/office/drawing/2014/main" id="{DD984240-2CD6-B343-8BAE-8B6786666CB8}"/>
                </a:ext>
              </a:extLst>
            </p:cNvPr>
            <p:cNvSpPr/>
            <p:nvPr/>
          </p:nvSpPr>
          <p:spPr>
            <a:xfrm>
              <a:off x="860502" y="5183475"/>
              <a:ext cx="3235181" cy="369332"/>
            </a:xfrm>
            <a:prstGeom prst="rect">
              <a:avLst/>
            </a:prstGeom>
          </p:spPr>
          <p:txBody>
            <a:bodyPr wrap="none">
              <a:spAutoFit/>
            </a:bodyPr>
            <a:lstStyle/>
            <a:p>
              <a:r>
                <a:rPr lang="ja-JP" altLang="en-US"/>
                <a:t>画像</a:t>
              </a:r>
              <a:r>
                <a:rPr lang="ja-JP" altLang="en-US">
                  <a:solidFill>
                    <a:srgbClr val="FF0000"/>
                  </a:solidFill>
                </a:rPr>
                <a:t>全体</a:t>
              </a:r>
              <a:r>
                <a:rPr lang="ja-JP" altLang="en-US"/>
                <a:t>に</a:t>
              </a:r>
              <a:r>
                <a:rPr lang="ja-JP" altLang="en-US" dirty="0"/>
                <a:t>対する基底の重要度</a:t>
              </a:r>
              <a:endParaRPr lang="en-US" altLang="ja-JP" dirty="0"/>
            </a:p>
          </p:txBody>
        </p:sp>
        <p:sp>
          <p:nvSpPr>
            <p:cNvPr id="91" name="正方形/長方形 90">
              <a:extLst>
                <a:ext uri="{FF2B5EF4-FFF2-40B4-BE49-F238E27FC236}">
                  <a16:creationId xmlns:a16="http://schemas.microsoft.com/office/drawing/2014/main" id="{102A11A4-2788-CF44-90D9-DA209C4D3FE3}"/>
                </a:ext>
              </a:extLst>
            </p:cNvPr>
            <p:cNvSpPr/>
            <p:nvPr/>
          </p:nvSpPr>
          <p:spPr>
            <a:xfrm>
              <a:off x="694954" y="5857823"/>
              <a:ext cx="3576620" cy="338554"/>
            </a:xfrm>
            <a:prstGeom prst="rect">
              <a:avLst/>
            </a:prstGeom>
          </p:spPr>
          <p:txBody>
            <a:bodyPr wrap="none">
              <a:spAutoFit/>
            </a:bodyPr>
            <a:lstStyle/>
            <a:p>
              <a:r>
                <a:rPr lang="ja-JP" altLang="en-US" sz="1600" dirty="0"/>
                <a:t>高い（より重要）＞＞＞低い（重要でない）</a:t>
              </a:r>
              <a:endParaRPr lang="en-US" altLang="ja-JP" sz="1600" dirty="0"/>
            </a:p>
          </p:txBody>
        </p:sp>
        <p:sp>
          <p:nvSpPr>
            <p:cNvPr id="92" name="正方形/長方形 91">
              <a:extLst>
                <a:ext uri="{FF2B5EF4-FFF2-40B4-BE49-F238E27FC236}">
                  <a16:creationId xmlns:a16="http://schemas.microsoft.com/office/drawing/2014/main" id="{BC0B9EDE-810B-D04E-88FF-0D843FCB2264}"/>
                </a:ext>
              </a:extLst>
            </p:cNvPr>
            <p:cNvSpPr/>
            <p:nvPr/>
          </p:nvSpPr>
          <p:spPr>
            <a:xfrm>
              <a:off x="3772391" y="5547650"/>
              <a:ext cx="356346"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50DE4918-DB3A-674A-AD10-E8094C6779AE}"/>
                </a:ext>
              </a:extLst>
            </p:cNvPr>
            <p:cNvSpPr/>
            <p:nvPr/>
          </p:nvSpPr>
          <p:spPr>
            <a:xfrm>
              <a:off x="3440681" y="5547650"/>
              <a:ext cx="331710"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テキスト ボックス 33">
            <a:extLst>
              <a:ext uri="{FF2B5EF4-FFF2-40B4-BE49-F238E27FC236}">
                <a16:creationId xmlns:a16="http://schemas.microsoft.com/office/drawing/2014/main" id="{EE13D76F-708A-7F4C-A2D1-CEACD5AD387A}"/>
              </a:ext>
            </a:extLst>
          </p:cNvPr>
          <p:cNvSpPr txBox="1"/>
          <p:nvPr/>
        </p:nvSpPr>
        <p:spPr>
          <a:xfrm>
            <a:off x="273050" y="953077"/>
            <a:ext cx="4979035"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先行研究では</a:t>
            </a:r>
            <a:r>
              <a:rPr lang="en-US" altLang="ja-JP" sz="2800" dirty="0"/>
              <a:t>…</a:t>
            </a:r>
          </a:p>
        </p:txBody>
      </p:sp>
      <p:sp>
        <p:nvSpPr>
          <p:cNvPr id="97" name="テキスト ボックス 33">
            <a:extLst>
              <a:ext uri="{FF2B5EF4-FFF2-40B4-BE49-F238E27FC236}">
                <a16:creationId xmlns:a16="http://schemas.microsoft.com/office/drawing/2014/main" id="{18361E22-6EAB-BD49-AC23-F89FBDB17FAC}"/>
              </a:ext>
            </a:extLst>
          </p:cNvPr>
          <p:cNvSpPr txBox="1"/>
          <p:nvPr/>
        </p:nvSpPr>
        <p:spPr>
          <a:xfrm>
            <a:off x="4574137" y="3736978"/>
            <a:ext cx="4332175" cy="523220"/>
          </a:xfrm>
          <a:prstGeom prst="rect">
            <a:avLst/>
          </a:prstGeom>
          <a:noFill/>
        </p:spPr>
        <p:txBody>
          <a:bodyPr wrap="square" rtlCol="0">
            <a:spAutoFit/>
          </a:bodyPr>
          <a:lstStyle/>
          <a:p>
            <a:r>
              <a:rPr lang="ja-JP" altLang="en-US" sz="2800"/>
              <a:t>全体的に有効な基底を選出</a:t>
            </a:r>
            <a:endParaRPr lang="en-US" altLang="ja-JP" sz="2800" dirty="0"/>
          </a:p>
        </p:txBody>
      </p:sp>
    </p:spTree>
    <p:extLst>
      <p:ext uri="{BB962C8B-B14F-4D97-AF65-F5344CB8AC3E}">
        <p14:creationId xmlns:p14="http://schemas.microsoft.com/office/powerpoint/2010/main" val="3239429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11</a:t>
            </a:fld>
            <a:endParaRPr lang="ja-JP" altLang="en-US" dirty="0"/>
          </a:p>
        </p:txBody>
      </p:sp>
      <p:pic>
        <p:nvPicPr>
          <p:cNvPr id="19" name="図形 17" descr="GEN">
            <a:extLst>
              <a:ext uri="{FF2B5EF4-FFF2-40B4-BE49-F238E27FC236}">
                <a16:creationId xmlns:a16="http://schemas.microsoft.com/office/drawing/2014/main" id="{D7655956-F029-4E4B-BA73-675115CD581B}"/>
              </a:ext>
            </a:extLst>
          </p:cNvPr>
          <p:cNvPicPr>
            <a:picLocks noChangeAspect="1"/>
          </p:cNvPicPr>
          <p:nvPr/>
        </p:nvPicPr>
        <p:blipFill rotWithShape="1">
          <a:blip r:embed="rId3"/>
          <a:srcRect l="3460" t="75366" r="44513" b="1680"/>
          <a:stretch/>
        </p:blipFill>
        <p:spPr>
          <a:xfrm>
            <a:off x="4565087" y="2746096"/>
            <a:ext cx="1260390" cy="556054"/>
          </a:xfrm>
          <a:prstGeom prst="rect">
            <a:avLst/>
          </a:prstGeom>
          <a:ln w="38100">
            <a:solidFill>
              <a:schemeClr val="accent2">
                <a:lumMod val="40000"/>
                <a:lumOff val="60000"/>
              </a:schemeClr>
            </a:solidFill>
          </a:ln>
        </p:spPr>
      </p:pic>
      <p:pic>
        <p:nvPicPr>
          <p:cNvPr id="20" name="図形 17" descr="GEN">
            <a:extLst>
              <a:ext uri="{FF2B5EF4-FFF2-40B4-BE49-F238E27FC236}">
                <a16:creationId xmlns:a16="http://schemas.microsoft.com/office/drawing/2014/main" id="{559E3B75-C763-0242-A25F-8E8FC6E38F21}"/>
              </a:ext>
            </a:extLst>
          </p:cNvPr>
          <p:cNvPicPr>
            <a:picLocks noChangeAspect="1"/>
          </p:cNvPicPr>
          <p:nvPr/>
        </p:nvPicPr>
        <p:blipFill rotWithShape="1">
          <a:blip r:embed="rId3"/>
          <a:srcRect l="77760" t="-109" r="-373" b="68763"/>
          <a:stretch/>
        </p:blipFill>
        <p:spPr>
          <a:xfrm>
            <a:off x="7493720" y="2677528"/>
            <a:ext cx="547817" cy="759339"/>
          </a:xfrm>
          <a:prstGeom prst="rect">
            <a:avLst/>
          </a:prstGeom>
          <a:ln w="38100">
            <a:solidFill>
              <a:schemeClr val="accent2">
                <a:lumMod val="40000"/>
                <a:lumOff val="60000"/>
              </a:schemeClr>
            </a:solidFill>
          </a:ln>
        </p:spPr>
      </p:pic>
      <p:pic>
        <p:nvPicPr>
          <p:cNvPr id="21" name="図形 17" descr="GEN">
            <a:extLst>
              <a:ext uri="{FF2B5EF4-FFF2-40B4-BE49-F238E27FC236}">
                <a16:creationId xmlns:a16="http://schemas.microsoft.com/office/drawing/2014/main" id="{755B3128-8B22-764C-8A99-C158367D474C}"/>
              </a:ext>
            </a:extLst>
          </p:cNvPr>
          <p:cNvPicPr>
            <a:picLocks noChangeAspect="1"/>
          </p:cNvPicPr>
          <p:nvPr/>
        </p:nvPicPr>
        <p:blipFill rotWithShape="1">
          <a:blip r:embed="rId3"/>
          <a:srcRect l="24664" t="6113" r="39121" b="26555"/>
          <a:stretch/>
        </p:blipFill>
        <p:spPr>
          <a:xfrm>
            <a:off x="6258149" y="2016895"/>
            <a:ext cx="877329" cy="1631092"/>
          </a:xfrm>
          <a:prstGeom prst="rect">
            <a:avLst/>
          </a:prstGeom>
          <a:ln w="38100">
            <a:solidFill>
              <a:schemeClr val="accent2">
                <a:lumMod val="40000"/>
                <a:lumOff val="60000"/>
              </a:schemeClr>
            </a:solidFill>
          </a:ln>
        </p:spPr>
      </p:pic>
      <p:cxnSp>
        <p:nvCxnSpPr>
          <p:cNvPr id="24" name="直線コネクタ 23">
            <a:extLst>
              <a:ext uri="{FF2B5EF4-FFF2-40B4-BE49-F238E27FC236}">
                <a16:creationId xmlns:a16="http://schemas.microsoft.com/office/drawing/2014/main" id="{D7D59EEE-A721-BD4E-AB89-D278755C75DE}"/>
              </a:ext>
            </a:extLst>
          </p:cNvPr>
          <p:cNvCxnSpPr>
            <a:cxnSpLocks/>
          </p:cNvCxnSpPr>
          <p:nvPr/>
        </p:nvCxnSpPr>
        <p:spPr>
          <a:xfrm>
            <a:off x="4624303" y="1534202"/>
            <a:ext cx="3020404" cy="0"/>
          </a:xfrm>
          <a:prstGeom prst="line">
            <a:avLst/>
          </a:prstGeom>
          <a:ln w="28575">
            <a:solidFill>
              <a:srgbClr val="FF9999"/>
            </a:solidFill>
          </a:ln>
        </p:spPr>
        <p:style>
          <a:lnRef idx="1">
            <a:schemeClr val="accent1"/>
          </a:lnRef>
          <a:fillRef idx="0">
            <a:schemeClr val="accent1"/>
          </a:fillRef>
          <a:effectRef idx="0">
            <a:schemeClr val="accent1"/>
          </a:effectRef>
          <a:fontRef idx="minor">
            <a:schemeClr val="tx1"/>
          </a:fontRef>
        </p:style>
      </p:cxnSp>
      <p:sp>
        <p:nvSpPr>
          <p:cNvPr id="41" name="テキスト ボックス 33">
            <a:extLst>
              <a:ext uri="{FF2B5EF4-FFF2-40B4-BE49-F238E27FC236}">
                <a16:creationId xmlns:a16="http://schemas.microsoft.com/office/drawing/2014/main" id="{1A18EC2D-CB2B-B941-A828-ABD026E66161}"/>
              </a:ext>
            </a:extLst>
          </p:cNvPr>
          <p:cNvSpPr txBox="1"/>
          <p:nvPr/>
        </p:nvSpPr>
        <p:spPr>
          <a:xfrm>
            <a:off x="8322715" y="2872531"/>
            <a:ext cx="554585" cy="369332"/>
          </a:xfrm>
          <a:prstGeom prst="rect">
            <a:avLst/>
          </a:prstGeom>
          <a:noFill/>
        </p:spPr>
        <p:txBody>
          <a:bodyPr wrap="square" rtlCol="0">
            <a:spAutoFit/>
          </a:bodyPr>
          <a:lstStyle/>
          <a:p>
            <a:r>
              <a:rPr lang="ja-JP" altLang="en-US"/>
              <a:t>・・・</a:t>
            </a:r>
            <a:endParaRPr lang="en-US" altLang="ja-JP" dirty="0"/>
          </a:p>
        </p:txBody>
      </p:sp>
      <p:sp>
        <p:nvSpPr>
          <p:cNvPr id="42" name="テキスト ボックス 33">
            <a:extLst>
              <a:ext uri="{FF2B5EF4-FFF2-40B4-BE49-F238E27FC236}">
                <a16:creationId xmlns:a16="http://schemas.microsoft.com/office/drawing/2014/main" id="{C2E98538-7DA9-3B43-BCDB-B49AF39A68F5}"/>
              </a:ext>
            </a:extLst>
          </p:cNvPr>
          <p:cNvSpPr txBox="1"/>
          <p:nvPr/>
        </p:nvSpPr>
        <p:spPr>
          <a:xfrm>
            <a:off x="610892" y="960964"/>
            <a:ext cx="7242765" cy="584775"/>
          </a:xfrm>
          <a:prstGeom prst="rect">
            <a:avLst/>
          </a:prstGeom>
          <a:noFill/>
        </p:spPr>
        <p:txBody>
          <a:bodyPr wrap="square" rtlCol="0">
            <a:spAutoFit/>
          </a:bodyPr>
          <a:lstStyle/>
          <a:p>
            <a:pPr marL="457200" indent="-457200" algn="ctr">
              <a:buClr>
                <a:srgbClr val="002060"/>
              </a:buClr>
              <a:buFont typeface="Wingdings" pitchFamily="2" charset="2"/>
              <a:buChar char="n"/>
            </a:pPr>
            <a:r>
              <a:rPr lang="ja-JP" altLang="en-US" sz="2800"/>
              <a:t>局所的な領域に対して</a:t>
            </a:r>
            <a:r>
              <a:rPr lang="en-US" altLang="ja-JP" sz="2800" dirty="0"/>
              <a:t> </a:t>
            </a:r>
            <a:r>
              <a:rPr lang="ja-JP" altLang="en-US" sz="3200"/>
              <a:t>有効な基底</a:t>
            </a:r>
            <a:r>
              <a:rPr lang="ja-JP" altLang="en-US" sz="2800"/>
              <a:t>を選出</a:t>
            </a:r>
            <a:endParaRPr lang="en-US" altLang="ja-JP" sz="2800" dirty="0"/>
          </a:p>
        </p:txBody>
      </p:sp>
      <p:sp>
        <p:nvSpPr>
          <p:cNvPr id="44" name="タイトル 1">
            <a:extLst>
              <a:ext uri="{FF2B5EF4-FFF2-40B4-BE49-F238E27FC236}">
                <a16:creationId xmlns:a16="http://schemas.microsoft.com/office/drawing/2014/main" id="{B992A2F2-F3F7-1B42-9534-91097CC92213}"/>
              </a:ext>
            </a:extLst>
          </p:cNvPr>
          <p:cNvSpPr>
            <a:spLocks noGrp="1"/>
          </p:cNvSpPr>
          <p:nvPr>
            <p:ph type="title"/>
          </p:nvPr>
        </p:nvSpPr>
        <p:spPr>
          <a:xfrm>
            <a:off x="273050" y="88900"/>
            <a:ext cx="7918450" cy="578427"/>
          </a:xfrm>
        </p:spPr>
        <p:txBody>
          <a:bodyPr>
            <a:normAutofit fontScale="90000"/>
          </a:bodyPr>
          <a:lstStyle/>
          <a:p>
            <a:r>
              <a:rPr kumimoji="1" lang="ja-JP" altLang="en-US"/>
              <a:t>先行研究</a:t>
            </a:r>
            <a:r>
              <a:rPr lang="en-US" altLang="ja-JP" dirty="0"/>
              <a:t>-</a:t>
            </a:r>
            <a:r>
              <a:rPr lang="ja-JP" altLang="en-US" sz="3100"/>
              <a:t>課題</a:t>
            </a:r>
            <a:endParaRPr kumimoji="1" lang="ja-JP" altLang="en-US" dirty="0"/>
          </a:p>
        </p:txBody>
      </p:sp>
      <p:grpSp>
        <p:nvGrpSpPr>
          <p:cNvPr id="48" name="グループ化 47">
            <a:extLst>
              <a:ext uri="{FF2B5EF4-FFF2-40B4-BE49-F238E27FC236}">
                <a16:creationId xmlns:a16="http://schemas.microsoft.com/office/drawing/2014/main" id="{6D2E81E5-958C-6545-924B-1276E8C947A5}"/>
              </a:ext>
            </a:extLst>
          </p:cNvPr>
          <p:cNvGrpSpPr/>
          <p:nvPr/>
        </p:nvGrpSpPr>
        <p:grpSpPr>
          <a:xfrm>
            <a:off x="4858008" y="3930087"/>
            <a:ext cx="3677610" cy="1067749"/>
            <a:chOff x="1092912" y="5181036"/>
            <a:chExt cx="3677610" cy="1067749"/>
          </a:xfrm>
        </p:grpSpPr>
        <p:pic>
          <p:nvPicPr>
            <p:cNvPr id="49" name="図 48">
              <a:extLst>
                <a:ext uri="{FF2B5EF4-FFF2-40B4-BE49-F238E27FC236}">
                  <a16:creationId xmlns:a16="http://schemas.microsoft.com/office/drawing/2014/main" id="{E11AF237-E1D9-EA4D-A846-895CE736A002}"/>
                </a:ext>
              </a:extLst>
            </p:cNvPr>
            <p:cNvPicPr>
              <a:picLocks noChangeAspect="1"/>
            </p:cNvPicPr>
            <p:nvPr/>
          </p:nvPicPr>
          <p:blipFill>
            <a:blip r:embed="rId4"/>
            <a:srcRect r="89002" b="88364"/>
            <a:stretch>
              <a:fillRect/>
            </a:stretch>
          </p:blipFill>
          <p:spPr>
            <a:xfrm>
              <a:off x="1801567" y="5557962"/>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50" name="図 49">
              <a:extLst>
                <a:ext uri="{FF2B5EF4-FFF2-40B4-BE49-F238E27FC236}">
                  <a16:creationId xmlns:a16="http://schemas.microsoft.com/office/drawing/2014/main" id="{2652619F-39ED-684A-A2C2-5B943C4E623F}"/>
                </a:ext>
              </a:extLst>
            </p:cNvPr>
            <p:cNvPicPr>
              <a:picLocks noChangeAspect="1"/>
            </p:cNvPicPr>
            <p:nvPr/>
          </p:nvPicPr>
          <p:blipFill>
            <a:blip r:embed="rId4"/>
            <a:srcRect l="12558" r="76444" b="88364"/>
            <a:stretch>
              <a:fillRect/>
            </a:stretch>
          </p:blipFill>
          <p:spPr>
            <a:xfrm>
              <a:off x="2818706" y="5568424"/>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2" name="図 51">
              <a:extLst>
                <a:ext uri="{FF2B5EF4-FFF2-40B4-BE49-F238E27FC236}">
                  <a16:creationId xmlns:a16="http://schemas.microsoft.com/office/drawing/2014/main" id="{52186450-18C3-3A4C-A27C-47BBF18A4F34}"/>
                </a:ext>
              </a:extLst>
            </p:cNvPr>
            <p:cNvPicPr>
              <a:picLocks noChangeAspect="1"/>
            </p:cNvPicPr>
            <p:nvPr/>
          </p:nvPicPr>
          <p:blipFill>
            <a:blip r:embed="rId4"/>
            <a:srcRect l="37675" r="51328" b="88364"/>
            <a:stretch>
              <a:fillRect/>
            </a:stretch>
          </p:blipFill>
          <p:spPr>
            <a:xfrm>
              <a:off x="2133599" y="556572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3" name="図 52">
              <a:extLst>
                <a:ext uri="{FF2B5EF4-FFF2-40B4-BE49-F238E27FC236}">
                  <a16:creationId xmlns:a16="http://schemas.microsoft.com/office/drawing/2014/main" id="{A2C41280-4D54-C04F-BADC-101B86452505}"/>
                </a:ext>
              </a:extLst>
            </p:cNvPr>
            <p:cNvPicPr>
              <a:picLocks noChangeAspect="1"/>
            </p:cNvPicPr>
            <p:nvPr/>
          </p:nvPicPr>
          <p:blipFill>
            <a:blip r:embed="rId4"/>
            <a:srcRect l="50780" r="38222" b="88364"/>
            <a:stretch>
              <a:fillRect/>
            </a:stretch>
          </p:blipFill>
          <p:spPr>
            <a:xfrm>
              <a:off x="3467276" y="557207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5" name="図 54">
              <a:extLst>
                <a:ext uri="{FF2B5EF4-FFF2-40B4-BE49-F238E27FC236}">
                  <a16:creationId xmlns:a16="http://schemas.microsoft.com/office/drawing/2014/main" id="{12B5BECB-375A-4645-B217-865D59C7D378}"/>
                </a:ext>
              </a:extLst>
            </p:cNvPr>
            <p:cNvPicPr>
              <a:picLocks noChangeAspect="1"/>
            </p:cNvPicPr>
            <p:nvPr/>
          </p:nvPicPr>
          <p:blipFill>
            <a:blip r:embed="rId4"/>
            <a:srcRect l="12558" t="12542" r="76444" b="75822"/>
            <a:stretch>
              <a:fillRect/>
            </a:stretch>
          </p:blipFill>
          <p:spPr>
            <a:xfrm>
              <a:off x="2476341" y="556572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6" name="図 55">
              <a:extLst>
                <a:ext uri="{FF2B5EF4-FFF2-40B4-BE49-F238E27FC236}">
                  <a16:creationId xmlns:a16="http://schemas.microsoft.com/office/drawing/2014/main" id="{72B8C42E-352D-6E4B-A5FC-AA057CBC814F}"/>
                </a:ext>
              </a:extLst>
            </p:cNvPr>
            <p:cNvPicPr>
              <a:picLocks noChangeAspect="1"/>
            </p:cNvPicPr>
            <p:nvPr/>
          </p:nvPicPr>
          <p:blipFill>
            <a:blip r:embed="rId4"/>
            <a:srcRect l="25116" t="12542" r="63886" b="75822"/>
            <a:stretch>
              <a:fillRect/>
            </a:stretch>
          </p:blipFill>
          <p:spPr>
            <a:xfrm>
              <a:off x="3794000" y="555796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7" name="図 56">
              <a:extLst>
                <a:ext uri="{FF2B5EF4-FFF2-40B4-BE49-F238E27FC236}">
                  <a16:creationId xmlns:a16="http://schemas.microsoft.com/office/drawing/2014/main" id="{2F77D0EA-F194-914A-A42B-470925953BA6}"/>
                </a:ext>
              </a:extLst>
            </p:cNvPr>
            <p:cNvPicPr>
              <a:picLocks noChangeAspect="1"/>
            </p:cNvPicPr>
            <p:nvPr/>
          </p:nvPicPr>
          <p:blipFill>
            <a:blip r:embed="rId4"/>
            <a:srcRect l="50780" t="12542" r="38222" b="75822"/>
            <a:stretch>
              <a:fillRect/>
            </a:stretch>
          </p:blipFill>
          <p:spPr>
            <a:xfrm>
              <a:off x="3131834" y="556572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8" name="図 57">
              <a:extLst>
                <a:ext uri="{FF2B5EF4-FFF2-40B4-BE49-F238E27FC236}">
                  <a16:creationId xmlns:a16="http://schemas.microsoft.com/office/drawing/2014/main" id="{1BA6E124-3154-5346-BF76-FC1A2919AB69}"/>
                </a:ext>
              </a:extLst>
            </p:cNvPr>
            <p:cNvPicPr>
              <a:picLocks noChangeAspect="1"/>
            </p:cNvPicPr>
            <p:nvPr/>
          </p:nvPicPr>
          <p:blipFill>
            <a:blip r:embed="rId4"/>
            <a:srcRect l="63435" t="37673" r="25568" b="50691"/>
            <a:stretch>
              <a:fillRect/>
            </a:stretch>
          </p:blipFill>
          <p:spPr>
            <a:xfrm>
              <a:off x="1451336" y="5560759"/>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sp>
          <p:nvSpPr>
            <p:cNvPr id="59" name="正方形/長方形 58">
              <a:extLst>
                <a:ext uri="{FF2B5EF4-FFF2-40B4-BE49-F238E27FC236}">
                  <a16:creationId xmlns:a16="http://schemas.microsoft.com/office/drawing/2014/main" id="{78216589-B6AF-BC44-89DF-0D09191FE018}"/>
                </a:ext>
              </a:extLst>
            </p:cNvPr>
            <p:cNvSpPr/>
            <p:nvPr/>
          </p:nvSpPr>
          <p:spPr>
            <a:xfrm>
              <a:off x="1282897" y="5181036"/>
              <a:ext cx="3046027" cy="400110"/>
            </a:xfrm>
            <a:prstGeom prst="rect">
              <a:avLst/>
            </a:prstGeom>
          </p:spPr>
          <p:txBody>
            <a:bodyPr wrap="none">
              <a:spAutoFit/>
            </a:bodyPr>
            <a:lstStyle/>
            <a:p>
              <a:r>
                <a:rPr lang="ja-JP" altLang="en-US" sz="2000"/>
                <a:t>各</a:t>
              </a:r>
              <a:r>
                <a:rPr lang="ja-JP" altLang="en-US" sz="2000">
                  <a:solidFill>
                    <a:srgbClr val="FF0000"/>
                  </a:solidFill>
                </a:rPr>
                <a:t>分類</a:t>
              </a:r>
              <a:r>
                <a:rPr lang="ja-JP" altLang="en-US" sz="2000"/>
                <a:t>に対して有効な基底</a:t>
              </a:r>
              <a:endParaRPr lang="en-US" altLang="ja-JP" sz="2000" dirty="0"/>
            </a:p>
          </p:txBody>
        </p:sp>
        <p:sp>
          <p:nvSpPr>
            <p:cNvPr id="60" name="正方形/長方形 59">
              <a:extLst>
                <a:ext uri="{FF2B5EF4-FFF2-40B4-BE49-F238E27FC236}">
                  <a16:creationId xmlns:a16="http://schemas.microsoft.com/office/drawing/2014/main" id="{318E3E40-DCA6-7A4D-8EB6-95FB77FA877E}"/>
                </a:ext>
              </a:extLst>
            </p:cNvPr>
            <p:cNvSpPr/>
            <p:nvPr/>
          </p:nvSpPr>
          <p:spPr>
            <a:xfrm>
              <a:off x="1092912" y="5879453"/>
              <a:ext cx="3677610" cy="369332"/>
            </a:xfrm>
            <a:prstGeom prst="rect">
              <a:avLst/>
            </a:prstGeom>
          </p:spPr>
          <p:txBody>
            <a:bodyPr wrap="none">
              <a:spAutoFit/>
            </a:bodyPr>
            <a:lstStyle/>
            <a:p>
              <a:r>
                <a:rPr lang="ja-JP" altLang="en-US"/>
                <a:t>高い（有効）＞</a:t>
              </a:r>
              <a:r>
                <a:rPr lang="ja-JP" altLang="en-US" dirty="0"/>
                <a:t>＞＞</a:t>
              </a:r>
              <a:r>
                <a:rPr lang="ja-JP" altLang="en-US"/>
                <a:t>低い（有効でない</a:t>
              </a:r>
              <a:r>
                <a:rPr lang="ja-JP" altLang="en-US" dirty="0"/>
                <a:t>）</a:t>
              </a:r>
              <a:endParaRPr lang="en-US" altLang="ja-JP" dirty="0"/>
            </a:p>
          </p:txBody>
        </p:sp>
        <p:sp>
          <p:nvSpPr>
            <p:cNvPr id="61" name="正方形/長方形 60">
              <a:extLst>
                <a:ext uri="{FF2B5EF4-FFF2-40B4-BE49-F238E27FC236}">
                  <a16:creationId xmlns:a16="http://schemas.microsoft.com/office/drawing/2014/main" id="{37220892-13FC-C94E-9252-261AE6D92D52}"/>
                </a:ext>
              </a:extLst>
            </p:cNvPr>
            <p:cNvSpPr/>
            <p:nvPr/>
          </p:nvSpPr>
          <p:spPr>
            <a:xfrm>
              <a:off x="3772391" y="5547650"/>
              <a:ext cx="356346"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C5E33549-1CC1-464A-949E-91DC587829BE}"/>
                </a:ext>
              </a:extLst>
            </p:cNvPr>
            <p:cNvSpPr/>
            <p:nvPr/>
          </p:nvSpPr>
          <p:spPr>
            <a:xfrm>
              <a:off x="3440681" y="5547650"/>
              <a:ext cx="331710"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6" name="図形 17" descr="GEN">
            <a:extLst>
              <a:ext uri="{FF2B5EF4-FFF2-40B4-BE49-F238E27FC236}">
                <a16:creationId xmlns:a16="http://schemas.microsoft.com/office/drawing/2014/main" id="{09F70B23-920D-6846-9C1F-E0C972B25BE5}"/>
              </a:ext>
            </a:extLst>
          </p:cNvPr>
          <p:cNvPicPr>
            <a:picLocks noChangeAspect="1"/>
          </p:cNvPicPr>
          <p:nvPr/>
        </p:nvPicPr>
        <p:blipFill>
          <a:blip r:embed="rId3"/>
          <a:stretch>
            <a:fillRect/>
          </a:stretch>
        </p:blipFill>
        <p:spPr>
          <a:xfrm>
            <a:off x="273050" y="1784192"/>
            <a:ext cx="3613895" cy="3613895"/>
          </a:xfrm>
          <a:prstGeom prst="rect">
            <a:avLst/>
          </a:prstGeom>
          <a:ln w="38100">
            <a:solidFill>
              <a:schemeClr val="accent1">
                <a:lumMod val="40000"/>
                <a:lumOff val="60000"/>
              </a:schemeClr>
            </a:solidFill>
          </a:ln>
        </p:spPr>
      </p:pic>
      <p:sp>
        <p:nvSpPr>
          <p:cNvPr id="47" name="右矢印 46">
            <a:extLst>
              <a:ext uri="{FF2B5EF4-FFF2-40B4-BE49-F238E27FC236}">
                <a16:creationId xmlns:a16="http://schemas.microsoft.com/office/drawing/2014/main" id="{0FA6923C-F13B-9A4C-9CF2-FA263C3C35CF}"/>
              </a:ext>
            </a:extLst>
          </p:cNvPr>
          <p:cNvSpPr/>
          <p:nvPr/>
        </p:nvSpPr>
        <p:spPr>
          <a:xfrm>
            <a:off x="3606353" y="2579250"/>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7DCBACF4-A54E-3C44-B089-8EB6E3125E29}"/>
              </a:ext>
            </a:extLst>
          </p:cNvPr>
          <p:cNvSpPr/>
          <p:nvPr/>
        </p:nvSpPr>
        <p:spPr>
          <a:xfrm>
            <a:off x="523320" y="5855952"/>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画像特徴に則した基底選出が可能</a:t>
            </a:r>
            <a:endParaRPr lang="ja-JP" altLang="en-US" sz="2800" dirty="0">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1643446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目的</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12</a:t>
            </a:fld>
            <a:endParaRPr lang="ja-JP" altLang="en-US" dirty="0"/>
          </a:p>
        </p:txBody>
      </p:sp>
      <p:sp>
        <p:nvSpPr>
          <p:cNvPr id="12" name="四角形 4">
            <a:extLst>
              <a:ext uri="{FF2B5EF4-FFF2-40B4-BE49-F238E27FC236}">
                <a16:creationId xmlns:a16="http://schemas.microsoft.com/office/drawing/2014/main" id="{502418A3-72D3-5B44-B2E5-9A8E11116575}"/>
              </a:ext>
            </a:extLst>
          </p:cNvPr>
          <p:cNvSpPr/>
          <p:nvPr/>
        </p:nvSpPr>
        <p:spPr>
          <a:xfrm>
            <a:off x="321155" y="927088"/>
            <a:ext cx="8624277" cy="2033832"/>
          </a:xfrm>
          <a:prstGeom prst="rect">
            <a:avLst/>
          </a:prstGeom>
          <a:solidFill>
            <a:schemeClr val="bg1"/>
          </a:solidFill>
          <a:ln w="57150" cmpd="thickThi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en-US" altLang="ja-JP" sz="3200" dirty="0">
                <a:solidFill>
                  <a:schemeClr val="tx1">
                    <a:lumMod val="85000"/>
                    <a:lumOff val="15000"/>
                  </a:schemeClr>
                </a:solidFill>
                <a:sym typeface="+mn-ea"/>
              </a:rPr>
              <a:t>ICA</a:t>
            </a:r>
            <a:r>
              <a:rPr lang="ja-JP" altLang="en-US" sz="3200">
                <a:solidFill>
                  <a:schemeClr val="tx1">
                    <a:lumMod val="85000"/>
                    <a:lumOff val="15000"/>
                  </a:schemeClr>
                </a:solidFill>
                <a:sym typeface="+mn-ea"/>
              </a:rPr>
              <a:t>の有効な領域において，</a:t>
            </a:r>
            <a:endParaRPr lang="en-US" altLang="ja-JP" sz="32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3200">
                <a:solidFill>
                  <a:schemeClr val="tx1">
                    <a:lumMod val="85000"/>
                    <a:lumOff val="15000"/>
                  </a:schemeClr>
                </a:solidFill>
                <a:sym typeface="+mn-ea"/>
              </a:rPr>
              <a:t>画像中の領域特徴に基づいた分類に対して</a:t>
            </a:r>
            <a:endParaRPr lang="en-US" altLang="ja-JP" sz="32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3200">
                <a:solidFill>
                  <a:schemeClr val="tx1">
                    <a:lumMod val="85000"/>
                    <a:lumOff val="15000"/>
                  </a:schemeClr>
                </a:solidFill>
                <a:sym typeface="+mn-ea"/>
              </a:rPr>
              <a:t>最適な基底を選出することで，符号化性能の改善が</a:t>
            </a:r>
            <a:endParaRPr lang="en-US" altLang="ja-JP" sz="32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3200">
                <a:solidFill>
                  <a:schemeClr val="tx1">
                    <a:lumMod val="85000"/>
                    <a:lumOff val="15000"/>
                  </a:schemeClr>
                </a:solidFill>
                <a:sym typeface="+mn-ea"/>
              </a:rPr>
              <a:t>期待できるか明らかにする</a:t>
            </a:r>
            <a:endParaRPr lang="ja-JP" altLang="en-US" sz="3200" dirty="0">
              <a:solidFill>
                <a:schemeClr val="tx1">
                  <a:lumMod val="85000"/>
                  <a:lumOff val="15000"/>
                </a:schemeClr>
              </a:solidFill>
              <a:sym typeface="+mn-ea"/>
            </a:endParaRPr>
          </a:p>
        </p:txBody>
      </p:sp>
      <p:sp>
        <p:nvSpPr>
          <p:cNvPr id="13" name="テキスト ボックス 34">
            <a:extLst>
              <a:ext uri="{FF2B5EF4-FFF2-40B4-BE49-F238E27FC236}">
                <a16:creationId xmlns:a16="http://schemas.microsoft.com/office/drawing/2014/main" id="{EE68E428-79D3-B846-87EB-2A2F4125DD03}"/>
              </a:ext>
            </a:extLst>
          </p:cNvPr>
          <p:cNvSpPr txBox="1"/>
          <p:nvPr/>
        </p:nvSpPr>
        <p:spPr>
          <a:xfrm>
            <a:off x="142240" y="3226160"/>
            <a:ext cx="2915285" cy="460375"/>
          </a:xfrm>
          <a:prstGeom prst="rect">
            <a:avLst/>
          </a:prstGeom>
          <a:noFill/>
        </p:spPr>
        <p:txBody>
          <a:bodyPr wrap="square" rtlCol="0">
            <a:spAutoFit/>
          </a:bodyPr>
          <a:lstStyle/>
          <a:p>
            <a:pPr marL="0" indent="0" algn="ctr">
              <a:buClr>
                <a:srgbClr val="BBC000"/>
              </a:buClr>
              <a:buFont typeface="Wingdings" panose="05000000000000000000" charset="0"/>
              <a:buNone/>
            </a:pPr>
            <a:r>
              <a:rPr lang="ja-JP" altLang="en-US" sz="2400" dirty="0"/>
              <a:t>具体的には</a:t>
            </a:r>
            <a:r>
              <a:rPr lang="en-US" altLang="ja-JP" sz="2400" dirty="0"/>
              <a:t>...</a:t>
            </a:r>
          </a:p>
        </p:txBody>
      </p:sp>
      <p:sp>
        <p:nvSpPr>
          <p:cNvPr id="15" name="テキスト ボックス 34">
            <a:extLst>
              <a:ext uri="{FF2B5EF4-FFF2-40B4-BE49-F238E27FC236}">
                <a16:creationId xmlns:a16="http://schemas.microsoft.com/office/drawing/2014/main" id="{0CA8FF78-F282-C84C-97AA-C8F602496F7A}"/>
              </a:ext>
            </a:extLst>
          </p:cNvPr>
          <p:cNvSpPr txBox="1"/>
          <p:nvPr/>
        </p:nvSpPr>
        <p:spPr>
          <a:xfrm>
            <a:off x="980488" y="3686535"/>
            <a:ext cx="7964944" cy="3046988"/>
          </a:xfrm>
          <a:prstGeom prst="rect">
            <a:avLst/>
          </a:prstGeom>
          <a:noFill/>
        </p:spPr>
        <p:txBody>
          <a:bodyPr wrap="square" rtlCol="0">
            <a:spAutoFit/>
          </a:bodyPr>
          <a:lstStyle/>
          <a:p>
            <a:pPr marL="342900" indent="-342900">
              <a:lnSpc>
                <a:spcPct val="150000"/>
              </a:lnSpc>
              <a:buClr>
                <a:srgbClr val="002060"/>
              </a:buClr>
              <a:buSzPct val="90000"/>
              <a:buFont typeface="Wingdings" pitchFamily="2" charset="2"/>
              <a:buChar char="n"/>
            </a:pPr>
            <a:r>
              <a:rPr lang="en-US" altLang="ja-JP" sz="2800" dirty="0"/>
              <a:t>DCT </a:t>
            </a:r>
            <a:r>
              <a:rPr lang="ja-JP" altLang="en-US" sz="2800"/>
              <a:t>と</a:t>
            </a:r>
            <a:r>
              <a:rPr lang="en-US" altLang="ja-JP" sz="2800" dirty="0"/>
              <a:t> ICA</a:t>
            </a:r>
            <a:r>
              <a:rPr lang="ja-JP" altLang="en-US" sz="2800"/>
              <a:t>が有効な領域を明確化</a:t>
            </a:r>
            <a:endParaRPr lang="en-US" altLang="ja-JP" sz="2800" dirty="0"/>
          </a:p>
          <a:p>
            <a:pPr marL="342900" indent="-342900">
              <a:lnSpc>
                <a:spcPct val="150000"/>
              </a:lnSpc>
              <a:buClr>
                <a:srgbClr val="002060"/>
              </a:buClr>
              <a:buSzPct val="90000"/>
              <a:buFont typeface="Wingdings" pitchFamily="2" charset="2"/>
              <a:buChar char="n"/>
            </a:pPr>
            <a:r>
              <a:rPr lang="ja-JP" altLang="en-US" sz="2800"/>
              <a:t>低・中符号化レートが対象</a:t>
            </a:r>
            <a:endParaRPr lang="en-US" altLang="ja-JP" sz="2800" dirty="0"/>
          </a:p>
          <a:p>
            <a:pPr marL="342900" indent="-342900">
              <a:lnSpc>
                <a:spcPct val="150000"/>
              </a:lnSpc>
              <a:buClr>
                <a:srgbClr val="002060"/>
              </a:buClr>
              <a:buSzPct val="90000"/>
              <a:buFont typeface="Wingdings" pitchFamily="2" charset="2"/>
              <a:buChar char="n"/>
            </a:pPr>
            <a:r>
              <a:rPr lang="ja-JP" altLang="en-US" sz="2800"/>
              <a:t>画像中の小領域を特徴ごとに分類</a:t>
            </a:r>
            <a:endParaRPr lang="en-US" altLang="ja-JP" sz="2800" dirty="0"/>
          </a:p>
          <a:p>
            <a:pPr marL="342900" indent="-342900">
              <a:lnSpc>
                <a:spcPct val="150000"/>
              </a:lnSpc>
              <a:buClr>
                <a:srgbClr val="002060"/>
              </a:buClr>
              <a:buSzPct val="90000"/>
              <a:buFont typeface="Wingdings" pitchFamily="2" charset="2"/>
              <a:buChar char="n"/>
            </a:pPr>
            <a:r>
              <a:rPr lang="ja-JP" altLang="en-US" sz="2800"/>
              <a:t>分類ごとに最適な</a:t>
            </a:r>
            <a:r>
              <a:rPr lang="en-US" altLang="ja-JP" sz="2800" dirty="0"/>
              <a:t>ICA</a:t>
            </a:r>
            <a:r>
              <a:rPr lang="ja-JP" altLang="en-US" sz="2800"/>
              <a:t>基底を選出</a:t>
            </a:r>
            <a:endParaRPr lang="en-US" altLang="ja-JP" sz="2800" dirty="0"/>
          </a:p>
          <a:p>
            <a:pPr marL="342900" indent="-342900">
              <a:buClr>
                <a:srgbClr val="002060"/>
              </a:buClr>
              <a:buSzPct val="90000"/>
              <a:buFont typeface="Wingdings" pitchFamily="2" charset="2"/>
              <a:buChar char="n"/>
            </a:pPr>
            <a:endParaRPr lang="en-US" altLang="ja-JP" sz="2400" dirty="0"/>
          </a:p>
        </p:txBody>
      </p:sp>
    </p:spTree>
    <p:extLst>
      <p:ext uri="{BB962C8B-B14F-4D97-AF65-F5344CB8AC3E}">
        <p14:creationId xmlns:p14="http://schemas.microsoft.com/office/powerpoint/2010/main" val="2253397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実験</a:t>
            </a:r>
            <a:endParaRPr kumimoji="1" lang="ja-JP" altLang="en-US" dirty="0"/>
          </a:p>
        </p:txBody>
      </p:sp>
      <p:sp>
        <p:nvSpPr>
          <p:cNvPr id="3" name="コンテンツ プレースホルダー 2"/>
          <p:cNvSpPr>
            <a:spLocks noGrp="1"/>
          </p:cNvSpPr>
          <p:nvPr>
            <p:ph idx="13"/>
          </p:nvPr>
        </p:nvSpPr>
        <p:spPr>
          <a:xfrm>
            <a:off x="623888" y="4085591"/>
            <a:ext cx="7483792" cy="2423112"/>
          </a:xfrm>
        </p:spPr>
        <p:txBody>
          <a:bodyPr>
            <a:normAutofit/>
          </a:bodyPr>
          <a:lstStyle/>
          <a:p>
            <a:pPr marL="514350" indent="-514350">
              <a:buAutoNum type="arabicPeriod"/>
            </a:pPr>
            <a:r>
              <a:rPr lang="en-US" altLang="ja-JP" sz="3200" dirty="0"/>
              <a:t>DCT </a:t>
            </a:r>
            <a:r>
              <a:rPr lang="ja-JP" altLang="en-US" sz="3200"/>
              <a:t>と</a:t>
            </a:r>
            <a:r>
              <a:rPr lang="en-US" altLang="ja-JP" sz="3200" dirty="0"/>
              <a:t> ICA</a:t>
            </a:r>
            <a:r>
              <a:rPr lang="ja-JP" altLang="en-US" sz="3200"/>
              <a:t>領域の明確化</a:t>
            </a:r>
            <a:endParaRPr lang="en-US" altLang="ja-JP" sz="3200" dirty="0"/>
          </a:p>
          <a:p>
            <a:pPr marL="514350" indent="-514350">
              <a:buAutoNum type="arabicPeriod"/>
            </a:pPr>
            <a:r>
              <a:rPr lang="ja-JP" altLang="en-US" sz="3200"/>
              <a:t>各小領域で用いるべき基底数の調査</a:t>
            </a:r>
            <a:endParaRPr lang="en-US" altLang="ja-JP" sz="3200" dirty="0"/>
          </a:p>
          <a:p>
            <a:pPr marL="514350" indent="-514350">
              <a:buAutoNum type="arabicPeriod" startAt="3"/>
            </a:pPr>
            <a:r>
              <a:rPr lang="en-US" altLang="ja-JP" sz="3200" dirty="0"/>
              <a:t>2. </a:t>
            </a:r>
            <a:r>
              <a:rPr lang="ja-JP" altLang="en-US" sz="3200"/>
              <a:t>の小領域内の特徴による分類</a:t>
            </a:r>
            <a:endParaRPr lang="en-US" altLang="ja-JP" sz="3200" dirty="0"/>
          </a:p>
          <a:p>
            <a:pPr marL="514350" indent="-514350">
              <a:buAutoNum type="arabicPeriod" startAt="3"/>
            </a:pPr>
            <a:r>
              <a:rPr kumimoji="1" lang="en-US" altLang="ja-JP" sz="3200" dirty="0"/>
              <a:t>3. </a:t>
            </a:r>
            <a:r>
              <a:rPr kumimoji="1" lang="ja-JP" altLang="en-US" sz="3200"/>
              <a:t>の分類による</a:t>
            </a:r>
            <a:r>
              <a:rPr kumimoji="1" lang="en-US" altLang="ja-JP" sz="3200" dirty="0"/>
              <a:t>ICA</a:t>
            </a:r>
            <a:r>
              <a:rPr kumimoji="1" lang="ja-JP" altLang="en-US" sz="3200"/>
              <a:t>基底の選出</a:t>
            </a:r>
            <a:endParaRPr kumimoji="1" lang="ja-JP" altLang="en-US" sz="3200" dirty="0"/>
          </a:p>
        </p:txBody>
      </p:sp>
      <p:sp>
        <p:nvSpPr>
          <p:cNvPr id="4" name="スライド番号プレースホルダー 3"/>
          <p:cNvSpPr>
            <a:spLocks noGrp="1"/>
          </p:cNvSpPr>
          <p:nvPr>
            <p:ph type="sldNum" sz="quarter" idx="12"/>
          </p:nvPr>
        </p:nvSpPr>
        <p:spPr>
          <a:xfrm>
            <a:off x="7802880" y="88900"/>
            <a:ext cx="1074420" cy="578427"/>
          </a:xfrm>
        </p:spPr>
        <p:txBody>
          <a:bodyPr/>
          <a:lstStyle/>
          <a:p>
            <a:fld id="{EED84C72-A00F-41D9-8911-FDA808E68C33}" type="slidenum">
              <a:rPr lang="ja-JP" altLang="en-US" smtClean="0"/>
              <a:pPr/>
              <a:t>13</a:t>
            </a:fld>
            <a:endParaRPr lang="ja-JP" altLang="en-US" dirty="0"/>
          </a:p>
        </p:txBody>
      </p:sp>
      <p:sp>
        <p:nvSpPr>
          <p:cNvPr id="6" name="コンテンツ プレースホルダー 2">
            <a:extLst>
              <a:ext uri="{FF2B5EF4-FFF2-40B4-BE49-F238E27FC236}">
                <a16:creationId xmlns:a16="http://schemas.microsoft.com/office/drawing/2014/main" id="{83A36AD2-237C-0943-A661-375669A1F546}"/>
              </a:ext>
            </a:extLst>
          </p:cNvPr>
          <p:cNvSpPr txBox="1">
            <a:spLocks/>
          </p:cNvSpPr>
          <p:nvPr/>
        </p:nvSpPr>
        <p:spPr>
          <a:xfrm>
            <a:off x="623888" y="3451890"/>
            <a:ext cx="3722560" cy="53588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dirty="0"/>
              <a:t> </a:t>
            </a:r>
            <a:r>
              <a:rPr lang="ja-JP" altLang="en-US" sz="3200"/>
              <a:t>提案システム構成図</a:t>
            </a:r>
            <a:endParaRPr lang="ja-JP" altLang="en-US" sz="3200" dirty="0"/>
          </a:p>
        </p:txBody>
      </p:sp>
    </p:spTree>
    <p:extLst>
      <p:ext uri="{BB962C8B-B14F-4D97-AF65-F5344CB8AC3E}">
        <p14:creationId xmlns:p14="http://schemas.microsoft.com/office/powerpoint/2010/main" val="238194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コネクタ 52"/>
          <p:cNvCxnSpPr>
            <a:cxnSpLocks/>
            <a:stCxn id="48" idx="3"/>
          </p:cNvCxnSpPr>
          <p:nvPr/>
        </p:nvCxnSpPr>
        <p:spPr>
          <a:xfrm>
            <a:off x="1698420" y="2380975"/>
            <a:ext cx="12920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14</a:t>
            </a:fld>
            <a:endParaRPr lang="ja-JP" altLang="en-US" dirty="0"/>
          </a:p>
        </p:txBody>
      </p:sp>
      <p:sp>
        <p:nvSpPr>
          <p:cNvPr id="24" name="テキスト ボックス 23"/>
          <p:cNvSpPr txBox="1"/>
          <p:nvPr/>
        </p:nvSpPr>
        <p:spPr>
          <a:xfrm>
            <a:off x="380441" y="1292039"/>
            <a:ext cx="1107996" cy="369332"/>
          </a:xfrm>
          <a:prstGeom prst="rect">
            <a:avLst/>
          </a:prstGeom>
          <a:noFill/>
        </p:spPr>
        <p:txBody>
          <a:bodyPr wrap="none" rtlCol="0">
            <a:spAutoFit/>
          </a:bodyPr>
          <a:lstStyle/>
          <a:p>
            <a:r>
              <a:rPr lang="ja-JP" altLang="en-US" dirty="0"/>
              <a:t>入力画像</a:t>
            </a:r>
          </a:p>
        </p:txBody>
      </p:sp>
      <p:cxnSp>
        <p:nvCxnSpPr>
          <p:cNvPr id="29" name="直線コネクタ 28"/>
          <p:cNvCxnSpPr>
            <a:cxnSpLocks/>
            <a:stCxn id="46" idx="3"/>
            <a:endCxn id="68" idx="1"/>
          </p:cNvCxnSpPr>
          <p:nvPr/>
        </p:nvCxnSpPr>
        <p:spPr>
          <a:xfrm flipV="1">
            <a:off x="4611680" y="1589295"/>
            <a:ext cx="928040"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cxnSpLocks/>
            <a:stCxn id="52" idx="3"/>
            <a:endCxn id="70" idx="1"/>
          </p:cNvCxnSpPr>
          <p:nvPr/>
        </p:nvCxnSpPr>
        <p:spPr>
          <a:xfrm>
            <a:off x="4601278" y="3206017"/>
            <a:ext cx="9384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920996" y="807087"/>
            <a:ext cx="2302233" cy="276999"/>
          </a:xfrm>
          <a:prstGeom prst="rect">
            <a:avLst/>
          </a:prstGeom>
          <a:noFill/>
        </p:spPr>
        <p:txBody>
          <a:bodyPr wrap="none" rtlCol="0">
            <a:spAutoFit/>
          </a:bodyPr>
          <a:lstStyle/>
          <a:p>
            <a:r>
              <a:rPr lang="en-US" altLang="ja-JP" sz="1200" dirty="0">
                <a:latin typeface="Times New Roman" panose="02020603050405020304" pitchFamily="18" charset="0"/>
                <a:cs typeface="Times New Roman" panose="02020603050405020304" pitchFamily="18" charset="0"/>
              </a:rPr>
              <a:t>DCT</a:t>
            </a:r>
            <a:r>
              <a:rPr lang="ja-JP" altLang="en-US" sz="1200" dirty="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3274459" y="2228091"/>
            <a:ext cx="1595309" cy="461665"/>
          </a:xfrm>
          <a:prstGeom prst="rect">
            <a:avLst/>
          </a:prstGeom>
          <a:noFill/>
        </p:spPr>
        <p:txBody>
          <a:bodyPr wrap="none" rtlCol="0">
            <a:spAutoFit/>
          </a:bodyPr>
          <a:lstStyle/>
          <a:p>
            <a:pPr algn="ctr"/>
            <a:r>
              <a:rPr lang="en-US" altLang="ja-JP" sz="1200" dirty="0">
                <a:latin typeface="Times New Roman" panose="02020603050405020304" pitchFamily="18" charset="0"/>
                <a:cs typeface="Times New Roman" panose="02020603050405020304" pitchFamily="18" charset="0"/>
              </a:rPr>
              <a:t>ICA</a:t>
            </a:r>
            <a:r>
              <a:rPr lang="ja-JP" altLang="en-US" sz="1200" dirty="0">
                <a:latin typeface="Times New Roman" panose="02020603050405020304" pitchFamily="18" charset="0"/>
                <a:cs typeface="Times New Roman" panose="02020603050405020304" pitchFamily="18" charset="0"/>
              </a:rPr>
              <a:t>基底を用いることで</a:t>
            </a:r>
            <a:br>
              <a:rPr lang="en-US" altLang="ja-JP" sz="1200" dirty="0">
                <a:latin typeface="Times New Roman" panose="02020603050405020304" pitchFamily="18" charset="0"/>
                <a:cs typeface="Times New Roman" panose="02020603050405020304" pitchFamily="18" charset="0"/>
              </a:rPr>
            </a:br>
            <a:r>
              <a:rPr lang="ja-JP" altLang="en-US" sz="1200" dirty="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961" y="1027936"/>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273050" y="1663227"/>
            <a:ext cx="1425370" cy="1435496"/>
          </a:xfrm>
          <a:prstGeom prst="rect">
            <a:avLst/>
          </a:prstGeom>
          <a:noFill/>
          <a:ln w="25400">
            <a:solidFill>
              <a:schemeClr val="accent1">
                <a:lumMod val="40000"/>
                <a:lumOff val="60000"/>
              </a:schemeClr>
            </a:solidFill>
          </a:ln>
        </p:spPr>
      </p:pic>
      <p:sp>
        <p:nvSpPr>
          <p:cNvPr id="47" name="テキスト ボックス 46"/>
          <p:cNvSpPr txBox="1"/>
          <p:nvPr/>
        </p:nvSpPr>
        <p:spPr>
          <a:xfrm>
            <a:off x="7546201" y="2350993"/>
            <a:ext cx="947695"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5"/>
          <a:stretch>
            <a:fillRect/>
          </a:stretch>
        </p:blipFill>
        <p:spPr>
          <a:xfrm>
            <a:off x="7450728" y="2660232"/>
            <a:ext cx="1140156" cy="1143907"/>
          </a:xfrm>
          <a:prstGeom prst="rect">
            <a:avLst/>
          </a:prstGeom>
        </p:spPr>
      </p:pic>
      <p:sp>
        <p:nvSpPr>
          <p:cNvPr id="58" name="フリーフォーム 57"/>
          <p:cNvSpPr/>
          <p:nvPr/>
        </p:nvSpPr>
        <p:spPr>
          <a:xfrm>
            <a:off x="7447747" y="2644850"/>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タイトル 5">
            <a:extLst>
              <a:ext uri="{FF2B5EF4-FFF2-40B4-BE49-F238E27FC236}">
                <a16:creationId xmlns:a16="http://schemas.microsoft.com/office/drawing/2014/main" id="{612CE86C-98DA-5043-A56E-2720F373CB54}"/>
              </a:ext>
            </a:extLst>
          </p:cNvPr>
          <p:cNvSpPr>
            <a:spLocks noGrp="1"/>
          </p:cNvSpPr>
          <p:nvPr>
            <p:ph type="title"/>
          </p:nvPr>
        </p:nvSpPr>
        <p:spPr/>
        <p:txBody>
          <a:bodyPr>
            <a:normAutofit fontScale="90000"/>
          </a:bodyPr>
          <a:lstStyle/>
          <a:p>
            <a:r>
              <a:rPr lang="ja-JP" altLang="en-US"/>
              <a:t>提案システム構成図</a:t>
            </a:r>
          </a:p>
        </p:txBody>
      </p:sp>
      <p:sp>
        <p:nvSpPr>
          <p:cNvPr id="68" name="テキスト ボックス 67">
            <a:extLst>
              <a:ext uri="{FF2B5EF4-FFF2-40B4-BE49-F238E27FC236}">
                <a16:creationId xmlns:a16="http://schemas.microsoft.com/office/drawing/2014/main" id="{214F61A7-9209-CD4A-B4C2-EA212F4A9DFD}"/>
              </a:ext>
            </a:extLst>
          </p:cNvPr>
          <p:cNvSpPr txBox="1"/>
          <p:nvPr/>
        </p:nvSpPr>
        <p:spPr>
          <a:xfrm>
            <a:off x="5539720" y="1333315"/>
            <a:ext cx="1347956" cy="51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dirty="0"/>
              <a:t>DCT</a:t>
            </a:r>
            <a:r>
              <a:rPr lang="ja-JP" altLang="en-US" sz="2000"/>
              <a:t>領域</a:t>
            </a:r>
            <a:endParaRPr lang="ja-JP" altLang="en-US" sz="1400" dirty="0"/>
          </a:p>
        </p:txBody>
      </p:sp>
      <p:sp>
        <p:nvSpPr>
          <p:cNvPr id="70" name="テキスト ボックス 69">
            <a:extLst>
              <a:ext uri="{FF2B5EF4-FFF2-40B4-BE49-F238E27FC236}">
                <a16:creationId xmlns:a16="http://schemas.microsoft.com/office/drawing/2014/main" id="{34BD5502-5A3E-B147-891D-4F8210E60FFA}"/>
              </a:ext>
            </a:extLst>
          </p:cNvPr>
          <p:cNvSpPr txBox="1"/>
          <p:nvPr/>
        </p:nvSpPr>
        <p:spPr>
          <a:xfrm>
            <a:off x="5539720" y="2950037"/>
            <a:ext cx="1347956" cy="511960"/>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dirty="0"/>
              <a:t>ICA</a:t>
            </a:r>
            <a:r>
              <a:rPr lang="ja-JP" altLang="en-US" sz="2000"/>
              <a:t>領域</a:t>
            </a:r>
            <a:endParaRPr lang="ja-JP" altLang="en-US" sz="1400" dirty="0"/>
          </a:p>
        </p:txBody>
      </p:sp>
      <p:cxnSp>
        <p:nvCxnSpPr>
          <p:cNvPr id="41" name="カギ線コネクタ 40">
            <a:extLst>
              <a:ext uri="{FF2B5EF4-FFF2-40B4-BE49-F238E27FC236}">
                <a16:creationId xmlns:a16="http://schemas.microsoft.com/office/drawing/2014/main" id="{2772EB65-2CB4-7241-BBBF-E6E0814D6778}"/>
              </a:ext>
            </a:extLst>
          </p:cNvPr>
          <p:cNvCxnSpPr>
            <a:cxnSpLocks/>
            <a:stCxn id="46" idx="1"/>
            <a:endCxn id="52" idx="1"/>
          </p:cNvCxnSpPr>
          <p:nvPr/>
        </p:nvCxnSpPr>
        <p:spPr>
          <a:xfrm rot="10800000" flipV="1">
            <a:off x="3478945" y="1589295"/>
            <a:ext cx="10017" cy="1616721"/>
          </a:xfrm>
          <a:prstGeom prst="bentConnector3">
            <a:avLst>
              <a:gd name="adj1" fmla="val 4816382"/>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E603535F-EEBC-0F44-B989-E0DD6F15F328}"/>
              </a:ext>
            </a:extLst>
          </p:cNvPr>
          <p:cNvSpPr txBox="1"/>
          <p:nvPr/>
        </p:nvSpPr>
        <p:spPr>
          <a:xfrm>
            <a:off x="485863" y="4465812"/>
            <a:ext cx="1347956" cy="511960"/>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000"/>
              <a:t>基底</a:t>
            </a:r>
            <a:r>
              <a:rPr lang="en-US" altLang="ja-JP" sz="2000" dirty="0"/>
              <a:t>0</a:t>
            </a:r>
            <a:r>
              <a:rPr lang="ja-JP" altLang="en-US" sz="2000"/>
              <a:t>個</a:t>
            </a:r>
            <a:endParaRPr lang="ja-JP" altLang="en-US" sz="1400" dirty="0"/>
          </a:p>
        </p:txBody>
      </p:sp>
      <p:sp>
        <p:nvSpPr>
          <p:cNvPr id="76" name="テキスト ボックス 75">
            <a:extLst>
              <a:ext uri="{FF2B5EF4-FFF2-40B4-BE49-F238E27FC236}">
                <a16:creationId xmlns:a16="http://schemas.microsoft.com/office/drawing/2014/main" id="{1EA13F66-DBCE-FA4C-9856-546183E7C862}"/>
              </a:ext>
            </a:extLst>
          </p:cNvPr>
          <p:cNvSpPr txBox="1"/>
          <p:nvPr/>
        </p:nvSpPr>
        <p:spPr>
          <a:xfrm>
            <a:off x="2130988" y="4465812"/>
            <a:ext cx="1347956" cy="511960"/>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000"/>
              <a:t>基底</a:t>
            </a:r>
            <a:r>
              <a:rPr lang="en-US" altLang="ja-JP" sz="2000" dirty="0"/>
              <a:t>1</a:t>
            </a:r>
            <a:r>
              <a:rPr lang="ja-JP" altLang="en-US" sz="2000"/>
              <a:t>個</a:t>
            </a:r>
            <a:endParaRPr lang="ja-JP" altLang="en-US" sz="1400" dirty="0"/>
          </a:p>
        </p:txBody>
      </p:sp>
      <p:sp>
        <p:nvSpPr>
          <p:cNvPr id="77" name="テキスト ボックス 76">
            <a:extLst>
              <a:ext uri="{FF2B5EF4-FFF2-40B4-BE49-F238E27FC236}">
                <a16:creationId xmlns:a16="http://schemas.microsoft.com/office/drawing/2014/main" id="{130FC2DF-2C4E-DC4D-B280-BC8023F49DB0}"/>
              </a:ext>
            </a:extLst>
          </p:cNvPr>
          <p:cNvSpPr txBox="1"/>
          <p:nvPr/>
        </p:nvSpPr>
        <p:spPr>
          <a:xfrm>
            <a:off x="4333727" y="4465811"/>
            <a:ext cx="1347956" cy="511960"/>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000"/>
              <a:t>基底</a:t>
            </a:r>
            <a:r>
              <a:rPr lang="en-US" altLang="ja-JP" sz="2000" dirty="0"/>
              <a:t>2</a:t>
            </a:r>
            <a:r>
              <a:rPr lang="ja-JP" altLang="en-US" sz="2000"/>
              <a:t>個</a:t>
            </a:r>
            <a:endParaRPr lang="ja-JP" altLang="en-US" sz="1400" dirty="0"/>
          </a:p>
        </p:txBody>
      </p:sp>
      <p:cxnSp>
        <p:nvCxnSpPr>
          <p:cNvPr id="79" name="カギ線コネクタ 78">
            <a:extLst>
              <a:ext uri="{FF2B5EF4-FFF2-40B4-BE49-F238E27FC236}">
                <a16:creationId xmlns:a16="http://schemas.microsoft.com/office/drawing/2014/main" id="{74A02CED-4EF5-A74F-88EB-5F7116B11972}"/>
              </a:ext>
            </a:extLst>
          </p:cNvPr>
          <p:cNvCxnSpPr>
            <a:cxnSpLocks/>
            <a:stCxn id="70" idx="2"/>
            <a:endCxn id="77" idx="0"/>
          </p:cNvCxnSpPr>
          <p:nvPr/>
        </p:nvCxnSpPr>
        <p:spPr>
          <a:xfrm rot="5400000">
            <a:off x="5108795" y="3360908"/>
            <a:ext cx="1003814" cy="1205993"/>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カギ線コネクタ 82">
            <a:extLst>
              <a:ext uri="{FF2B5EF4-FFF2-40B4-BE49-F238E27FC236}">
                <a16:creationId xmlns:a16="http://schemas.microsoft.com/office/drawing/2014/main" id="{C1DDF1FC-CC91-C045-B9B4-267395E86DB1}"/>
              </a:ext>
            </a:extLst>
          </p:cNvPr>
          <p:cNvCxnSpPr>
            <a:cxnSpLocks/>
            <a:stCxn id="70" idx="2"/>
            <a:endCxn id="76" idx="0"/>
          </p:cNvCxnSpPr>
          <p:nvPr/>
        </p:nvCxnSpPr>
        <p:spPr>
          <a:xfrm rot="5400000">
            <a:off x="4007425" y="2259538"/>
            <a:ext cx="1003815" cy="3408732"/>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カギ線コネクタ 87">
            <a:extLst>
              <a:ext uri="{FF2B5EF4-FFF2-40B4-BE49-F238E27FC236}">
                <a16:creationId xmlns:a16="http://schemas.microsoft.com/office/drawing/2014/main" id="{4CE2EDA5-D068-F44E-8A39-BB3AA2AF2033}"/>
              </a:ext>
            </a:extLst>
          </p:cNvPr>
          <p:cNvCxnSpPr>
            <a:cxnSpLocks/>
            <a:stCxn id="70" idx="2"/>
            <a:endCxn id="75" idx="0"/>
          </p:cNvCxnSpPr>
          <p:nvPr/>
        </p:nvCxnSpPr>
        <p:spPr>
          <a:xfrm rot="5400000">
            <a:off x="3184863" y="1436976"/>
            <a:ext cx="1003815" cy="5053857"/>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33">
            <a:extLst>
              <a:ext uri="{FF2B5EF4-FFF2-40B4-BE49-F238E27FC236}">
                <a16:creationId xmlns:a16="http://schemas.microsoft.com/office/drawing/2014/main" id="{903657A7-0933-1C45-AB73-386ACBCC35A4}"/>
              </a:ext>
            </a:extLst>
          </p:cNvPr>
          <p:cNvSpPr txBox="1"/>
          <p:nvPr/>
        </p:nvSpPr>
        <p:spPr>
          <a:xfrm>
            <a:off x="5936405" y="4537125"/>
            <a:ext cx="554585" cy="369332"/>
          </a:xfrm>
          <a:prstGeom prst="rect">
            <a:avLst/>
          </a:prstGeom>
          <a:noFill/>
        </p:spPr>
        <p:txBody>
          <a:bodyPr wrap="square" rtlCol="0">
            <a:spAutoFit/>
          </a:bodyPr>
          <a:lstStyle/>
          <a:p>
            <a:r>
              <a:rPr lang="ja-JP" altLang="en-US"/>
              <a:t>・・・</a:t>
            </a:r>
            <a:endParaRPr lang="en-US" altLang="ja-JP" dirty="0"/>
          </a:p>
        </p:txBody>
      </p:sp>
      <p:cxnSp>
        <p:nvCxnSpPr>
          <p:cNvPr id="104" name="カギ線コネクタ 103">
            <a:extLst>
              <a:ext uri="{FF2B5EF4-FFF2-40B4-BE49-F238E27FC236}">
                <a16:creationId xmlns:a16="http://schemas.microsoft.com/office/drawing/2014/main" id="{BE00CF44-AAEF-CD4A-B00E-65B569D2F6AE}"/>
              </a:ext>
            </a:extLst>
          </p:cNvPr>
          <p:cNvCxnSpPr>
            <a:cxnSpLocks/>
            <a:stCxn id="76" idx="2"/>
            <a:endCxn id="107" idx="0"/>
          </p:cNvCxnSpPr>
          <p:nvPr/>
        </p:nvCxnSpPr>
        <p:spPr>
          <a:xfrm rot="5400000">
            <a:off x="2266263" y="4922819"/>
            <a:ext cx="483750" cy="593657"/>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48C2F0A9-4001-4F4C-ACF2-E0C625C5DE91}"/>
              </a:ext>
            </a:extLst>
          </p:cNvPr>
          <p:cNvSpPr txBox="1"/>
          <p:nvPr/>
        </p:nvSpPr>
        <p:spPr>
          <a:xfrm>
            <a:off x="1787764" y="5461522"/>
            <a:ext cx="847089" cy="371379"/>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A</a:t>
            </a:r>
            <a:endParaRPr lang="ja-JP" altLang="en-US" sz="1200" dirty="0"/>
          </a:p>
        </p:txBody>
      </p:sp>
      <p:cxnSp>
        <p:nvCxnSpPr>
          <p:cNvPr id="110" name="カギ線コネクタ 109">
            <a:extLst>
              <a:ext uri="{FF2B5EF4-FFF2-40B4-BE49-F238E27FC236}">
                <a16:creationId xmlns:a16="http://schemas.microsoft.com/office/drawing/2014/main" id="{9759CD21-64C7-2A4F-A8B3-24434E250720}"/>
              </a:ext>
            </a:extLst>
          </p:cNvPr>
          <p:cNvCxnSpPr>
            <a:cxnSpLocks/>
            <a:stCxn id="76" idx="2"/>
          </p:cNvCxnSpPr>
          <p:nvPr/>
        </p:nvCxnSpPr>
        <p:spPr>
          <a:xfrm rot="16200000" flipH="1">
            <a:off x="2820997" y="4961740"/>
            <a:ext cx="483751" cy="515813"/>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D06437AD-65DC-B74C-B48F-FFE136C75B79}"/>
              </a:ext>
            </a:extLst>
          </p:cNvPr>
          <p:cNvSpPr txBox="1"/>
          <p:nvPr/>
        </p:nvSpPr>
        <p:spPr>
          <a:xfrm>
            <a:off x="5084386" y="5469627"/>
            <a:ext cx="852019" cy="363274"/>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B</a:t>
            </a:r>
            <a:endParaRPr lang="ja-JP" altLang="en-US" sz="1200" dirty="0"/>
          </a:p>
        </p:txBody>
      </p:sp>
      <p:cxnSp>
        <p:nvCxnSpPr>
          <p:cNvPr id="119" name="カギ線コネクタ 118">
            <a:extLst>
              <a:ext uri="{FF2B5EF4-FFF2-40B4-BE49-F238E27FC236}">
                <a16:creationId xmlns:a16="http://schemas.microsoft.com/office/drawing/2014/main" id="{39489168-4DEF-D64B-B34A-0B7BB1D422A3}"/>
              </a:ext>
            </a:extLst>
          </p:cNvPr>
          <p:cNvCxnSpPr>
            <a:cxnSpLocks/>
            <a:stCxn id="77" idx="2"/>
            <a:endCxn id="118" idx="0"/>
          </p:cNvCxnSpPr>
          <p:nvPr/>
        </p:nvCxnSpPr>
        <p:spPr>
          <a:xfrm rot="16200000" flipH="1">
            <a:off x="5013122" y="4972353"/>
            <a:ext cx="491856" cy="502691"/>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カギ線コネクタ 121">
            <a:extLst>
              <a:ext uri="{FF2B5EF4-FFF2-40B4-BE49-F238E27FC236}">
                <a16:creationId xmlns:a16="http://schemas.microsoft.com/office/drawing/2014/main" id="{F601DC35-417A-B04E-AD77-53A517289040}"/>
              </a:ext>
            </a:extLst>
          </p:cNvPr>
          <p:cNvCxnSpPr>
            <a:cxnSpLocks/>
            <a:stCxn id="77" idx="2"/>
          </p:cNvCxnSpPr>
          <p:nvPr/>
        </p:nvCxnSpPr>
        <p:spPr>
          <a:xfrm rot="5400000">
            <a:off x="4488945" y="4950865"/>
            <a:ext cx="491855" cy="545666"/>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テキスト ボックス 33">
            <a:extLst>
              <a:ext uri="{FF2B5EF4-FFF2-40B4-BE49-F238E27FC236}">
                <a16:creationId xmlns:a16="http://schemas.microsoft.com/office/drawing/2014/main" id="{430564BE-6991-0F48-93BF-588BFC28D7AF}"/>
              </a:ext>
            </a:extLst>
          </p:cNvPr>
          <p:cNvSpPr txBox="1"/>
          <p:nvPr/>
        </p:nvSpPr>
        <p:spPr>
          <a:xfrm>
            <a:off x="6133591" y="5463569"/>
            <a:ext cx="554585" cy="369332"/>
          </a:xfrm>
          <a:prstGeom prst="rect">
            <a:avLst/>
          </a:prstGeom>
          <a:noFill/>
        </p:spPr>
        <p:txBody>
          <a:bodyPr wrap="square" rtlCol="0">
            <a:spAutoFit/>
          </a:bodyPr>
          <a:lstStyle/>
          <a:p>
            <a:r>
              <a:rPr lang="ja-JP" altLang="en-US"/>
              <a:t>・・・</a:t>
            </a:r>
            <a:endParaRPr lang="en-US" altLang="ja-JP" dirty="0"/>
          </a:p>
        </p:txBody>
      </p:sp>
      <p:pic>
        <p:nvPicPr>
          <p:cNvPr id="129" name="図 128" descr="C:\Users\togashi\Documents\togashi\富樫研究\ICA40.PNG">
            <a:extLst>
              <a:ext uri="{FF2B5EF4-FFF2-40B4-BE49-F238E27FC236}">
                <a16:creationId xmlns:a16="http://schemas.microsoft.com/office/drawing/2014/main" id="{DBD6C6E8-9728-3543-A671-0F59588E753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58297" y="6118303"/>
            <a:ext cx="509828" cy="465734"/>
          </a:xfrm>
          <a:prstGeom prst="rect">
            <a:avLst/>
          </a:prstGeom>
          <a:noFill/>
          <a:ln>
            <a:noFill/>
          </a:ln>
        </p:spPr>
      </p:pic>
      <p:pic>
        <p:nvPicPr>
          <p:cNvPr id="130" name="図 129" descr="C:\Users\togashi\Documents\togashi\富樫研究\ICA40.PNG">
            <a:extLst>
              <a:ext uri="{FF2B5EF4-FFF2-40B4-BE49-F238E27FC236}">
                <a16:creationId xmlns:a16="http://schemas.microsoft.com/office/drawing/2014/main" id="{FC182152-6ACD-4C43-8908-0263F2B8D72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84806" y="6142687"/>
            <a:ext cx="509828" cy="465734"/>
          </a:xfrm>
          <a:prstGeom prst="rect">
            <a:avLst/>
          </a:prstGeom>
          <a:noFill/>
          <a:ln>
            <a:noFill/>
          </a:ln>
        </p:spPr>
      </p:pic>
      <p:pic>
        <p:nvPicPr>
          <p:cNvPr id="131" name="図 130">
            <a:extLst>
              <a:ext uri="{FF2B5EF4-FFF2-40B4-BE49-F238E27FC236}">
                <a16:creationId xmlns:a16="http://schemas.microsoft.com/office/drawing/2014/main" id="{66499930-9E5A-FC49-AD56-B73AA4A19B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2684" y="6132231"/>
            <a:ext cx="476190" cy="476190"/>
          </a:xfrm>
          <a:prstGeom prst="rect">
            <a:avLst/>
          </a:prstGeom>
        </p:spPr>
      </p:pic>
      <p:pic>
        <p:nvPicPr>
          <p:cNvPr id="132" name="図 131">
            <a:extLst>
              <a:ext uri="{FF2B5EF4-FFF2-40B4-BE49-F238E27FC236}">
                <a16:creationId xmlns:a16="http://schemas.microsoft.com/office/drawing/2014/main" id="{9679C7B2-B253-854E-A18E-CABF4C667D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4988" y="6142687"/>
            <a:ext cx="466667" cy="466667"/>
          </a:xfrm>
          <a:prstGeom prst="rect">
            <a:avLst/>
          </a:prstGeom>
        </p:spPr>
      </p:pic>
      <p:sp>
        <p:nvSpPr>
          <p:cNvPr id="133" name="テキスト ボックス 33">
            <a:extLst>
              <a:ext uri="{FF2B5EF4-FFF2-40B4-BE49-F238E27FC236}">
                <a16:creationId xmlns:a16="http://schemas.microsoft.com/office/drawing/2014/main" id="{61746FB2-5C8C-C048-840E-657A095EBC57}"/>
              </a:ext>
            </a:extLst>
          </p:cNvPr>
          <p:cNvSpPr txBox="1"/>
          <p:nvPr/>
        </p:nvSpPr>
        <p:spPr>
          <a:xfrm>
            <a:off x="5936405" y="6185660"/>
            <a:ext cx="554585" cy="369332"/>
          </a:xfrm>
          <a:prstGeom prst="rect">
            <a:avLst/>
          </a:prstGeom>
          <a:noFill/>
        </p:spPr>
        <p:txBody>
          <a:bodyPr wrap="square" rtlCol="0">
            <a:spAutoFit/>
          </a:bodyPr>
          <a:lstStyle/>
          <a:p>
            <a:r>
              <a:rPr lang="ja-JP" altLang="en-US"/>
              <a:t>・・・</a:t>
            </a:r>
            <a:endParaRPr lang="en-US" altLang="ja-JP" dirty="0"/>
          </a:p>
        </p:txBody>
      </p:sp>
      <p:pic>
        <p:nvPicPr>
          <p:cNvPr id="134" name="図 133">
            <a:extLst>
              <a:ext uri="{FF2B5EF4-FFF2-40B4-BE49-F238E27FC236}">
                <a16:creationId xmlns:a16="http://schemas.microsoft.com/office/drawing/2014/main" id="{B3FDA59D-7144-524B-9E45-6EFCAE69EF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40820" y="1006023"/>
            <a:ext cx="1158459" cy="1158459"/>
          </a:xfrm>
          <a:prstGeom prst="rect">
            <a:avLst/>
          </a:prstGeom>
          <a:ln>
            <a:solidFill>
              <a:schemeClr val="dk1"/>
            </a:solidFill>
          </a:ln>
        </p:spPr>
      </p:pic>
      <p:sp>
        <p:nvSpPr>
          <p:cNvPr id="136" name="テキスト ボックス 135">
            <a:extLst>
              <a:ext uri="{FF2B5EF4-FFF2-40B4-BE49-F238E27FC236}">
                <a16:creationId xmlns:a16="http://schemas.microsoft.com/office/drawing/2014/main" id="{F9716829-CA0E-CA49-B255-F0E81023F316}"/>
              </a:ext>
            </a:extLst>
          </p:cNvPr>
          <p:cNvSpPr txBox="1"/>
          <p:nvPr/>
        </p:nvSpPr>
        <p:spPr>
          <a:xfrm>
            <a:off x="7546201" y="698679"/>
            <a:ext cx="1003801"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DCT</a:t>
            </a:r>
            <a:r>
              <a:rPr lang="ja-JP" altLang="en-US" sz="1600">
                <a:latin typeface="Times New Roman" panose="02020603050405020304" pitchFamily="18" charset="0"/>
                <a:cs typeface="Times New Roman" panose="02020603050405020304" pitchFamily="18" charset="0"/>
              </a:rPr>
              <a:t>基底</a:t>
            </a:r>
            <a:endParaRPr lang="ja-JP" altLang="en-US" sz="1600" dirty="0">
              <a:latin typeface="Times New Roman" panose="02020603050405020304" pitchFamily="18" charset="0"/>
              <a:cs typeface="Times New Roman" panose="02020603050405020304" pitchFamily="18" charset="0"/>
            </a:endParaRPr>
          </a:p>
        </p:txBody>
      </p:sp>
      <p:cxnSp>
        <p:nvCxnSpPr>
          <p:cNvPr id="144" name="直線矢印コネクタ 143">
            <a:extLst>
              <a:ext uri="{FF2B5EF4-FFF2-40B4-BE49-F238E27FC236}">
                <a16:creationId xmlns:a16="http://schemas.microsoft.com/office/drawing/2014/main" id="{14B23478-07F0-A84D-BA5B-225B98B77A91}"/>
              </a:ext>
            </a:extLst>
          </p:cNvPr>
          <p:cNvCxnSpPr>
            <a:cxnSpLocks/>
            <a:stCxn id="68" idx="3"/>
            <a:endCxn id="134" idx="1"/>
          </p:cNvCxnSpPr>
          <p:nvPr/>
        </p:nvCxnSpPr>
        <p:spPr>
          <a:xfrm flipV="1">
            <a:off x="6887676" y="1585253"/>
            <a:ext cx="553144" cy="40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カギ線コネクタ 147">
            <a:extLst>
              <a:ext uri="{FF2B5EF4-FFF2-40B4-BE49-F238E27FC236}">
                <a16:creationId xmlns:a16="http://schemas.microsoft.com/office/drawing/2014/main" id="{FD109342-BB43-FF46-8500-4C692DE61BA6}"/>
              </a:ext>
            </a:extLst>
          </p:cNvPr>
          <p:cNvCxnSpPr>
            <a:cxnSpLocks/>
            <a:stCxn id="133" idx="3"/>
            <a:endCxn id="57" idx="1"/>
          </p:cNvCxnSpPr>
          <p:nvPr/>
        </p:nvCxnSpPr>
        <p:spPr>
          <a:xfrm flipV="1">
            <a:off x="6490990" y="3232186"/>
            <a:ext cx="959738" cy="3138140"/>
          </a:xfrm>
          <a:prstGeom prst="bentConnector3">
            <a:avLst>
              <a:gd name="adj1" fmla="val 6143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39989A1B-98D0-A248-915C-5C4D747274CC}"/>
              </a:ext>
            </a:extLst>
          </p:cNvPr>
          <p:cNvSpPr txBox="1"/>
          <p:nvPr/>
        </p:nvSpPr>
        <p:spPr>
          <a:xfrm>
            <a:off x="4040111" y="5469626"/>
            <a:ext cx="847089" cy="371379"/>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A</a:t>
            </a:r>
            <a:endParaRPr lang="ja-JP" altLang="en-US" sz="1200" dirty="0"/>
          </a:p>
        </p:txBody>
      </p:sp>
      <p:sp>
        <p:nvSpPr>
          <p:cNvPr id="158" name="テキスト ボックス 157">
            <a:extLst>
              <a:ext uri="{FF2B5EF4-FFF2-40B4-BE49-F238E27FC236}">
                <a16:creationId xmlns:a16="http://schemas.microsoft.com/office/drawing/2014/main" id="{482A7299-2801-5442-AD6B-8D0B3E299B96}"/>
              </a:ext>
            </a:extLst>
          </p:cNvPr>
          <p:cNvSpPr txBox="1"/>
          <p:nvPr/>
        </p:nvSpPr>
        <p:spPr>
          <a:xfrm>
            <a:off x="2899204" y="5469625"/>
            <a:ext cx="847089" cy="371379"/>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B</a:t>
            </a:r>
            <a:endParaRPr lang="ja-JP" altLang="en-US" sz="1200" dirty="0"/>
          </a:p>
        </p:txBody>
      </p:sp>
      <p:grpSp>
        <p:nvGrpSpPr>
          <p:cNvPr id="2" name="グループ化 1">
            <a:extLst>
              <a:ext uri="{FF2B5EF4-FFF2-40B4-BE49-F238E27FC236}">
                <a16:creationId xmlns:a16="http://schemas.microsoft.com/office/drawing/2014/main" id="{26798257-FBCD-1448-BFE0-636C336C6C3E}"/>
              </a:ext>
            </a:extLst>
          </p:cNvPr>
          <p:cNvGrpSpPr/>
          <p:nvPr/>
        </p:nvGrpSpPr>
        <p:grpSpPr>
          <a:xfrm>
            <a:off x="339991" y="1369488"/>
            <a:ext cx="6243689" cy="5360496"/>
            <a:chOff x="339991" y="1369488"/>
            <a:chExt cx="6243689" cy="5360496"/>
          </a:xfrm>
        </p:grpSpPr>
        <p:sp>
          <p:nvSpPr>
            <p:cNvPr id="162" name="テキスト ボックス 161">
              <a:extLst>
                <a:ext uri="{FF2B5EF4-FFF2-40B4-BE49-F238E27FC236}">
                  <a16:creationId xmlns:a16="http://schemas.microsoft.com/office/drawing/2014/main" id="{003E619A-A53E-6A40-A07C-816D9BC956CF}"/>
                </a:ext>
              </a:extLst>
            </p:cNvPr>
            <p:cNvSpPr txBox="1"/>
            <p:nvPr/>
          </p:nvSpPr>
          <p:spPr>
            <a:xfrm>
              <a:off x="2560921" y="1934961"/>
              <a:ext cx="458780" cy="523220"/>
            </a:xfrm>
            <a:prstGeom prst="rect">
              <a:avLst/>
            </a:prstGeom>
            <a:noFill/>
          </p:spPr>
          <p:txBody>
            <a:bodyPr wrap="none" rtlCol="0">
              <a:spAutoFit/>
            </a:bodyPr>
            <a:lstStyle/>
            <a:p>
              <a:r>
                <a:rPr kumimoji="1" lang="en-US" altLang="ja-JP" sz="2800" dirty="0">
                  <a:solidFill>
                    <a:srgbClr val="002060"/>
                  </a:solidFill>
                </a:rPr>
                <a:t>1.</a:t>
              </a:r>
              <a:endParaRPr kumimoji="1" lang="ja-JP" altLang="en-US">
                <a:solidFill>
                  <a:srgbClr val="002060"/>
                </a:solidFill>
              </a:endParaRPr>
            </a:p>
          </p:txBody>
        </p:sp>
        <p:sp>
          <p:nvSpPr>
            <p:cNvPr id="163" name="テキスト ボックス 162">
              <a:extLst>
                <a:ext uri="{FF2B5EF4-FFF2-40B4-BE49-F238E27FC236}">
                  <a16:creationId xmlns:a16="http://schemas.microsoft.com/office/drawing/2014/main" id="{E3962095-94B3-7A47-AAFA-C91470EA644F}"/>
                </a:ext>
              </a:extLst>
            </p:cNvPr>
            <p:cNvSpPr txBox="1"/>
            <p:nvPr/>
          </p:nvSpPr>
          <p:spPr>
            <a:xfrm>
              <a:off x="5758012" y="3521118"/>
              <a:ext cx="458780" cy="523220"/>
            </a:xfrm>
            <a:prstGeom prst="rect">
              <a:avLst/>
            </a:prstGeom>
            <a:noFill/>
          </p:spPr>
          <p:txBody>
            <a:bodyPr wrap="none" rtlCol="0">
              <a:spAutoFit/>
            </a:bodyPr>
            <a:lstStyle/>
            <a:p>
              <a:r>
                <a:rPr lang="en-US" altLang="ja-JP" sz="2800" dirty="0">
                  <a:solidFill>
                    <a:srgbClr val="002060"/>
                  </a:solidFill>
                </a:rPr>
                <a:t>2</a:t>
              </a:r>
              <a:r>
                <a:rPr kumimoji="1" lang="en-US" altLang="ja-JP" sz="2800" dirty="0">
                  <a:solidFill>
                    <a:srgbClr val="002060"/>
                  </a:solidFill>
                </a:rPr>
                <a:t>.</a:t>
              </a:r>
              <a:endParaRPr kumimoji="1" lang="ja-JP" altLang="en-US">
                <a:solidFill>
                  <a:srgbClr val="002060"/>
                </a:solidFill>
              </a:endParaRPr>
            </a:p>
          </p:txBody>
        </p:sp>
        <p:sp>
          <p:nvSpPr>
            <p:cNvPr id="164" name="テキスト ボックス 163">
              <a:extLst>
                <a:ext uri="{FF2B5EF4-FFF2-40B4-BE49-F238E27FC236}">
                  <a16:creationId xmlns:a16="http://schemas.microsoft.com/office/drawing/2014/main" id="{46269EF6-C5E2-1942-BF46-A87502921C7F}"/>
                </a:ext>
              </a:extLst>
            </p:cNvPr>
            <p:cNvSpPr txBox="1"/>
            <p:nvPr/>
          </p:nvSpPr>
          <p:spPr>
            <a:xfrm>
              <a:off x="1174961" y="5393704"/>
              <a:ext cx="458780" cy="523220"/>
            </a:xfrm>
            <a:prstGeom prst="rect">
              <a:avLst/>
            </a:prstGeom>
            <a:noFill/>
          </p:spPr>
          <p:txBody>
            <a:bodyPr wrap="none" rtlCol="0">
              <a:spAutoFit/>
            </a:bodyPr>
            <a:lstStyle/>
            <a:p>
              <a:r>
                <a:rPr lang="en-US" altLang="ja-JP" sz="2800" dirty="0">
                  <a:solidFill>
                    <a:srgbClr val="002060"/>
                  </a:solidFill>
                </a:rPr>
                <a:t>3</a:t>
              </a:r>
              <a:r>
                <a:rPr kumimoji="1" lang="en-US" altLang="ja-JP" sz="2800" dirty="0">
                  <a:solidFill>
                    <a:srgbClr val="002060"/>
                  </a:solidFill>
                </a:rPr>
                <a:t>.</a:t>
              </a:r>
              <a:endParaRPr kumimoji="1" lang="ja-JP" altLang="en-US">
                <a:solidFill>
                  <a:srgbClr val="002060"/>
                </a:solidFill>
              </a:endParaRPr>
            </a:p>
          </p:txBody>
        </p:sp>
        <p:sp>
          <p:nvSpPr>
            <p:cNvPr id="165" name="テキスト ボックス 164">
              <a:extLst>
                <a:ext uri="{FF2B5EF4-FFF2-40B4-BE49-F238E27FC236}">
                  <a16:creationId xmlns:a16="http://schemas.microsoft.com/office/drawing/2014/main" id="{C8A5EF7F-B350-B943-B9DF-EB54FDCA884D}"/>
                </a:ext>
              </a:extLst>
            </p:cNvPr>
            <p:cNvSpPr txBox="1"/>
            <p:nvPr/>
          </p:nvSpPr>
          <p:spPr>
            <a:xfrm>
              <a:off x="1174961" y="6108716"/>
              <a:ext cx="458780" cy="523220"/>
            </a:xfrm>
            <a:prstGeom prst="rect">
              <a:avLst/>
            </a:prstGeom>
            <a:noFill/>
          </p:spPr>
          <p:txBody>
            <a:bodyPr wrap="none" rtlCol="0">
              <a:spAutoFit/>
            </a:bodyPr>
            <a:lstStyle/>
            <a:p>
              <a:r>
                <a:rPr kumimoji="1" lang="en-US" altLang="ja-JP" sz="2800" dirty="0">
                  <a:solidFill>
                    <a:srgbClr val="002060"/>
                  </a:solidFill>
                </a:rPr>
                <a:t>4.</a:t>
              </a:r>
              <a:endParaRPr kumimoji="1" lang="ja-JP" altLang="en-US">
                <a:solidFill>
                  <a:srgbClr val="002060"/>
                </a:solidFill>
              </a:endParaRPr>
            </a:p>
          </p:txBody>
        </p:sp>
        <p:sp>
          <p:nvSpPr>
            <p:cNvPr id="166" name="正方形/長方形 165">
              <a:extLst>
                <a:ext uri="{FF2B5EF4-FFF2-40B4-BE49-F238E27FC236}">
                  <a16:creationId xmlns:a16="http://schemas.microsoft.com/office/drawing/2014/main" id="{292AD150-05DA-D740-ABCC-E4ECC31806B8}"/>
                </a:ext>
              </a:extLst>
            </p:cNvPr>
            <p:cNvSpPr/>
            <p:nvPr/>
          </p:nvSpPr>
          <p:spPr>
            <a:xfrm>
              <a:off x="1096376" y="5164440"/>
              <a:ext cx="2801963" cy="1565544"/>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a:extLst>
                <a:ext uri="{FF2B5EF4-FFF2-40B4-BE49-F238E27FC236}">
                  <a16:creationId xmlns:a16="http://schemas.microsoft.com/office/drawing/2014/main" id="{A84BEC06-B9F3-A245-8EEE-416B597131E4}"/>
                </a:ext>
              </a:extLst>
            </p:cNvPr>
            <p:cNvSpPr/>
            <p:nvPr/>
          </p:nvSpPr>
          <p:spPr>
            <a:xfrm>
              <a:off x="339991" y="3610683"/>
              <a:ext cx="6243689" cy="1432194"/>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a:extLst>
                <a:ext uri="{FF2B5EF4-FFF2-40B4-BE49-F238E27FC236}">
                  <a16:creationId xmlns:a16="http://schemas.microsoft.com/office/drawing/2014/main" id="{4C33D734-1B71-514E-A294-495932D49035}"/>
                </a:ext>
              </a:extLst>
            </p:cNvPr>
            <p:cNvSpPr/>
            <p:nvPr/>
          </p:nvSpPr>
          <p:spPr>
            <a:xfrm>
              <a:off x="2372398" y="1369488"/>
              <a:ext cx="891326" cy="1970945"/>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Picture 3" descr="C:\Users\kawamura\study\ゼミ\ICA_block.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8944" y="2644850"/>
            <a:ext cx="1122334" cy="112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44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1. DCT </a:t>
            </a:r>
            <a:r>
              <a:rPr lang="ja-JP" altLang="en-US" sz="2800"/>
              <a:t>と</a:t>
            </a:r>
            <a:r>
              <a:rPr lang="en-US" altLang="ja-JP" sz="2800" dirty="0"/>
              <a:t> ICA</a:t>
            </a:r>
            <a:r>
              <a:rPr lang="ja-JP" altLang="en-US" sz="2800"/>
              <a:t>領域の明確化</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15</a:t>
            </a:fld>
            <a:endParaRPr lang="ja-JP" altLang="en-US" dirty="0"/>
          </a:p>
        </p:txBody>
      </p:sp>
      <p:pic>
        <p:nvPicPr>
          <p:cNvPr id="8" name="図 7">
            <a:extLst>
              <a:ext uri="{FF2B5EF4-FFF2-40B4-BE49-F238E27FC236}">
                <a16:creationId xmlns:a16="http://schemas.microsoft.com/office/drawing/2014/main" id="{8B52BA3E-80C6-2542-8E59-E90850C3B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32" y="4104117"/>
            <a:ext cx="1806194" cy="1806189"/>
          </a:xfrm>
          <a:prstGeom prst="rect">
            <a:avLst/>
          </a:prstGeom>
        </p:spPr>
      </p:pic>
      <p:pic>
        <p:nvPicPr>
          <p:cNvPr id="12" name="図 11">
            <a:extLst>
              <a:ext uri="{FF2B5EF4-FFF2-40B4-BE49-F238E27FC236}">
                <a16:creationId xmlns:a16="http://schemas.microsoft.com/office/drawing/2014/main" id="{DBA24907-6924-4C4C-9CF9-E84E52AF1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068" y="1968033"/>
            <a:ext cx="1805432" cy="1805432"/>
          </a:xfrm>
          <a:prstGeom prst="rect">
            <a:avLst/>
          </a:prstGeom>
        </p:spPr>
      </p:pic>
      <p:pic>
        <p:nvPicPr>
          <p:cNvPr id="14" name="図 13">
            <a:extLst>
              <a:ext uri="{FF2B5EF4-FFF2-40B4-BE49-F238E27FC236}">
                <a16:creationId xmlns:a16="http://schemas.microsoft.com/office/drawing/2014/main" id="{166FAB83-496C-4244-BA07-6C091B6C0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794" y="1968033"/>
            <a:ext cx="1805432" cy="1805432"/>
          </a:xfrm>
          <a:prstGeom prst="rect">
            <a:avLst/>
          </a:prstGeom>
        </p:spPr>
      </p:pic>
      <p:pic>
        <p:nvPicPr>
          <p:cNvPr id="16" name="図 15">
            <a:extLst>
              <a:ext uri="{FF2B5EF4-FFF2-40B4-BE49-F238E27FC236}">
                <a16:creationId xmlns:a16="http://schemas.microsoft.com/office/drawing/2014/main" id="{C7D9C778-1D31-4F41-8F51-3168D0CE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068" y="4104117"/>
            <a:ext cx="1805432" cy="1805432"/>
          </a:xfrm>
          <a:prstGeom prst="rect">
            <a:avLst/>
          </a:prstGeom>
        </p:spPr>
      </p:pic>
      <p:pic>
        <p:nvPicPr>
          <p:cNvPr id="17" name="図形 17" descr="GEN">
            <a:extLst>
              <a:ext uri="{FF2B5EF4-FFF2-40B4-BE49-F238E27FC236}">
                <a16:creationId xmlns:a16="http://schemas.microsoft.com/office/drawing/2014/main" id="{8571DAB3-7E0A-024B-BC3C-BE8A29EF3705}"/>
              </a:ext>
            </a:extLst>
          </p:cNvPr>
          <p:cNvPicPr>
            <a:picLocks noChangeAspect="1"/>
          </p:cNvPicPr>
          <p:nvPr/>
        </p:nvPicPr>
        <p:blipFill>
          <a:blip r:embed="rId7"/>
          <a:stretch>
            <a:fillRect/>
          </a:stretch>
        </p:blipFill>
        <p:spPr>
          <a:xfrm>
            <a:off x="646226" y="2451290"/>
            <a:ext cx="3092732" cy="3092732"/>
          </a:xfrm>
          <a:prstGeom prst="rect">
            <a:avLst/>
          </a:prstGeom>
          <a:ln w="38100">
            <a:solidFill>
              <a:schemeClr val="accent1">
                <a:lumMod val="40000"/>
                <a:lumOff val="60000"/>
              </a:schemeClr>
            </a:solidFill>
          </a:ln>
        </p:spPr>
      </p:pic>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54638"/>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en-US" altLang="ja-JP" sz="2800" dirty="0"/>
              <a:t>DCT</a:t>
            </a:r>
            <a:r>
              <a:rPr lang="ja-JP" altLang="en-US" sz="2800"/>
              <a:t>よりも画質が高い</a:t>
            </a:r>
            <a:r>
              <a:rPr lang="en-US" altLang="ja-JP" sz="2800" dirty="0"/>
              <a:t> </a:t>
            </a:r>
            <a:r>
              <a:rPr lang="ja-JP" altLang="en-US" sz="2800"/>
              <a:t>＆</a:t>
            </a:r>
            <a:r>
              <a:rPr lang="en-US" altLang="ja-JP" sz="2800" dirty="0"/>
              <a:t> </a:t>
            </a:r>
            <a:r>
              <a:rPr lang="ja-JP" altLang="en-US" sz="2800"/>
              <a:t>基底数の少ない</a:t>
            </a:r>
            <a:r>
              <a:rPr lang="en-US" altLang="ja-JP" sz="2800" dirty="0"/>
              <a:t> ICA</a:t>
            </a:r>
            <a:r>
              <a:rPr lang="ja-JP" altLang="en-US" sz="2800"/>
              <a:t>領域</a:t>
            </a:r>
            <a:endParaRPr lang="en-US" altLang="ja-JP" sz="2800" dirty="0"/>
          </a:p>
        </p:txBody>
      </p:sp>
      <p:sp>
        <p:nvSpPr>
          <p:cNvPr id="19" name="テキスト ボックス 18">
            <a:extLst>
              <a:ext uri="{FF2B5EF4-FFF2-40B4-BE49-F238E27FC236}">
                <a16:creationId xmlns:a16="http://schemas.microsoft.com/office/drawing/2014/main" id="{BDB5C61A-ED79-2048-9690-DC7CB477F74A}"/>
              </a:ext>
            </a:extLst>
          </p:cNvPr>
          <p:cNvSpPr txBox="1"/>
          <p:nvPr/>
        </p:nvSpPr>
        <p:spPr>
          <a:xfrm>
            <a:off x="4320794" y="1612997"/>
            <a:ext cx="1544012" cy="369332"/>
          </a:xfrm>
          <a:prstGeom prst="rect">
            <a:avLst/>
          </a:prstGeom>
          <a:noFill/>
        </p:spPr>
        <p:txBody>
          <a:bodyPr wrap="none" rtlCol="0">
            <a:spAutoFit/>
          </a:bodyPr>
          <a:lstStyle/>
          <a:p>
            <a:r>
              <a:rPr kumimoji="1" lang="en-US" altLang="ja-JP" dirty="0"/>
              <a:t>Q : 10  </a:t>
            </a:r>
            <a:r>
              <a:rPr kumimoji="1" lang="en-US" altLang="ja-JP" sz="1400" dirty="0"/>
              <a:t>(</a:t>
            </a:r>
            <a:r>
              <a:rPr kumimoji="1" lang="ja-JP" altLang="en-US" sz="1400"/>
              <a:t>低レート</a:t>
            </a:r>
            <a:r>
              <a:rPr kumimoji="1" lang="en-US" altLang="ja-JP" sz="1400" dirty="0"/>
              <a:t>)</a:t>
            </a:r>
            <a:endParaRPr kumimoji="1" lang="ja-JP" altLang="en-US"/>
          </a:p>
        </p:txBody>
      </p:sp>
      <p:sp>
        <p:nvSpPr>
          <p:cNvPr id="20" name="テキスト ボックス 19">
            <a:extLst>
              <a:ext uri="{FF2B5EF4-FFF2-40B4-BE49-F238E27FC236}">
                <a16:creationId xmlns:a16="http://schemas.microsoft.com/office/drawing/2014/main" id="{C1B8B9EA-4101-3F4D-AFF4-6A9E7E30C41B}"/>
              </a:ext>
            </a:extLst>
          </p:cNvPr>
          <p:cNvSpPr txBox="1"/>
          <p:nvPr/>
        </p:nvSpPr>
        <p:spPr>
          <a:xfrm>
            <a:off x="6386068" y="1626290"/>
            <a:ext cx="1544012" cy="369332"/>
          </a:xfrm>
          <a:prstGeom prst="rect">
            <a:avLst/>
          </a:prstGeom>
          <a:noFill/>
        </p:spPr>
        <p:txBody>
          <a:bodyPr wrap="none" rtlCol="0">
            <a:spAutoFit/>
          </a:bodyPr>
          <a:lstStyle/>
          <a:p>
            <a:r>
              <a:rPr kumimoji="1" lang="en-US" altLang="ja-JP" dirty="0"/>
              <a:t>Q : 40  </a:t>
            </a:r>
            <a:r>
              <a:rPr lang="en-US" altLang="ja-JP" sz="1400" dirty="0"/>
              <a:t>(</a:t>
            </a:r>
            <a:r>
              <a:rPr lang="ja-JP" altLang="en-US" sz="1400"/>
              <a:t>中レート</a:t>
            </a:r>
            <a:r>
              <a:rPr lang="en-US" altLang="ja-JP" sz="1400" dirty="0"/>
              <a:t>)</a:t>
            </a:r>
            <a:endParaRPr kumimoji="1" lang="ja-JP" altLang="en-US"/>
          </a:p>
        </p:txBody>
      </p:sp>
      <p:sp>
        <p:nvSpPr>
          <p:cNvPr id="21" name="テキスト ボックス 20">
            <a:extLst>
              <a:ext uri="{FF2B5EF4-FFF2-40B4-BE49-F238E27FC236}">
                <a16:creationId xmlns:a16="http://schemas.microsoft.com/office/drawing/2014/main" id="{BC842ADE-1EC8-A245-9D36-D6184B5C34B5}"/>
              </a:ext>
            </a:extLst>
          </p:cNvPr>
          <p:cNvSpPr txBox="1"/>
          <p:nvPr/>
        </p:nvSpPr>
        <p:spPr>
          <a:xfrm>
            <a:off x="4316928" y="3759170"/>
            <a:ext cx="1544012" cy="369332"/>
          </a:xfrm>
          <a:prstGeom prst="rect">
            <a:avLst/>
          </a:prstGeom>
          <a:noFill/>
        </p:spPr>
        <p:txBody>
          <a:bodyPr wrap="none" rtlCol="0">
            <a:spAutoFit/>
          </a:bodyPr>
          <a:lstStyle/>
          <a:p>
            <a:r>
              <a:rPr kumimoji="1" lang="en-US" altLang="ja-JP" dirty="0"/>
              <a:t>Q : 80</a:t>
            </a:r>
            <a:r>
              <a:rPr lang="en-US" altLang="ja-JP" dirty="0"/>
              <a:t>  </a:t>
            </a:r>
            <a:r>
              <a:rPr lang="en-US" altLang="ja-JP" sz="1400" dirty="0"/>
              <a:t>(</a:t>
            </a:r>
            <a:r>
              <a:rPr lang="ja-JP" altLang="en-US" sz="1400"/>
              <a:t>高レート</a:t>
            </a:r>
            <a:r>
              <a:rPr lang="en-US" altLang="ja-JP" sz="1400" dirty="0"/>
              <a:t>)</a:t>
            </a:r>
            <a:endParaRPr kumimoji="1" lang="ja-JP" altLang="en-US"/>
          </a:p>
        </p:txBody>
      </p:sp>
      <p:sp>
        <p:nvSpPr>
          <p:cNvPr id="22" name="テキスト ボックス 21">
            <a:extLst>
              <a:ext uri="{FF2B5EF4-FFF2-40B4-BE49-F238E27FC236}">
                <a16:creationId xmlns:a16="http://schemas.microsoft.com/office/drawing/2014/main" id="{0E749BCA-D2E4-1D42-AF3D-1B4C9EBBD39B}"/>
              </a:ext>
            </a:extLst>
          </p:cNvPr>
          <p:cNvSpPr txBox="1"/>
          <p:nvPr/>
        </p:nvSpPr>
        <p:spPr>
          <a:xfrm>
            <a:off x="6386068" y="3759170"/>
            <a:ext cx="1661032" cy="369332"/>
          </a:xfrm>
          <a:prstGeom prst="rect">
            <a:avLst/>
          </a:prstGeom>
          <a:noFill/>
        </p:spPr>
        <p:txBody>
          <a:bodyPr wrap="none" rtlCol="0">
            <a:spAutoFit/>
          </a:bodyPr>
          <a:lstStyle/>
          <a:p>
            <a:r>
              <a:rPr kumimoji="1" lang="en-US" altLang="ja-JP" dirty="0"/>
              <a:t>Q : 100</a:t>
            </a:r>
            <a:r>
              <a:rPr lang="en-US" altLang="ja-JP" dirty="0"/>
              <a:t>  </a:t>
            </a:r>
            <a:r>
              <a:rPr lang="en-US" altLang="ja-JP" sz="1400" dirty="0"/>
              <a:t>(</a:t>
            </a:r>
            <a:r>
              <a:rPr lang="ja-JP" altLang="en-US" sz="1400"/>
              <a:t>高レート</a:t>
            </a:r>
            <a:r>
              <a:rPr lang="en-US" altLang="ja-JP" sz="1400" dirty="0"/>
              <a:t>)</a:t>
            </a:r>
            <a:endParaRPr kumimoji="1" lang="ja-JP" altLang="en-US"/>
          </a:p>
        </p:txBody>
      </p:sp>
      <p:sp>
        <p:nvSpPr>
          <p:cNvPr id="25" name="テキスト ボックス 33">
            <a:extLst>
              <a:ext uri="{FF2B5EF4-FFF2-40B4-BE49-F238E27FC236}">
                <a16:creationId xmlns:a16="http://schemas.microsoft.com/office/drawing/2014/main" id="{72EE76BB-E8B5-EE49-856D-16B868B2E196}"/>
              </a:ext>
            </a:extLst>
          </p:cNvPr>
          <p:cNvSpPr txBox="1"/>
          <p:nvPr/>
        </p:nvSpPr>
        <p:spPr>
          <a:xfrm>
            <a:off x="474803" y="6061786"/>
            <a:ext cx="8426760" cy="523220"/>
          </a:xfrm>
          <a:prstGeom prst="rect">
            <a:avLst/>
          </a:prstGeom>
          <a:noFill/>
        </p:spPr>
        <p:txBody>
          <a:bodyPr wrap="square" rtlCol="0">
            <a:spAutoFit/>
          </a:bodyPr>
          <a:lstStyle/>
          <a:p>
            <a:pPr algn="ctr"/>
            <a:r>
              <a:rPr lang="ja-JP" altLang="en-US" sz="2800">
                <a:solidFill>
                  <a:srgbClr val="FF0000"/>
                </a:solidFill>
              </a:rPr>
              <a:t>全て</a:t>
            </a:r>
            <a:r>
              <a:rPr lang="ja-JP" altLang="en-US" sz="2800"/>
              <a:t>の符号化レートにおいて</a:t>
            </a:r>
            <a:r>
              <a:rPr lang="en-US" altLang="ja-JP" sz="2800" dirty="0"/>
              <a:t> ICA</a:t>
            </a:r>
            <a:r>
              <a:rPr lang="ja-JP" altLang="en-US" sz="2800"/>
              <a:t>の有用性を確認</a:t>
            </a:r>
            <a:endParaRPr lang="en-US" altLang="ja-JP" sz="2800" dirty="0"/>
          </a:p>
        </p:txBody>
      </p:sp>
    </p:spTree>
    <p:extLst>
      <p:ext uri="{BB962C8B-B14F-4D97-AF65-F5344CB8AC3E}">
        <p14:creationId xmlns:p14="http://schemas.microsoft.com/office/powerpoint/2010/main" val="2955299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2. </a:t>
            </a:r>
            <a:r>
              <a:rPr lang="ja-JP" altLang="en-US" sz="2800"/>
              <a:t>各小領域で用いるべき基底数の調査</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16</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基底数を増やしても</a:t>
            </a:r>
            <a:r>
              <a:rPr lang="en-US" altLang="ja-JP" sz="2800" dirty="0"/>
              <a:t>MSE</a:t>
            </a:r>
            <a:r>
              <a:rPr lang="ja-JP" altLang="en-US" sz="2800"/>
              <a:t>（画質）が改善しない領域</a:t>
            </a:r>
            <a:endParaRPr lang="en-US" altLang="ja-JP" sz="2800" dirty="0"/>
          </a:p>
        </p:txBody>
      </p:sp>
      <p:sp>
        <p:nvSpPr>
          <p:cNvPr id="25" name="テキスト ボックス 33">
            <a:extLst>
              <a:ext uri="{FF2B5EF4-FFF2-40B4-BE49-F238E27FC236}">
                <a16:creationId xmlns:a16="http://schemas.microsoft.com/office/drawing/2014/main" id="{72EE76BB-E8B5-EE49-856D-16B868B2E196}"/>
              </a:ext>
            </a:extLst>
          </p:cNvPr>
          <p:cNvSpPr txBox="1"/>
          <p:nvPr/>
        </p:nvSpPr>
        <p:spPr>
          <a:xfrm>
            <a:off x="982724" y="6033051"/>
            <a:ext cx="7465951" cy="584775"/>
          </a:xfrm>
          <a:prstGeom prst="rect">
            <a:avLst/>
          </a:prstGeom>
          <a:noFill/>
        </p:spPr>
        <p:txBody>
          <a:bodyPr wrap="square" rtlCol="0">
            <a:spAutoFit/>
          </a:bodyPr>
          <a:lstStyle/>
          <a:p>
            <a:pPr algn="ctr"/>
            <a:r>
              <a:rPr lang="ja-JP" altLang="en-US" sz="3200">
                <a:solidFill>
                  <a:srgbClr val="FF0000"/>
                </a:solidFill>
              </a:rPr>
              <a:t>基底がなくても</a:t>
            </a:r>
            <a:r>
              <a:rPr lang="en-US" altLang="ja-JP" sz="3200" dirty="0">
                <a:solidFill>
                  <a:srgbClr val="FF0000"/>
                </a:solidFill>
              </a:rPr>
              <a:t> </a:t>
            </a:r>
            <a:r>
              <a:rPr lang="ja-JP" altLang="en-US" sz="3200"/>
              <a:t>ある程度画質が得られる領域</a:t>
            </a:r>
            <a:endParaRPr lang="en-US" altLang="ja-JP" sz="3200" dirty="0"/>
          </a:p>
        </p:txBody>
      </p:sp>
      <p:pic>
        <p:nvPicPr>
          <p:cNvPr id="15" name="図形 2" descr="10">
            <a:extLst>
              <a:ext uri="{FF2B5EF4-FFF2-40B4-BE49-F238E27FC236}">
                <a16:creationId xmlns:a16="http://schemas.microsoft.com/office/drawing/2014/main" id="{90601566-A0F6-3D40-9074-D87A6872C6BC}"/>
              </a:ext>
            </a:extLst>
          </p:cNvPr>
          <p:cNvPicPr>
            <a:picLocks noChangeAspect="1"/>
          </p:cNvPicPr>
          <p:nvPr/>
        </p:nvPicPr>
        <p:blipFill>
          <a:blip r:embed="rId3"/>
          <a:stretch>
            <a:fillRect/>
          </a:stretch>
        </p:blipFill>
        <p:spPr>
          <a:xfrm>
            <a:off x="3859442" y="3807628"/>
            <a:ext cx="1993224" cy="1993224"/>
          </a:xfrm>
          <a:prstGeom prst="rect">
            <a:avLst/>
          </a:prstGeom>
          <a:ln w="25400">
            <a:solidFill>
              <a:srgbClr val="FF0000"/>
            </a:solidFill>
          </a:ln>
        </p:spPr>
      </p:pic>
      <p:pic>
        <p:nvPicPr>
          <p:cNvPr id="24" name="図形 17" descr="GEN">
            <a:extLst>
              <a:ext uri="{FF2B5EF4-FFF2-40B4-BE49-F238E27FC236}">
                <a16:creationId xmlns:a16="http://schemas.microsoft.com/office/drawing/2014/main" id="{231B3C78-A1D2-0640-A280-07378AD79E22}"/>
              </a:ext>
            </a:extLst>
          </p:cNvPr>
          <p:cNvPicPr>
            <a:picLocks noChangeAspect="1"/>
          </p:cNvPicPr>
          <p:nvPr/>
        </p:nvPicPr>
        <p:blipFill>
          <a:blip r:embed="rId4"/>
          <a:stretch>
            <a:fillRect/>
          </a:stretch>
        </p:blipFill>
        <p:spPr>
          <a:xfrm>
            <a:off x="557753" y="2440563"/>
            <a:ext cx="2697866" cy="2697866"/>
          </a:xfrm>
          <a:prstGeom prst="rect">
            <a:avLst/>
          </a:prstGeom>
          <a:ln w="38100">
            <a:solidFill>
              <a:schemeClr val="accent1">
                <a:lumMod val="40000"/>
                <a:lumOff val="60000"/>
              </a:schemeClr>
            </a:solidFill>
          </a:ln>
        </p:spPr>
      </p:pic>
      <p:pic>
        <p:nvPicPr>
          <p:cNvPr id="13" name="図 12">
            <a:extLst>
              <a:ext uri="{FF2B5EF4-FFF2-40B4-BE49-F238E27FC236}">
                <a16:creationId xmlns:a16="http://schemas.microsoft.com/office/drawing/2014/main" id="{EA87A7B0-25E9-E146-A3B6-D415BD5615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442" y="1616872"/>
            <a:ext cx="1993224" cy="1993224"/>
          </a:xfrm>
          <a:prstGeom prst="rect">
            <a:avLst/>
          </a:prstGeom>
          <a:ln w="25400">
            <a:solidFill>
              <a:srgbClr val="FF0000"/>
            </a:solidFill>
          </a:ln>
        </p:spPr>
      </p:pic>
      <p:pic>
        <p:nvPicPr>
          <p:cNvPr id="31" name="図 30">
            <a:extLst>
              <a:ext uri="{FF2B5EF4-FFF2-40B4-BE49-F238E27FC236}">
                <a16:creationId xmlns:a16="http://schemas.microsoft.com/office/drawing/2014/main" id="{B0B346BA-8AB6-C943-B83C-76E92C873B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3911" y="1616872"/>
            <a:ext cx="1993224" cy="1993224"/>
          </a:xfrm>
          <a:prstGeom prst="rect">
            <a:avLst/>
          </a:prstGeom>
          <a:ln w="25400">
            <a:solidFill>
              <a:srgbClr val="FF0000"/>
            </a:solidFill>
          </a:ln>
        </p:spPr>
      </p:pic>
      <p:pic>
        <p:nvPicPr>
          <p:cNvPr id="33" name="図 32">
            <a:extLst>
              <a:ext uri="{FF2B5EF4-FFF2-40B4-BE49-F238E27FC236}">
                <a16:creationId xmlns:a16="http://schemas.microsoft.com/office/drawing/2014/main" id="{75F752ED-A9B2-344A-9CCC-DBDF32D3FE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3911" y="3817685"/>
            <a:ext cx="1993224" cy="1993224"/>
          </a:xfrm>
          <a:prstGeom prst="rect">
            <a:avLst/>
          </a:prstGeom>
        </p:spPr>
      </p:pic>
      <p:sp>
        <p:nvSpPr>
          <p:cNvPr id="34" name="テキスト ボックス 33">
            <a:extLst>
              <a:ext uri="{FF2B5EF4-FFF2-40B4-BE49-F238E27FC236}">
                <a16:creationId xmlns:a16="http://schemas.microsoft.com/office/drawing/2014/main" id="{B327D02C-53F0-914F-BD7A-37E575686CCB}"/>
              </a:ext>
            </a:extLst>
          </p:cNvPr>
          <p:cNvSpPr txBox="1"/>
          <p:nvPr/>
        </p:nvSpPr>
        <p:spPr>
          <a:xfrm>
            <a:off x="5125596" y="1616872"/>
            <a:ext cx="763351" cy="369332"/>
          </a:xfrm>
          <a:prstGeom prst="rect">
            <a:avLst/>
          </a:prstGeom>
          <a:noFill/>
        </p:spPr>
        <p:txBody>
          <a:bodyPr wrap="none" rtlCol="0">
            <a:spAutoFit/>
          </a:bodyPr>
          <a:lstStyle/>
          <a:p>
            <a:r>
              <a:rPr kumimoji="1" lang="en-US" altLang="ja-JP" dirty="0">
                <a:solidFill>
                  <a:schemeClr val="bg1"/>
                </a:solidFill>
              </a:rPr>
              <a:t>1</a:t>
            </a:r>
            <a:r>
              <a:rPr kumimoji="1" lang="ja-JP" altLang="en-US">
                <a:solidFill>
                  <a:schemeClr val="bg1"/>
                </a:solidFill>
              </a:rPr>
              <a:t>以下</a:t>
            </a:r>
          </a:p>
        </p:txBody>
      </p:sp>
      <p:sp>
        <p:nvSpPr>
          <p:cNvPr id="35" name="テキスト ボックス 34">
            <a:extLst>
              <a:ext uri="{FF2B5EF4-FFF2-40B4-BE49-F238E27FC236}">
                <a16:creationId xmlns:a16="http://schemas.microsoft.com/office/drawing/2014/main" id="{5DCC08BE-0123-1C4E-BD49-B57533078338}"/>
              </a:ext>
            </a:extLst>
          </p:cNvPr>
          <p:cNvSpPr txBox="1"/>
          <p:nvPr/>
        </p:nvSpPr>
        <p:spPr>
          <a:xfrm>
            <a:off x="7595615" y="1608217"/>
            <a:ext cx="763351" cy="369332"/>
          </a:xfrm>
          <a:prstGeom prst="rect">
            <a:avLst/>
          </a:prstGeom>
          <a:noFill/>
        </p:spPr>
        <p:txBody>
          <a:bodyPr wrap="none" rtlCol="0">
            <a:spAutoFit/>
          </a:bodyPr>
          <a:lstStyle/>
          <a:p>
            <a:r>
              <a:rPr kumimoji="1" lang="en-US" altLang="ja-JP" dirty="0">
                <a:solidFill>
                  <a:schemeClr val="bg1"/>
                </a:solidFill>
              </a:rPr>
              <a:t>5</a:t>
            </a:r>
            <a:r>
              <a:rPr kumimoji="1" lang="ja-JP" altLang="en-US">
                <a:solidFill>
                  <a:schemeClr val="bg1"/>
                </a:solidFill>
              </a:rPr>
              <a:t>以下</a:t>
            </a:r>
          </a:p>
        </p:txBody>
      </p:sp>
      <p:sp>
        <p:nvSpPr>
          <p:cNvPr id="36" name="テキスト ボックス 35">
            <a:extLst>
              <a:ext uri="{FF2B5EF4-FFF2-40B4-BE49-F238E27FC236}">
                <a16:creationId xmlns:a16="http://schemas.microsoft.com/office/drawing/2014/main" id="{7F944EFC-83EF-5049-AAED-91D4B11E67AB}"/>
              </a:ext>
            </a:extLst>
          </p:cNvPr>
          <p:cNvSpPr txBox="1"/>
          <p:nvPr/>
        </p:nvSpPr>
        <p:spPr>
          <a:xfrm>
            <a:off x="5067088" y="3789496"/>
            <a:ext cx="880369" cy="369332"/>
          </a:xfrm>
          <a:prstGeom prst="rect">
            <a:avLst/>
          </a:prstGeom>
          <a:noFill/>
        </p:spPr>
        <p:txBody>
          <a:bodyPr wrap="none" rtlCol="0">
            <a:spAutoFit/>
          </a:bodyPr>
          <a:lstStyle/>
          <a:p>
            <a:r>
              <a:rPr kumimoji="1" lang="en-US" altLang="ja-JP" dirty="0">
                <a:solidFill>
                  <a:schemeClr val="bg1"/>
                </a:solidFill>
              </a:rPr>
              <a:t>10</a:t>
            </a:r>
            <a:r>
              <a:rPr kumimoji="1" lang="ja-JP" altLang="en-US">
                <a:solidFill>
                  <a:schemeClr val="bg1"/>
                </a:solidFill>
              </a:rPr>
              <a:t>以下</a:t>
            </a:r>
          </a:p>
        </p:txBody>
      </p:sp>
      <p:sp>
        <p:nvSpPr>
          <p:cNvPr id="37" name="テキスト ボックス 36">
            <a:extLst>
              <a:ext uri="{FF2B5EF4-FFF2-40B4-BE49-F238E27FC236}">
                <a16:creationId xmlns:a16="http://schemas.microsoft.com/office/drawing/2014/main" id="{8950A14A-44BF-0849-8E7D-1271631ADC8D}"/>
              </a:ext>
            </a:extLst>
          </p:cNvPr>
          <p:cNvSpPr txBox="1"/>
          <p:nvPr/>
        </p:nvSpPr>
        <p:spPr>
          <a:xfrm>
            <a:off x="7510270" y="3807628"/>
            <a:ext cx="880369" cy="369332"/>
          </a:xfrm>
          <a:prstGeom prst="rect">
            <a:avLst/>
          </a:prstGeom>
          <a:noFill/>
        </p:spPr>
        <p:txBody>
          <a:bodyPr wrap="none" rtlCol="0">
            <a:spAutoFit/>
          </a:bodyPr>
          <a:lstStyle/>
          <a:p>
            <a:r>
              <a:rPr lang="en-US" altLang="ja-JP" dirty="0">
                <a:solidFill>
                  <a:schemeClr val="bg1"/>
                </a:solidFill>
              </a:rPr>
              <a:t>20</a:t>
            </a:r>
            <a:r>
              <a:rPr kumimoji="1" lang="ja-JP" altLang="en-US">
                <a:solidFill>
                  <a:schemeClr val="bg1"/>
                </a:solidFill>
              </a:rPr>
              <a:t>以下</a:t>
            </a:r>
          </a:p>
        </p:txBody>
      </p:sp>
      <p:cxnSp>
        <p:nvCxnSpPr>
          <p:cNvPr id="39" name="直線コネクタ 38">
            <a:extLst>
              <a:ext uri="{FF2B5EF4-FFF2-40B4-BE49-F238E27FC236}">
                <a16:creationId xmlns:a16="http://schemas.microsoft.com/office/drawing/2014/main" id="{2B34253E-4887-824A-8A09-105E4BCEF460}"/>
              </a:ext>
            </a:extLst>
          </p:cNvPr>
          <p:cNvCxnSpPr>
            <a:cxnSpLocks/>
          </p:cNvCxnSpPr>
          <p:nvPr/>
        </p:nvCxnSpPr>
        <p:spPr>
          <a:xfrm>
            <a:off x="850361" y="1394013"/>
            <a:ext cx="284381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7A75F1B5-5646-7C41-81DF-F137618CE010}"/>
              </a:ext>
            </a:extLst>
          </p:cNvPr>
          <p:cNvSpPr txBox="1"/>
          <p:nvPr/>
        </p:nvSpPr>
        <p:spPr>
          <a:xfrm>
            <a:off x="1296576" y="1394013"/>
            <a:ext cx="1758815" cy="646331"/>
          </a:xfrm>
          <a:prstGeom prst="rect">
            <a:avLst/>
          </a:prstGeom>
          <a:noFill/>
        </p:spPr>
        <p:txBody>
          <a:bodyPr wrap="none" rtlCol="0">
            <a:spAutoFit/>
          </a:bodyPr>
          <a:lstStyle/>
          <a:p>
            <a:pPr algn="ctr"/>
            <a:r>
              <a:rPr kumimoji="1" lang="ja-JP" altLang="en-US"/>
              <a:t>小領域の基底数</a:t>
            </a:r>
            <a:endParaRPr kumimoji="1" lang="en-US" altLang="ja-JP" dirty="0"/>
          </a:p>
          <a:p>
            <a:pPr algn="ctr"/>
            <a:r>
              <a:rPr lang="en-US" altLang="ja-JP" dirty="0"/>
              <a:t>0 -&gt; 1</a:t>
            </a:r>
            <a:endParaRPr kumimoji="1" lang="ja-JP" altLang="en-US"/>
          </a:p>
        </p:txBody>
      </p:sp>
    </p:spTree>
    <p:extLst>
      <p:ext uri="{BB962C8B-B14F-4D97-AF65-F5344CB8AC3E}">
        <p14:creationId xmlns:p14="http://schemas.microsoft.com/office/powerpoint/2010/main" val="10572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2. </a:t>
            </a:r>
            <a:r>
              <a:rPr lang="ja-JP" altLang="en-US" sz="2800"/>
              <a:t>各小領域で用いるべき基底数の調査</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17</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基底数を増やすと大きく</a:t>
            </a:r>
            <a:r>
              <a:rPr lang="en-US" altLang="ja-JP" sz="2800" dirty="0"/>
              <a:t>MSE</a:t>
            </a:r>
            <a:r>
              <a:rPr lang="ja-JP" altLang="en-US" sz="2800"/>
              <a:t>（画質）が改善する領域</a:t>
            </a:r>
            <a:endParaRPr lang="en-US" altLang="ja-JP" sz="2800" dirty="0"/>
          </a:p>
        </p:txBody>
      </p:sp>
      <p:sp>
        <p:nvSpPr>
          <p:cNvPr id="25" name="テキスト ボックス 33">
            <a:extLst>
              <a:ext uri="{FF2B5EF4-FFF2-40B4-BE49-F238E27FC236}">
                <a16:creationId xmlns:a16="http://schemas.microsoft.com/office/drawing/2014/main" id="{72EE76BB-E8B5-EE49-856D-16B868B2E196}"/>
              </a:ext>
            </a:extLst>
          </p:cNvPr>
          <p:cNvSpPr txBox="1"/>
          <p:nvPr/>
        </p:nvSpPr>
        <p:spPr>
          <a:xfrm>
            <a:off x="982724" y="6033051"/>
            <a:ext cx="7465951" cy="584775"/>
          </a:xfrm>
          <a:prstGeom prst="rect">
            <a:avLst/>
          </a:prstGeom>
          <a:noFill/>
        </p:spPr>
        <p:txBody>
          <a:bodyPr wrap="square" rtlCol="0">
            <a:spAutoFit/>
          </a:bodyPr>
          <a:lstStyle/>
          <a:p>
            <a:pPr algn="ctr"/>
            <a:r>
              <a:rPr lang="ja-JP" altLang="en-US" sz="3200">
                <a:solidFill>
                  <a:srgbClr val="FF0000"/>
                </a:solidFill>
              </a:rPr>
              <a:t>複数個</a:t>
            </a:r>
            <a:r>
              <a:rPr lang="ja-JP" altLang="en-US" sz="3200"/>
              <a:t>基底が必要な領域</a:t>
            </a:r>
            <a:endParaRPr lang="en-US" altLang="ja-JP" sz="3200" dirty="0"/>
          </a:p>
        </p:txBody>
      </p:sp>
      <p:pic>
        <p:nvPicPr>
          <p:cNvPr id="24" name="図形 17" descr="GEN">
            <a:extLst>
              <a:ext uri="{FF2B5EF4-FFF2-40B4-BE49-F238E27FC236}">
                <a16:creationId xmlns:a16="http://schemas.microsoft.com/office/drawing/2014/main" id="{231B3C78-A1D2-0640-A280-07378AD79E22}"/>
              </a:ext>
            </a:extLst>
          </p:cNvPr>
          <p:cNvPicPr>
            <a:picLocks noChangeAspect="1"/>
          </p:cNvPicPr>
          <p:nvPr/>
        </p:nvPicPr>
        <p:blipFill>
          <a:blip r:embed="rId3"/>
          <a:stretch>
            <a:fillRect/>
          </a:stretch>
        </p:blipFill>
        <p:spPr>
          <a:xfrm>
            <a:off x="648515" y="2481492"/>
            <a:ext cx="2697866" cy="2697866"/>
          </a:xfrm>
          <a:prstGeom prst="rect">
            <a:avLst/>
          </a:prstGeom>
          <a:ln w="38100">
            <a:solidFill>
              <a:schemeClr val="accent1">
                <a:lumMod val="40000"/>
                <a:lumOff val="60000"/>
              </a:schemeClr>
            </a:solidFill>
          </a:ln>
        </p:spPr>
      </p:pic>
      <p:sp>
        <p:nvSpPr>
          <p:cNvPr id="34" name="テキスト ボックス 33">
            <a:extLst>
              <a:ext uri="{FF2B5EF4-FFF2-40B4-BE49-F238E27FC236}">
                <a16:creationId xmlns:a16="http://schemas.microsoft.com/office/drawing/2014/main" id="{B327D02C-53F0-914F-BD7A-37E575686CCB}"/>
              </a:ext>
            </a:extLst>
          </p:cNvPr>
          <p:cNvSpPr txBox="1"/>
          <p:nvPr/>
        </p:nvSpPr>
        <p:spPr>
          <a:xfrm>
            <a:off x="5125596" y="1616872"/>
            <a:ext cx="763351" cy="369332"/>
          </a:xfrm>
          <a:prstGeom prst="rect">
            <a:avLst/>
          </a:prstGeom>
          <a:noFill/>
        </p:spPr>
        <p:txBody>
          <a:bodyPr wrap="none" rtlCol="0">
            <a:spAutoFit/>
          </a:bodyPr>
          <a:lstStyle/>
          <a:p>
            <a:r>
              <a:rPr kumimoji="1" lang="en-US" altLang="ja-JP" dirty="0">
                <a:solidFill>
                  <a:schemeClr val="bg1"/>
                </a:solidFill>
              </a:rPr>
              <a:t>1</a:t>
            </a:r>
            <a:r>
              <a:rPr kumimoji="1" lang="ja-JP" altLang="en-US">
                <a:solidFill>
                  <a:schemeClr val="bg1"/>
                </a:solidFill>
              </a:rPr>
              <a:t>以下</a:t>
            </a:r>
          </a:p>
        </p:txBody>
      </p:sp>
      <p:sp>
        <p:nvSpPr>
          <p:cNvPr id="35" name="テキスト ボックス 34">
            <a:extLst>
              <a:ext uri="{FF2B5EF4-FFF2-40B4-BE49-F238E27FC236}">
                <a16:creationId xmlns:a16="http://schemas.microsoft.com/office/drawing/2014/main" id="{5DCC08BE-0123-1C4E-BD49-B57533078338}"/>
              </a:ext>
            </a:extLst>
          </p:cNvPr>
          <p:cNvSpPr txBox="1"/>
          <p:nvPr/>
        </p:nvSpPr>
        <p:spPr>
          <a:xfrm>
            <a:off x="7595615" y="1608217"/>
            <a:ext cx="763351" cy="369332"/>
          </a:xfrm>
          <a:prstGeom prst="rect">
            <a:avLst/>
          </a:prstGeom>
          <a:noFill/>
        </p:spPr>
        <p:txBody>
          <a:bodyPr wrap="none" rtlCol="0">
            <a:spAutoFit/>
          </a:bodyPr>
          <a:lstStyle/>
          <a:p>
            <a:r>
              <a:rPr kumimoji="1" lang="en-US" altLang="ja-JP" dirty="0">
                <a:solidFill>
                  <a:schemeClr val="bg1"/>
                </a:solidFill>
              </a:rPr>
              <a:t>5</a:t>
            </a:r>
            <a:r>
              <a:rPr kumimoji="1" lang="ja-JP" altLang="en-US">
                <a:solidFill>
                  <a:schemeClr val="bg1"/>
                </a:solidFill>
              </a:rPr>
              <a:t>以下</a:t>
            </a:r>
          </a:p>
        </p:txBody>
      </p:sp>
      <p:cxnSp>
        <p:nvCxnSpPr>
          <p:cNvPr id="16" name="直線コネクタ 15">
            <a:extLst>
              <a:ext uri="{FF2B5EF4-FFF2-40B4-BE49-F238E27FC236}">
                <a16:creationId xmlns:a16="http://schemas.microsoft.com/office/drawing/2014/main" id="{899C1B61-C75A-3448-A542-5F09289B12A0}"/>
              </a:ext>
            </a:extLst>
          </p:cNvPr>
          <p:cNvCxnSpPr>
            <a:cxnSpLocks/>
          </p:cNvCxnSpPr>
          <p:nvPr/>
        </p:nvCxnSpPr>
        <p:spPr>
          <a:xfrm>
            <a:off x="850361" y="1394013"/>
            <a:ext cx="284381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F25353C-1048-9042-B2E2-FB5494F9504E}"/>
              </a:ext>
            </a:extLst>
          </p:cNvPr>
          <p:cNvSpPr txBox="1"/>
          <p:nvPr/>
        </p:nvSpPr>
        <p:spPr>
          <a:xfrm>
            <a:off x="1296576" y="1394013"/>
            <a:ext cx="1758815" cy="646331"/>
          </a:xfrm>
          <a:prstGeom prst="rect">
            <a:avLst/>
          </a:prstGeom>
          <a:noFill/>
        </p:spPr>
        <p:txBody>
          <a:bodyPr wrap="none" rtlCol="0">
            <a:spAutoFit/>
          </a:bodyPr>
          <a:lstStyle/>
          <a:p>
            <a:pPr algn="ctr"/>
            <a:r>
              <a:rPr kumimoji="1" lang="ja-JP" altLang="en-US"/>
              <a:t>小領域の基底数</a:t>
            </a:r>
            <a:endParaRPr kumimoji="1" lang="en-US" altLang="ja-JP" dirty="0"/>
          </a:p>
          <a:p>
            <a:pPr algn="ctr"/>
            <a:r>
              <a:rPr lang="en-US" altLang="ja-JP" dirty="0"/>
              <a:t>1 -&gt; 2</a:t>
            </a:r>
            <a:endParaRPr kumimoji="1" lang="ja-JP" altLang="en-US"/>
          </a:p>
        </p:txBody>
      </p:sp>
      <p:sp>
        <p:nvSpPr>
          <p:cNvPr id="19" name="テキスト ボックス 33">
            <a:extLst>
              <a:ext uri="{FF2B5EF4-FFF2-40B4-BE49-F238E27FC236}">
                <a16:creationId xmlns:a16="http://schemas.microsoft.com/office/drawing/2014/main" id="{C81271FE-BD8B-7D48-9000-D8D22AC16DBC}"/>
              </a:ext>
            </a:extLst>
          </p:cNvPr>
          <p:cNvSpPr txBox="1"/>
          <p:nvPr/>
        </p:nvSpPr>
        <p:spPr>
          <a:xfrm>
            <a:off x="4715699" y="1362262"/>
            <a:ext cx="1974825" cy="369332"/>
          </a:xfrm>
          <a:prstGeom prst="rect">
            <a:avLst/>
          </a:prstGeom>
          <a:noFill/>
        </p:spPr>
        <p:txBody>
          <a:bodyPr wrap="square" rtlCol="0">
            <a:spAutoFit/>
          </a:bodyPr>
          <a:lstStyle/>
          <a:p>
            <a:pPr algn="ctr"/>
            <a:r>
              <a:rPr kumimoji="1" lang="en-US" altLang="ja-JP" dirty="0"/>
              <a:t>10</a:t>
            </a:r>
            <a:r>
              <a:rPr kumimoji="1" lang="ja-JP" altLang="en-US"/>
              <a:t>以上</a:t>
            </a:r>
            <a:endParaRPr kumimoji="1" lang="ja-JP" altLang="en-US" dirty="0"/>
          </a:p>
        </p:txBody>
      </p:sp>
      <p:sp>
        <p:nvSpPr>
          <p:cNvPr id="20" name="テキスト ボックス 33">
            <a:extLst>
              <a:ext uri="{FF2B5EF4-FFF2-40B4-BE49-F238E27FC236}">
                <a16:creationId xmlns:a16="http://schemas.microsoft.com/office/drawing/2014/main" id="{150A89C4-1480-914A-B5A0-D4068ED700BA}"/>
              </a:ext>
            </a:extLst>
          </p:cNvPr>
          <p:cNvSpPr txBox="1"/>
          <p:nvPr/>
        </p:nvSpPr>
        <p:spPr>
          <a:xfrm>
            <a:off x="7100421" y="1386372"/>
            <a:ext cx="2001083" cy="369332"/>
          </a:xfrm>
          <a:prstGeom prst="rect">
            <a:avLst/>
          </a:prstGeom>
          <a:noFill/>
        </p:spPr>
        <p:txBody>
          <a:bodyPr wrap="square" rtlCol="0">
            <a:spAutoFit/>
          </a:bodyPr>
          <a:lstStyle/>
          <a:p>
            <a:pPr algn="ctr"/>
            <a:r>
              <a:rPr kumimoji="1" lang="en-US" altLang="ja-JP" dirty="0"/>
              <a:t>50</a:t>
            </a:r>
            <a:r>
              <a:rPr kumimoji="1" lang="ja-JP" altLang="en-US"/>
              <a:t>以上</a:t>
            </a:r>
            <a:endParaRPr kumimoji="1" lang="ja-JP" altLang="en-US" dirty="0"/>
          </a:p>
        </p:txBody>
      </p:sp>
      <p:sp>
        <p:nvSpPr>
          <p:cNvPr id="21" name="テキスト ボックス 33">
            <a:extLst>
              <a:ext uri="{FF2B5EF4-FFF2-40B4-BE49-F238E27FC236}">
                <a16:creationId xmlns:a16="http://schemas.microsoft.com/office/drawing/2014/main" id="{7FD0FE05-6AAB-0846-8AA6-92986B95462A}"/>
              </a:ext>
            </a:extLst>
          </p:cNvPr>
          <p:cNvSpPr txBox="1"/>
          <p:nvPr/>
        </p:nvSpPr>
        <p:spPr>
          <a:xfrm>
            <a:off x="4638476" y="3550046"/>
            <a:ext cx="2052048" cy="369332"/>
          </a:xfrm>
          <a:prstGeom prst="rect">
            <a:avLst/>
          </a:prstGeom>
          <a:noFill/>
        </p:spPr>
        <p:txBody>
          <a:bodyPr wrap="square" rtlCol="0">
            <a:spAutoFit/>
          </a:bodyPr>
          <a:lstStyle/>
          <a:p>
            <a:pPr algn="ctr"/>
            <a:r>
              <a:rPr lang="en-US" altLang="ja-JP" dirty="0"/>
              <a:t>1</a:t>
            </a:r>
            <a:r>
              <a:rPr kumimoji="1" lang="en-US" altLang="ja-JP" dirty="0"/>
              <a:t>00</a:t>
            </a:r>
            <a:r>
              <a:rPr kumimoji="1" lang="ja-JP" altLang="en-US"/>
              <a:t>以上</a:t>
            </a:r>
            <a:endParaRPr kumimoji="1" lang="ja-JP" altLang="en-US" dirty="0"/>
          </a:p>
        </p:txBody>
      </p:sp>
      <p:sp>
        <p:nvSpPr>
          <p:cNvPr id="22" name="テキスト ボックス 33">
            <a:extLst>
              <a:ext uri="{FF2B5EF4-FFF2-40B4-BE49-F238E27FC236}">
                <a16:creationId xmlns:a16="http://schemas.microsoft.com/office/drawing/2014/main" id="{200AAA13-EB00-8648-B20C-B7B64B48548F}"/>
              </a:ext>
            </a:extLst>
          </p:cNvPr>
          <p:cNvSpPr txBox="1"/>
          <p:nvPr/>
        </p:nvSpPr>
        <p:spPr>
          <a:xfrm>
            <a:off x="6982633" y="3544937"/>
            <a:ext cx="2161367" cy="369332"/>
          </a:xfrm>
          <a:prstGeom prst="rect">
            <a:avLst/>
          </a:prstGeom>
          <a:noFill/>
        </p:spPr>
        <p:txBody>
          <a:bodyPr wrap="square" rtlCol="0">
            <a:spAutoFit/>
          </a:bodyPr>
          <a:lstStyle/>
          <a:p>
            <a:pPr algn="ctr"/>
            <a:r>
              <a:rPr lang="en-US" altLang="ja-JP" dirty="0"/>
              <a:t>3</a:t>
            </a:r>
            <a:r>
              <a:rPr kumimoji="1" lang="en-US" altLang="ja-JP" dirty="0"/>
              <a:t>00</a:t>
            </a:r>
            <a:r>
              <a:rPr kumimoji="1" lang="ja-JP" altLang="en-US"/>
              <a:t>以上</a:t>
            </a:r>
            <a:endParaRPr kumimoji="1" lang="ja-JP" altLang="en-US" dirty="0"/>
          </a:p>
        </p:txBody>
      </p:sp>
      <p:pic>
        <p:nvPicPr>
          <p:cNvPr id="23" name="図 22">
            <a:extLst>
              <a:ext uri="{FF2B5EF4-FFF2-40B4-BE49-F238E27FC236}">
                <a16:creationId xmlns:a16="http://schemas.microsoft.com/office/drawing/2014/main" id="{1F1E472D-7E91-484A-A94C-490E9A5C3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604" y="1653235"/>
            <a:ext cx="1943405" cy="1943405"/>
          </a:xfrm>
          <a:prstGeom prst="rect">
            <a:avLst/>
          </a:prstGeom>
        </p:spPr>
      </p:pic>
      <p:pic>
        <p:nvPicPr>
          <p:cNvPr id="26" name="図 25">
            <a:extLst>
              <a:ext uri="{FF2B5EF4-FFF2-40B4-BE49-F238E27FC236}">
                <a16:creationId xmlns:a16="http://schemas.microsoft.com/office/drawing/2014/main" id="{16F36453-8B3F-6343-9899-09B81BFBC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555" y="1676684"/>
            <a:ext cx="1886222" cy="1886222"/>
          </a:xfrm>
          <a:prstGeom prst="rect">
            <a:avLst/>
          </a:prstGeom>
        </p:spPr>
      </p:pic>
      <p:pic>
        <p:nvPicPr>
          <p:cNvPr id="27" name="図 26">
            <a:extLst>
              <a:ext uri="{FF2B5EF4-FFF2-40B4-BE49-F238E27FC236}">
                <a16:creationId xmlns:a16="http://schemas.microsoft.com/office/drawing/2014/main" id="{24EB123B-CB00-7344-9823-9F34108C95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6714" y="3872784"/>
            <a:ext cx="1904054" cy="1904054"/>
          </a:xfrm>
          <a:prstGeom prst="rect">
            <a:avLst/>
          </a:prstGeom>
          <a:ln w="38100">
            <a:solidFill>
              <a:srgbClr val="FF0000"/>
            </a:solidFill>
          </a:ln>
        </p:spPr>
      </p:pic>
      <p:pic>
        <p:nvPicPr>
          <p:cNvPr id="28" name="図 27">
            <a:extLst>
              <a:ext uri="{FF2B5EF4-FFF2-40B4-BE49-F238E27FC236}">
                <a16:creationId xmlns:a16="http://schemas.microsoft.com/office/drawing/2014/main" id="{3A488977-C3DC-9B43-8C32-E72AC81E0F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1022" y="3886537"/>
            <a:ext cx="1907283" cy="1907283"/>
          </a:xfrm>
          <a:prstGeom prst="rect">
            <a:avLst/>
          </a:prstGeom>
          <a:ln w="31750">
            <a:solidFill>
              <a:srgbClr val="FF0000"/>
            </a:solidFill>
          </a:ln>
        </p:spPr>
      </p:pic>
    </p:spTree>
    <p:extLst>
      <p:ext uri="{BB962C8B-B14F-4D97-AF65-F5344CB8AC3E}">
        <p14:creationId xmlns:p14="http://schemas.microsoft.com/office/powerpoint/2010/main" val="78475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3. 2.</a:t>
            </a:r>
            <a:r>
              <a:rPr lang="ja-JP" altLang="en-US" sz="2800"/>
              <a:t>の小領域内の特徴による分類</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18</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局所的な領域の調査</a:t>
            </a:r>
            <a:endParaRPr lang="en-US" altLang="ja-JP" sz="2800" dirty="0"/>
          </a:p>
        </p:txBody>
      </p:sp>
      <p:sp>
        <p:nvSpPr>
          <p:cNvPr id="11" name="テキスト ボックス 33">
            <a:extLst>
              <a:ext uri="{FF2B5EF4-FFF2-40B4-BE49-F238E27FC236}">
                <a16:creationId xmlns:a16="http://schemas.microsoft.com/office/drawing/2014/main" id="{411E87AC-7BAD-4B49-BFEF-7BD58AB8D527}"/>
              </a:ext>
            </a:extLst>
          </p:cNvPr>
          <p:cNvSpPr txBox="1"/>
          <p:nvPr/>
        </p:nvSpPr>
        <p:spPr>
          <a:xfrm>
            <a:off x="20509" y="1992174"/>
            <a:ext cx="4323715" cy="583565"/>
          </a:xfrm>
          <a:prstGeom prst="rect">
            <a:avLst/>
          </a:prstGeom>
          <a:noFill/>
        </p:spPr>
        <p:txBody>
          <a:bodyPr wrap="square" rtlCol="0">
            <a:spAutoFit/>
          </a:bodyPr>
          <a:lstStyle/>
          <a:p>
            <a:pPr algn="ctr"/>
            <a:r>
              <a:rPr kumimoji="1" lang="ja-JP" altLang="en-US" sz="3200"/>
              <a:t>準最適基底とは？</a:t>
            </a:r>
            <a:endParaRPr kumimoji="1" lang="ja-JP" altLang="en-US" sz="3200" dirty="0"/>
          </a:p>
        </p:txBody>
      </p:sp>
      <p:grpSp>
        <p:nvGrpSpPr>
          <p:cNvPr id="12" name="グループ化 11">
            <a:extLst>
              <a:ext uri="{FF2B5EF4-FFF2-40B4-BE49-F238E27FC236}">
                <a16:creationId xmlns:a16="http://schemas.microsoft.com/office/drawing/2014/main" id="{3A1D9B7E-53C6-8B41-9883-30C0CE4E5C93}"/>
              </a:ext>
            </a:extLst>
          </p:cNvPr>
          <p:cNvGrpSpPr/>
          <p:nvPr/>
        </p:nvGrpSpPr>
        <p:grpSpPr>
          <a:xfrm>
            <a:off x="5164203" y="2785810"/>
            <a:ext cx="3713097" cy="3122762"/>
            <a:chOff x="5367579" y="2842845"/>
            <a:chExt cx="2531172" cy="2611388"/>
          </a:xfrm>
        </p:grpSpPr>
        <p:pic>
          <p:nvPicPr>
            <p:cNvPr id="13" name="図 12">
              <a:extLst>
                <a:ext uri="{FF2B5EF4-FFF2-40B4-BE49-F238E27FC236}">
                  <a16:creationId xmlns:a16="http://schemas.microsoft.com/office/drawing/2014/main" id="{9CB11026-7539-414A-9687-9061840135A2}"/>
                </a:ext>
              </a:extLst>
            </p:cNvPr>
            <p:cNvPicPr>
              <a:picLocks noChangeAspect="1"/>
            </p:cNvPicPr>
            <p:nvPr/>
          </p:nvPicPr>
          <p:blipFill rotWithShape="1">
            <a:blip r:embed="rId3">
              <a:extLst>
                <a:ext uri="{28A0092B-C50C-407E-A947-70E740481C1C}">
                  <a14:useLocalDpi xmlns:a14="http://schemas.microsoft.com/office/drawing/2010/main" val="0"/>
                </a:ext>
              </a:extLst>
            </a:blip>
            <a:srcRect l="6446" t="25051" r="68532" b="26111"/>
            <a:stretch/>
          </p:blipFill>
          <p:spPr>
            <a:xfrm>
              <a:off x="5367579" y="2842845"/>
              <a:ext cx="1737878" cy="2544009"/>
            </a:xfrm>
            <a:prstGeom prst="rect">
              <a:avLst/>
            </a:prstGeom>
          </p:spPr>
        </p:pic>
        <p:sp>
          <p:nvSpPr>
            <p:cNvPr id="14" name="テキスト ボックス 33">
              <a:extLst>
                <a:ext uri="{FF2B5EF4-FFF2-40B4-BE49-F238E27FC236}">
                  <a16:creationId xmlns:a16="http://schemas.microsoft.com/office/drawing/2014/main" id="{E094B326-1F41-8245-9C25-0E3C7EB6DA22}"/>
                </a:ext>
              </a:extLst>
            </p:cNvPr>
            <p:cNvSpPr txBox="1"/>
            <p:nvPr/>
          </p:nvSpPr>
          <p:spPr>
            <a:xfrm>
              <a:off x="7087807" y="5016694"/>
              <a:ext cx="810944" cy="437539"/>
            </a:xfrm>
            <a:prstGeom prst="rect">
              <a:avLst/>
            </a:prstGeom>
            <a:solidFill>
              <a:schemeClr val="bg1">
                <a:alpha val="80000"/>
              </a:schemeClr>
            </a:solidFill>
            <a:effectLst>
              <a:softEdge rad="63500"/>
            </a:effectLst>
          </p:spPr>
          <p:txBody>
            <a:bodyPr wrap="square" rtlCol="0">
              <a:spAutoFit/>
            </a:bodyPr>
            <a:lstStyle/>
            <a:p>
              <a:pPr algn="ctr"/>
              <a:r>
                <a:rPr lang="ja-JP" altLang="en-US" sz="2800">
                  <a:ln>
                    <a:solidFill>
                      <a:schemeClr val="tx1"/>
                    </a:solidFill>
                  </a:ln>
                </a:rPr>
                <a:t>領域</a:t>
              </a:r>
              <a:r>
                <a:rPr lang="en-US" altLang="ja-JP" sz="2800" dirty="0">
                  <a:ln>
                    <a:solidFill>
                      <a:schemeClr val="tx1"/>
                    </a:solidFill>
                  </a:ln>
                </a:rPr>
                <a:t> B</a:t>
              </a:r>
            </a:p>
          </p:txBody>
        </p:sp>
        <p:grpSp>
          <p:nvGrpSpPr>
            <p:cNvPr id="16" name="グループ化 15">
              <a:extLst>
                <a:ext uri="{FF2B5EF4-FFF2-40B4-BE49-F238E27FC236}">
                  <a16:creationId xmlns:a16="http://schemas.microsoft.com/office/drawing/2014/main" id="{E7316DDA-B626-D642-A360-46BC3588EBAA}"/>
                </a:ext>
              </a:extLst>
            </p:cNvPr>
            <p:cNvGrpSpPr/>
            <p:nvPr/>
          </p:nvGrpSpPr>
          <p:grpSpPr>
            <a:xfrm>
              <a:off x="6032541" y="4366578"/>
              <a:ext cx="1092794" cy="394148"/>
              <a:chOff x="1974810" y="2516699"/>
              <a:chExt cx="1092794" cy="394148"/>
            </a:xfrm>
          </p:grpSpPr>
          <p:cxnSp>
            <p:nvCxnSpPr>
              <p:cNvPr id="17" name="直線コネクタ 16">
                <a:extLst>
                  <a:ext uri="{FF2B5EF4-FFF2-40B4-BE49-F238E27FC236}">
                    <a16:creationId xmlns:a16="http://schemas.microsoft.com/office/drawing/2014/main" id="{8C15C5C1-F249-F942-96F2-40A432D9F21F}"/>
                  </a:ext>
                </a:extLst>
              </p:cNvPr>
              <p:cNvCxnSpPr>
                <a:cxnSpLocks/>
              </p:cNvCxnSpPr>
              <p:nvPr/>
            </p:nvCxnSpPr>
            <p:spPr>
              <a:xfrm>
                <a:off x="1974810" y="2516699"/>
                <a:ext cx="1092794" cy="1"/>
              </a:xfrm>
              <a:prstGeom prst="line">
                <a:avLst/>
              </a:prstGeom>
              <a:ln w="41275">
                <a:solidFill>
                  <a:srgbClr val="FF9999"/>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D665088-D7BC-084E-A660-065F288EBD64}"/>
                  </a:ext>
                </a:extLst>
              </p:cNvPr>
              <p:cNvCxnSpPr>
                <a:cxnSpLocks/>
              </p:cNvCxnSpPr>
              <p:nvPr/>
            </p:nvCxnSpPr>
            <p:spPr>
              <a:xfrm>
                <a:off x="2104091" y="2910847"/>
                <a:ext cx="963513" cy="0"/>
              </a:xfrm>
              <a:prstGeom prst="line">
                <a:avLst/>
              </a:prstGeom>
              <a:ln w="41275">
                <a:solidFill>
                  <a:srgbClr val="FF9999"/>
                </a:solidFill>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33">
            <a:extLst>
              <a:ext uri="{FF2B5EF4-FFF2-40B4-BE49-F238E27FC236}">
                <a16:creationId xmlns:a16="http://schemas.microsoft.com/office/drawing/2014/main" id="{2C6A2481-A591-C84F-A757-1CBC9E74B3CB}"/>
              </a:ext>
            </a:extLst>
          </p:cNvPr>
          <p:cNvSpPr txBox="1"/>
          <p:nvPr/>
        </p:nvSpPr>
        <p:spPr>
          <a:xfrm>
            <a:off x="4396829" y="1616872"/>
            <a:ext cx="4357027" cy="830997"/>
          </a:xfrm>
          <a:prstGeom prst="rect">
            <a:avLst/>
          </a:prstGeom>
          <a:noFill/>
        </p:spPr>
        <p:txBody>
          <a:bodyPr wrap="square" rtlCol="0">
            <a:spAutoFit/>
          </a:bodyPr>
          <a:lstStyle/>
          <a:p>
            <a:pPr algn="ctr"/>
            <a:r>
              <a:rPr kumimoji="1" lang="ja-JP" altLang="en-US" sz="2400"/>
              <a:t>例えば</a:t>
            </a:r>
            <a:r>
              <a:rPr kumimoji="1" lang="en-US" altLang="ja-JP" sz="2400" dirty="0"/>
              <a:t>..</a:t>
            </a:r>
          </a:p>
          <a:p>
            <a:pPr algn="ctr"/>
            <a:r>
              <a:rPr kumimoji="1" lang="en-US" altLang="ja-JP" sz="2400" dirty="0"/>
              <a:t>MSE</a:t>
            </a:r>
            <a:r>
              <a:rPr lang="ja-JP" altLang="en-US"/>
              <a:t>（画質）</a:t>
            </a:r>
            <a:r>
              <a:rPr kumimoji="1" lang="ja-JP" altLang="en-US" sz="2400"/>
              <a:t>を</a:t>
            </a:r>
            <a:r>
              <a:rPr kumimoji="1" lang="en-US" altLang="ja-JP" sz="2400" dirty="0"/>
              <a:t>100</a:t>
            </a:r>
            <a:r>
              <a:rPr kumimoji="1" lang="ja-JP" altLang="en-US" sz="2400"/>
              <a:t>まで</a:t>
            </a:r>
            <a:r>
              <a:rPr kumimoji="1" lang="en-US" altLang="ja-JP" sz="2400" dirty="0"/>
              <a:t> </a:t>
            </a:r>
            <a:r>
              <a:rPr kumimoji="1" lang="ja-JP" altLang="en-US" sz="2400"/>
              <a:t>下げて良い時</a:t>
            </a:r>
            <a:endParaRPr kumimoji="1" lang="ja-JP" altLang="en-US" sz="2400" dirty="0"/>
          </a:p>
        </p:txBody>
      </p:sp>
      <p:grpSp>
        <p:nvGrpSpPr>
          <p:cNvPr id="22" name="グループ化 21">
            <a:extLst>
              <a:ext uri="{FF2B5EF4-FFF2-40B4-BE49-F238E27FC236}">
                <a16:creationId xmlns:a16="http://schemas.microsoft.com/office/drawing/2014/main" id="{B48C06DC-57B6-754A-89C7-7BE627CDABAF}"/>
              </a:ext>
            </a:extLst>
          </p:cNvPr>
          <p:cNvGrpSpPr/>
          <p:nvPr/>
        </p:nvGrpSpPr>
        <p:grpSpPr>
          <a:xfrm>
            <a:off x="363541" y="3083567"/>
            <a:ext cx="4666866" cy="2816550"/>
            <a:chOff x="311149" y="2870039"/>
            <a:chExt cx="4666866" cy="2816550"/>
          </a:xfrm>
        </p:grpSpPr>
        <p:grpSp>
          <p:nvGrpSpPr>
            <p:cNvPr id="28" name="グループ化 27">
              <a:extLst>
                <a:ext uri="{FF2B5EF4-FFF2-40B4-BE49-F238E27FC236}">
                  <a16:creationId xmlns:a16="http://schemas.microsoft.com/office/drawing/2014/main" id="{8E78CDFB-AFE2-4548-B5BB-A0C5FB2777C4}"/>
                </a:ext>
              </a:extLst>
            </p:cNvPr>
            <p:cNvGrpSpPr/>
            <p:nvPr/>
          </p:nvGrpSpPr>
          <p:grpSpPr>
            <a:xfrm>
              <a:off x="311149" y="3078325"/>
              <a:ext cx="4666866" cy="2608264"/>
              <a:chOff x="311150" y="3500861"/>
              <a:chExt cx="3643612" cy="1891996"/>
            </a:xfrm>
          </p:grpSpPr>
          <p:pic>
            <p:nvPicPr>
              <p:cNvPr id="37" name="図 36">
                <a:extLst>
                  <a:ext uri="{FF2B5EF4-FFF2-40B4-BE49-F238E27FC236}">
                    <a16:creationId xmlns:a16="http://schemas.microsoft.com/office/drawing/2014/main" id="{D7BE9B64-D09E-5C42-9D88-0931A5B049D6}"/>
                  </a:ext>
                </a:extLst>
              </p:cNvPr>
              <p:cNvPicPr>
                <a:picLocks noChangeAspect="1"/>
              </p:cNvPicPr>
              <p:nvPr/>
            </p:nvPicPr>
            <p:blipFill rotWithShape="1">
              <a:blip r:embed="rId4">
                <a:extLst>
                  <a:ext uri="{28A0092B-C50C-407E-A947-70E740481C1C}">
                    <a14:useLocalDpi xmlns:a14="http://schemas.microsoft.com/office/drawing/2010/main" val="0"/>
                  </a:ext>
                </a:extLst>
              </a:blip>
              <a:srcRect t="20715" r="69826" b="49557"/>
              <a:stretch/>
            </p:blipFill>
            <p:spPr>
              <a:xfrm>
                <a:off x="311150" y="3500861"/>
                <a:ext cx="2720626" cy="1835453"/>
              </a:xfrm>
              <a:prstGeom prst="rect">
                <a:avLst/>
              </a:prstGeom>
            </p:spPr>
          </p:pic>
          <p:grpSp>
            <p:nvGrpSpPr>
              <p:cNvPr id="38" name="グループ化 37">
                <a:extLst>
                  <a:ext uri="{FF2B5EF4-FFF2-40B4-BE49-F238E27FC236}">
                    <a16:creationId xmlns:a16="http://schemas.microsoft.com/office/drawing/2014/main" id="{F10E5E7C-426C-1B48-8121-4DE3DE8FB81B}"/>
                  </a:ext>
                </a:extLst>
              </p:cNvPr>
              <p:cNvGrpSpPr/>
              <p:nvPr/>
            </p:nvGrpSpPr>
            <p:grpSpPr>
              <a:xfrm>
                <a:off x="1651583" y="4149475"/>
                <a:ext cx="1360313" cy="562292"/>
                <a:chOff x="1974809" y="2457020"/>
                <a:chExt cx="1360313" cy="562292"/>
              </a:xfrm>
            </p:grpSpPr>
            <p:cxnSp>
              <p:nvCxnSpPr>
                <p:cNvPr id="42" name="直線コネクタ 41">
                  <a:extLst>
                    <a:ext uri="{FF2B5EF4-FFF2-40B4-BE49-F238E27FC236}">
                      <a16:creationId xmlns:a16="http://schemas.microsoft.com/office/drawing/2014/main" id="{B2B447FA-CCD3-9A41-9D03-074543672550}"/>
                    </a:ext>
                  </a:extLst>
                </p:cNvPr>
                <p:cNvCxnSpPr>
                  <a:cxnSpLocks/>
                </p:cNvCxnSpPr>
                <p:nvPr/>
              </p:nvCxnSpPr>
              <p:spPr>
                <a:xfrm>
                  <a:off x="1974809" y="2457020"/>
                  <a:ext cx="1360313" cy="1"/>
                </a:xfrm>
                <a:prstGeom prst="line">
                  <a:avLst/>
                </a:prstGeom>
                <a:ln w="41275">
                  <a:solidFill>
                    <a:srgbClr val="FF9999"/>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1277722-4EC5-144B-9EB7-8E8730E690B4}"/>
                    </a:ext>
                  </a:extLst>
                </p:cNvPr>
                <p:cNvCxnSpPr>
                  <a:cxnSpLocks/>
                </p:cNvCxnSpPr>
                <p:nvPr/>
              </p:nvCxnSpPr>
              <p:spPr>
                <a:xfrm>
                  <a:off x="2123969" y="3019312"/>
                  <a:ext cx="1211153" cy="0"/>
                </a:xfrm>
                <a:prstGeom prst="line">
                  <a:avLst/>
                </a:prstGeom>
                <a:ln w="41275">
                  <a:solidFill>
                    <a:srgbClr val="FF9999"/>
                  </a:solidFill>
                </a:ln>
              </p:spPr>
              <p:style>
                <a:lnRef idx="1">
                  <a:schemeClr val="accent1"/>
                </a:lnRef>
                <a:fillRef idx="0">
                  <a:schemeClr val="accent1"/>
                </a:fillRef>
                <a:effectRef idx="0">
                  <a:schemeClr val="accent1"/>
                </a:effectRef>
                <a:fontRef idx="minor">
                  <a:schemeClr val="tx1"/>
                </a:fontRef>
              </p:style>
            </p:cxnSp>
          </p:grpSp>
          <p:sp>
            <p:nvSpPr>
              <p:cNvPr id="39" name="正方形/長方形 38">
                <a:extLst>
                  <a:ext uri="{FF2B5EF4-FFF2-40B4-BE49-F238E27FC236}">
                    <a16:creationId xmlns:a16="http://schemas.microsoft.com/office/drawing/2014/main" id="{B2664C28-3333-954E-B965-01CA64C72A1F}"/>
                  </a:ext>
                </a:extLst>
              </p:cNvPr>
              <p:cNvSpPr/>
              <p:nvPr/>
            </p:nvSpPr>
            <p:spPr>
              <a:xfrm>
                <a:off x="1800743" y="4558133"/>
                <a:ext cx="62656" cy="7781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FB43E20-0462-B145-94F3-AE2DA07926DD}"/>
                  </a:ext>
                </a:extLst>
              </p:cNvPr>
              <p:cNvSpPr/>
              <p:nvPr/>
            </p:nvSpPr>
            <p:spPr>
              <a:xfrm>
                <a:off x="1904151" y="4275947"/>
                <a:ext cx="81092" cy="10603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33">
                <a:extLst>
                  <a:ext uri="{FF2B5EF4-FFF2-40B4-BE49-F238E27FC236}">
                    <a16:creationId xmlns:a16="http://schemas.microsoft.com/office/drawing/2014/main" id="{1BB810E9-EA22-2E4E-9A56-1CA43DBE809E}"/>
                  </a:ext>
                </a:extLst>
              </p:cNvPr>
              <p:cNvSpPr txBox="1"/>
              <p:nvPr/>
            </p:nvSpPr>
            <p:spPr>
              <a:xfrm>
                <a:off x="3002217" y="5013321"/>
                <a:ext cx="952545" cy="379536"/>
              </a:xfrm>
              <a:prstGeom prst="rect">
                <a:avLst/>
              </a:prstGeom>
              <a:solidFill>
                <a:schemeClr val="bg1">
                  <a:alpha val="76000"/>
                </a:schemeClr>
              </a:solidFill>
              <a:effectLst>
                <a:softEdge rad="50800"/>
              </a:effectLst>
            </p:spPr>
            <p:txBody>
              <a:bodyPr wrap="square" rtlCol="0">
                <a:spAutoFit/>
              </a:bodyPr>
              <a:lstStyle/>
              <a:p>
                <a:pPr algn="ctr"/>
                <a:r>
                  <a:rPr lang="ja-JP" altLang="en-US" sz="2800">
                    <a:ln>
                      <a:solidFill>
                        <a:schemeClr val="tx1"/>
                      </a:solidFill>
                    </a:ln>
                  </a:rPr>
                  <a:t>領域</a:t>
                </a:r>
                <a:r>
                  <a:rPr lang="en-US" altLang="ja-JP" sz="2800" dirty="0">
                    <a:ln>
                      <a:solidFill>
                        <a:schemeClr val="tx1"/>
                      </a:solidFill>
                    </a:ln>
                  </a:rPr>
                  <a:t> A</a:t>
                </a:r>
              </a:p>
            </p:txBody>
          </p:sp>
        </p:grpSp>
        <p:grpSp>
          <p:nvGrpSpPr>
            <p:cNvPr id="29" name="グループ化 28">
              <a:extLst>
                <a:ext uri="{FF2B5EF4-FFF2-40B4-BE49-F238E27FC236}">
                  <a16:creationId xmlns:a16="http://schemas.microsoft.com/office/drawing/2014/main" id="{351CB623-0209-844C-B0A8-651F6A16907E}"/>
                </a:ext>
              </a:extLst>
            </p:cNvPr>
            <p:cNvGrpSpPr/>
            <p:nvPr/>
          </p:nvGrpSpPr>
          <p:grpSpPr>
            <a:xfrm>
              <a:off x="1697515" y="2870039"/>
              <a:ext cx="1734225" cy="1194513"/>
              <a:chOff x="2340472" y="3136566"/>
              <a:chExt cx="1734225" cy="1194513"/>
            </a:xfrm>
          </p:grpSpPr>
          <p:grpSp>
            <p:nvGrpSpPr>
              <p:cNvPr id="30" name="グループ化 29">
                <a:extLst>
                  <a:ext uri="{FF2B5EF4-FFF2-40B4-BE49-F238E27FC236}">
                    <a16:creationId xmlns:a16="http://schemas.microsoft.com/office/drawing/2014/main" id="{A7FDD09C-4859-A547-89F3-A5D85B41BDAD}"/>
                  </a:ext>
                </a:extLst>
              </p:cNvPr>
              <p:cNvGrpSpPr/>
              <p:nvPr/>
            </p:nvGrpSpPr>
            <p:grpSpPr>
              <a:xfrm rot="19355959">
                <a:off x="2415533" y="3136566"/>
                <a:ext cx="1617788" cy="1194513"/>
                <a:chOff x="478006" y="1986335"/>
                <a:chExt cx="1617788" cy="1194513"/>
              </a:xfrm>
            </p:grpSpPr>
            <p:sp>
              <p:nvSpPr>
                <p:cNvPr id="32" name="三角形 31">
                  <a:extLst>
                    <a:ext uri="{FF2B5EF4-FFF2-40B4-BE49-F238E27FC236}">
                      <a16:creationId xmlns:a16="http://schemas.microsoft.com/office/drawing/2014/main" id="{5A39CDD8-3A4C-214B-8C04-BF3EF0D468A7}"/>
                    </a:ext>
                  </a:extLst>
                </p:cNvPr>
                <p:cNvSpPr/>
                <p:nvPr/>
              </p:nvSpPr>
              <p:spPr>
                <a:xfrm rot="13884971">
                  <a:off x="792769" y="2159831"/>
                  <a:ext cx="895941" cy="96160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F964E453-7045-A945-B9D7-18943C7ED262}"/>
                    </a:ext>
                  </a:extLst>
                </p:cNvPr>
                <p:cNvSpPr/>
                <p:nvPr/>
              </p:nvSpPr>
              <p:spPr>
                <a:xfrm rot="2176460">
                  <a:off x="542333" y="2037217"/>
                  <a:ext cx="1553461" cy="925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6748BA31-5CF7-FE4C-86D3-F5EFA6893A6E}"/>
                    </a:ext>
                  </a:extLst>
                </p:cNvPr>
                <p:cNvSpPr/>
                <p:nvPr/>
              </p:nvSpPr>
              <p:spPr>
                <a:xfrm rot="8953262">
                  <a:off x="700739" y="2021044"/>
                  <a:ext cx="584213" cy="925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9C1837D7-50B6-AD4B-A481-CF377E56DB4E}"/>
                    </a:ext>
                  </a:extLst>
                </p:cNvPr>
                <p:cNvSpPr/>
                <p:nvPr/>
              </p:nvSpPr>
              <p:spPr>
                <a:xfrm rot="7870435">
                  <a:off x="1142353" y="2299821"/>
                  <a:ext cx="584213" cy="925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78E5A1F-4960-B64C-9C48-9D3630019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332460">
                  <a:off x="478006" y="1986335"/>
                  <a:ext cx="1536351" cy="1194513"/>
                </a:xfrm>
                <a:prstGeom prst="rect">
                  <a:avLst/>
                </a:prstGeom>
              </p:spPr>
            </p:pic>
          </p:grpSp>
          <p:sp>
            <p:nvSpPr>
              <p:cNvPr id="31" name="テキスト ボックス 33">
                <a:extLst>
                  <a:ext uri="{FF2B5EF4-FFF2-40B4-BE49-F238E27FC236}">
                    <a16:creationId xmlns:a16="http://schemas.microsoft.com/office/drawing/2014/main" id="{18738F30-F666-2742-B99C-2E39F7DC5257}"/>
                  </a:ext>
                </a:extLst>
              </p:cNvPr>
              <p:cNvSpPr txBox="1"/>
              <p:nvPr/>
            </p:nvSpPr>
            <p:spPr>
              <a:xfrm>
                <a:off x="2340472" y="3488231"/>
                <a:ext cx="1734225" cy="400110"/>
              </a:xfrm>
              <a:prstGeom prst="rect">
                <a:avLst/>
              </a:prstGeom>
              <a:noFill/>
            </p:spPr>
            <p:txBody>
              <a:bodyPr wrap="square" rtlCol="0">
                <a:spAutoFit/>
              </a:bodyPr>
              <a:lstStyle/>
              <a:p>
                <a:pPr algn="ctr"/>
                <a:r>
                  <a:rPr kumimoji="1" lang="ja-JP" altLang="en-US" sz="2000"/>
                  <a:t>準最適基底</a:t>
                </a:r>
                <a:endParaRPr kumimoji="1" lang="ja-JP" altLang="en-US" sz="2000" dirty="0"/>
              </a:p>
            </p:txBody>
          </p:sp>
        </p:grpSp>
      </p:grpSp>
      <p:sp>
        <p:nvSpPr>
          <p:cNvPr id="44" name="テキスト ボックス 33">
            <a:extLst>
              <a:ext uri="{FF2B5EF4-FFF2-40B4-BE49-F238E27FC236}">
                <a16:creationId xmlns:a16="http://schemas.microsoft.com/office/drawing/2014/main" id="{55D632D1-3CC6-074B-8140-EC7EB371FEF2}"/>
              </a:ext>
            </a:extLst>
          </p:cNvPr>
          <p:cNvSpPr txBox="1"/>
          <p:nvPr/>
        </p:nvSpPr>
        <p:spPr>
          <a:xfrm>
            <a:off x="1749907" y="6084467"/>
            <a:ext cx="6156127" cy="523220"/>
          </a:xfrm>
          <a:prstGeom prst="rect">
            <a:avLst/>
          </a:prstGeom>
          <a:noFill/>
        </p:spPr>
        <p:txBody>
          <a:bodyPr wrap="square" rtlCol="0">
            <a:spAutoFit/>
          </a:bodyPr>
          <a:lstStyle/>
          <a:p>
            <a:pPr algn="ctr"/>
            <a:r>
              <a:rPr lang="ja-JP" altLang="en-US" sz="2800"/>
              <a:t>画質低下を</a:t>
            </a:r>
            <a:r>
              <a:rPr lang="ja-JP" altLang="en-US" sz="2800">
                <a:solidFill>
                  <a:srgbClr val="FF0000"/>
                </a:solidFill>
              </a:rPr>
              <a:t>妥協できる</a:t>
            </a:r>
            <a:r>
              <a:rPr lang="ja-JP" altLang="en-US" sz="2800"/>
              <a:t>範囲にある基底</a:t>
            </a:r>
            <a:endParaRPr kumimoji="1" lang="ja-JP" altLang="en-US" sz="2800" dirty="0"/>
          </a:p>
        </p:txBody>
      </p:sp>
      <p:sp>
        <p:nvSpPr>
          <p:cNvPr id="46" name="テキスト ボックス 45">
            <a:extLst>
              <a:ext uri="{FF2B5EF4-FFF2-40B4-BE49-F238E27FC236}">
                <a16:creationId xmlns:a16="http://schemas.microsoft.com/office/drawing/2014/main" id="{30A635FF-1FD4-AD47-B911-71ECF3EB6AB8}"/>
              </a:ext>
            </a:extLst>
          </p:cNvPr>
          <p:cNvSpPr txBox="1"/>
          <p:nvPr/>
        </p:nvSpPr>
        <p:spPr>
          <a:xfrm>
            <a:off x="3954702" y="1042460"/>
            <a:ext cx="3244799" cy="369332"/>
          </a:xfrm>
          <a:prstGeom prst="rect">
            <a:avLst/>
          </a:prstGeom>
          <a:noFill/>
        </p:spPr>
        <p:txBody>
          <a:bodyPr wrap="none" rtlCol="0">
            <a:spAutoFit/>
          </a:bodyPr>
          <a:lstStyle/>
          <a:p>
            <a:r>
              <a:rPr kumimoji="1" lang="ja-JP" altLang="en-US"/>
              <a:t>（小領域内の基底数１個を対象）</a:t>
            </a:r>
          </a:p>
        </p:txBody>
      </p:sp>
    </p:spTree>
    <p:extLst>
      <p:ext uri="{BB962C8B-B14F-4D97-AF65-F5344CB8AC3E}">
        <p14:creationId xmlns:p14="http://schemas.microsoft.com/office/powerpoint/2010/main" val="414684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3. 2.</a:t>
            </a:r>
            <a:r>
              <a:rPr lang="ja-JP" altLang="en-US" sz="2800"/>
              <a:t>の小領域内の特徴による分類</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19</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局所的な領域の調査</a:t>
            </a:r>
            <a:endParaRPr lang="en-US" altLang="ja-JP" sz="2800" dirty="0"/>
          </a:p>
        </p:txBody>
      </p:sp>
      <p:pic>
        <p:nvPicPr>
          <p:cNvPr id="50" name="図 49">
            <a:extLst>
              <a:ext uri="{FF2B5EF4-FFF2-40B4-BE49-F238E27FC236}">
                <a16:creationId xmlns:a16="http://schemas.microsoft.com/office/drawing/2014/main" id="{51CD358D-924B-5140-A198-14C53ADBF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114" y="1833807"/>
            <a:ext cx="2621021" cy="2621021"/>
          </a:xfrm>
          <a:prstGeom prst="rect">
            <a:avLst/>
          </a:prstGeom>
        </p:spPr>
      </p:pic>
      <p:pic>
        <p:nvPicPr>
          <p:cNvPr id="51" name="図 50">
            <a:extLst>
              <a:ext uri="{FF2B5EF4-FFF2-40B4-BE49-F238E27FC236}">
                <a16:creationId xmlns:a16="http://schemas.microsoft.com/office/drawing/2014/main" id="{0EC91236-BC00-9942-A0E1-77A532948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24" y="1833807"/>
            <a:ext cx="2632596" cy="2632596"/>
          </a:xfrm>
          <a:prstGeom prst="rect">
            <a:avLst/>
          </a:prstGeom>
          <a:ln w="25400">
            <a:solidFill>
              <a:schemeClr val="accent1"/>
            </a:solidFill>
          </a:ln>
        </p:spPr>
      </p:pic>
      <p:sp>
        <p:nvSpPr>
          <p:cNvPr id="52" name="テキスト ボックス 33">
            <a:extLst>
              <a:ext uri="{FF2B5EF4-FFF2-40B4-BE49-F238E27FC236}">
                <a16:creationId xmlns:a16="http://schemas.microsoft.com/office/drawing/2014/main" id="{193BD076-F84D-7542-A9D2-76B3245D8561}"/>
              </a:ext>
            </a:extLst>
          </p:cNvPr>
          <p:cNvSpPr txBox="1"/>
          <p:nvPr/>
        </p:nvSpPr>
        <p:spPr>
          <a:xfrm>
            <a:off x="6216860" y="1372142"/>
            <a:ext cx="1599527" cy="461665"/>
          </a:xfrm>
          <a:prstGeom prst="rect">
            <a:avLst/>
          </a:prstGeom>
          <a:noFill/>
        </p:spPr>
        <p:txBody>
          <a:bodyPr wrap="square" rtlCol="0">
            <a:spAutoFit/>
          </a:bodyPr>
          <a:lstStyle/>
          <a:p>
            <a:pPr algn="ctr"/>
            <a:r>
              <a:rPr kumimoji="1" lang="ja-JP" altLang="en-US" sz="2400"/>
              <a:t>局所領域</a:t>
            </a:r>
            <a:endParaRPr kumimoji="1" lang="ja-JP" altLang="en-US" sz="2400" dirty="0"/>
          </a:p>
        </p:txBody>
      </p:sp>
      <p:cxnSp>
        <p:nvCxnSpPr>
          <p:cNvPr id="53" name="直線矢印コネクタ 52">
            <a:extLst>
              <a:ext uri="{FF2B5EF4-FFF2-40B4-BE49-F238E27FC236}">
                <a16:creationId xmlns:a16="http://schemas.microsoft.com/office/drawing/2014/main" id="{71B1EDBC-6F68-294D-B313-85247BB1166E}"/>
              </a:ext>
            </a:extLst>
          </p:cNvPr>
          <p:cNvCxnSpPr>
            <a:cxnSpLocks/>
          </p:cNvCxnSpPr>
          <p:nvPr/>
        </p:nvCxnSpPr>
        <p:spPr>
          <a:xfrm>
            <a:off x="3589874" y="3144318"/>
            <a:ext cx="1982486" cy="0"/>
          </a:xfrm>
          <a:prstGeom prst="straightConnector1">
            <a:avLst/>
          </a:prstGeom>
          <a:ln w="952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33">
            <a:extLst>
              <a:ext uri="{FF2B5EF4-FFF2-40B4-BE49-F238E27FC236}">
                <a16:creationId xmlns:a16="http://schemas.microsoft.com/office/drawing/2014/main" id="{DFB8BE83-A3A5-BD4A-BDD9-77B337B515FB}"/>
              </a:ext>
            </a:extLst>
          </p:cNvPr>
          <p:cNvSpPr txBox="1"/>
          <p:nvPr/>
        </p:nvSpPr>
        <p:spPr>
          <a:xfrm>
            <a:off x="3422439" y="3311330"/>
            <a:ext cx="2313974" cy="1077218"/>
          </a:xfrm>
          <a:prstGeom prst="rect">
            <a:avLst/>
          </a:prstGeom>
          <a:noFill/>
        </p:spPr>
        <p:txBody>
          <a:bodyPr wrap="square" rtlCol="0">
            <a:spAutoFit/>
          </a:bodyPr>
          <a:lstStyle/>
          <a:p>
            <a:pPr algn="ctr"/>
            <a:r>
              <a:rPr kumimoji="1" lang="ja-JP" altLang="en-US" sz="2400"/>
              <a:t>閾値：</a:t>
            </a:r>
            <a:r>
              <a:rPr kumimoji="1" lang="en-US" altLang="ja-JP" sz="2400" dirty="0"/>
              <a:t>MSE100</a:t>
            </a:r>
          </a:p>
          <a:p>
            <a:pPr algn="ctr"/>
            <a:r>
              <a:rPr lang="ja-JP" altLang="en-US" sz="2000"/>
              <a:t>（基底複数個必要な領域は除く）</a:t>
            </a:r>
            <a:endParaRPr kumimoji="1" lang="ja-JP" altLang="en-US" sz="2000" dirty="0"/>
          </a:p>
        </p:txBody>
      </p:sp>
      <p:sp>
        <p:nvSpPr>
          <p:cNvPr id="59" name="テキスト ボックス 33">
            <a:extLst>
              <a:ext uri="{FF2B5EF4-FFF2-40B4-BE49-F238E27FC236}">
                <a16:creationId xmlns:a16="http://schemas.microsoft.com/office/drawing/2014/main" id="{2424973D-5DF2-F44E-948E-DDA15B9A3B89}"/>
              </a:ext>
            </a:extLst>
          </p:cNvPr>
          <p:cNvSpPr txBox="1"/>
          <p:nvPr/>
        </p:nvSpPr>
        <p:spPr>
          <a:xfrm>
            <a:off x="2564064" y="4752452"/>
            <a:ext cx="4323715" cy="584775"/>
          </a:xfrm>
          <a:prstGeom prst="rect">
            <a:avLst/>
          </a:prstGeom>
          <a:noFill/>
        </p:spPr>
        <p:txBody>
          <a:bodyPr wrap="square" rtlCol="0">
            <a:spAutoFit/>
          </a:bodyPr>
          <a:lstStyle/>
          <a:p>
            <a:pPr algn="ctr"/>
            <a:r>
              <a:rPr kumimoji="1" lang="ja-JP" altLang="en-US" sz="3200"/>
              <a:t>準最適基底がない領域</a:t>
            </a:r>
            <a:endParaRPr kumimoji="1" lang="ja-JP" altLang="en-US" sz="3200" dirty="0"/>
          </a:p>
        </p:txBody>
      </p:sp>
      <p:sp>
        <p:nvSpPr>
          <p:cNvPr id="60" name="テキスト ボックス 33">
            <a:extLst>
              <a:ext uri="{FF2B5EF4-FFF2-40B4-BE49-F238E27FC236}">
                <a16:creationId xmlns:a16="http://schemas.microsoft.com/office/drawing/2014/main" id="{9E715829-63F1-9E4A-810C-08DF34724CAD}"/>
              </a:ext>
            </a:extLst>
          </p:cNvPr>
          <p:cNvSpPr txBox="1"/>
          <p:nvPr/>
        </p:nvSpPr>
        <p:spPr>
          <a:xfrm>
            <a:off x="738180" y="5588477"/>
            <a:ext cx="7702489" cy="1138773"/>
          </a:xfrm>
          <a:prstGeom prst="rect">
            <a:avLst/>
          </a:prstGeom>
          <a:noFill/>
        </p:spPr>
        <p:txBody>
          <a:bodyPr wrap="square" rtlCol="0">
            <a:spAutoFit/>
          </a:bodyPr>
          <a:lstStyle/>
          <a:p>
            <a:pPr algn="ctr"/>
            <a:r>
              <a:rPr lang="ja-JP" altLang="en-US" sz="3600"/>
              <a:t>最適基底を用いない</a:t>
            </a:r>
            <a:r>
              <a:rPr lang="en-US" altLang="ja-JP" sz="3600" dirty="0"/>
              <a:t> </a:t>
            </a:r>
            <a:r>
              <a:rPr lang="ja-JP" altLang="en-US" sz="3200"/>
              <a:t>と</a:t>
            </a:r>
            <a:endParaRPr lang="en-US" altLang="ja-JP" sz="3200" dirty="0"/>
          </a:p>
          <a:p>
            <a:pPr algn="ctr"/>
            <a:r>
              <a:rPr lang="ja-JP" altLang="en-US" sz="3200">
                <a:solidFill>
                  <a:srgbClr val="FF0000"/>
                </a:solidFill>
              </a:rPr>
              <a:t>大幅に</a:t>
            </a:r>
            <a:r>
              <a:rPr lang="ja-JP" altLang="en-US" sz="3200"/>
              <a:t>画質が落ちてしまう領域</a:t>
            </a:r>
            <a:endParaRPr kumimoji="1" lang="en-US" altLang="ja-JP" sz="3200" dirty="0"/>
          </a:p>
        </p:txBody>
      </p:sp>
      <p:sp>
        <p:nvSpPr>
          <p:cNvPr id="61" name="テキスト ボックス 33">
            <a:extLst>
              <a:ext uri="{FF2B5EF4-FFF2-40B4-BE49-F238E27FC236}">
                <a16:creationId xmlns:a16="http://schemas.microsoft.com/office/drawing/2014/main" id="{4E6BEACE-8509-7440-B13B-A0DAE45A573D}"/>
              </a:ext>
            </a:extLst>
          </p:cNvPr>
          <p:cNvSpPr txBox="1"/>
          <p:nvPr/>
        </p:nvSpPr>
        <p:spPr>
          <a:xfrm rot="5400000">
            <a:off x="4104920" y="5227222"/>
            <a:ext cx="969010" cy="521970"/>
          </a:xfrm>
          <a:prstGeom prst="rect">
            <a:avLst/>
          </a:prstGeom>
          <a:noFill/>
        </p:spPr>
        <p:txBody>
          <a:bodyPr wrap="square" rtlCol="0">
            <a:spAutoFit/>
          </a:bodyPr>
          <a:lstStyle/>
          <a:p>
            <a:pPr algn="ctr"/>
            <a:r>
              <a:rPr kumimoji="1" lang="ja-JP" altLang="en-US" sz="2800" dirty="0"/>
              <a:t>＝</a:t>
            </a:r>
          </a:p>
        </p:txBody>
      </p:sp>
      <p:sp>
        <p:nvSpPr>
          <p:cNvPr id="3" name="テキスト ボックス 2">
            <a:extLst>
              <a:ext uri="{FF2B5EF4-FFF2-40B4-BE49-F238E27FC236}">
                <a16:creationId xmlns:a16="http://schemas.microsoft.com/office/drawing/2014/main" id="{4C405B13-9A21-C743-8A67-6D88BF83C718}"/>
              </a:ext>
            </a:extLst>
          </p:cNvPr>
          <p:cNvSpPr txBox="1"/>
          <p:nvPr/>
        </p:nvSpPr>
        <p:spPr>
          <a:xfrm>
            <a:off x="3954702" y="1042460"/>
            <a:ext cx="3244799" cy="369332"/>
          </a:xfrm>
          <a:prstGeom prst="rect">
            <a:avLst/>
          </a:prstGeom>
          <a:noFill/>
        </p:spPr>
        <p:txBody>
          <a:bodyPr wrap="none" rtlCol="0">
            <a:spAutoFit/>
          </a:bodyPr>
          <a:lstStyle/>
          <a:p>
            <a:r>
              <a:rPr kumimoji="1" lang="ja-JP" altLang="en-US"/>
              <a:t>（小領域内の基底数１個を対象）</a:t>
            </a:r>
          </a:p>
        </p:txBody>
      </p:sp>
    </p:spTree>
    <p:extLst>
      <p:ext uri="{BB962C8B-B14F-4D97-AF65-F5344CB8AC3E}">
        <p14:creationId xmlns:p14="http://schemas.microsoft.com/office/powerpoint/2010/main" val="1341234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発表内容</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graphicFrame>
        <p:nvGraphicFramePr>
          <p:cNvPr id="15" name="コンテンツ プレースホルダー 14"/>
          <p:cNvGraphicFramePr>
            <a:graphicFrameLocks noGrp="1"/>
          </p:cNvGraphicFramePr>
          <p:nvPr>
            <p:ph idx="1"/>
            <p:extLst>
              <p:ext uri="{D42A27DB-BD31-4B8C-83A1-F6EECF244321}">
                <p14:modId xmlns:p14="http://schemas.microsoft.com/office/powerpoint/2010/main" val="3672227361"/>
              </p:ext>
            </p:extLst>
          </p:nvPr>
        </p:nvGraphicFramePr>
        <p:xfrm>
          <a:off x="273050" y="901700"/>
          <a:ext cx="8604250" cy="5789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1095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a:t>
            </a:r>
            <a:r>
              <a:rPr lang="en-US" altLang="ja-JP" sz="2800" dirty="0"/>
              <a:t>3. 2.</a:t>
            </a:r>
            <a:r>
              <a:rPr lang="ja-JP" altLang="en-US" sz="2800"/>
              <a:t>の小領域内の特徴による分類</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20</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最適基底の結合係数を用いた領域分類</a:t>
            </a:r>
            <a:endParaRPr lang="en-US" altLang="ja-JP" sz="2800" dirty="0"/>
          </a:p>
        </p:txBody>
      </p:sp>
      <p:pic>
        <p:nvPicPr>
          <p:cNvPr id="19" name="図 18">
            <a:extLst>
              <a:ext uri="{FF2B5EF4-FFF2-40B4-BE49-F238E27FC236}">
                <a16:creationId xmlns:a16="http://schemas.microsoft.com/office/drawing/2014/main" id="{783DFF6E-BFC5-0043-859F-76C1D3863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665" y="2013840"/>
            <a:ext cx="2391044" cy="1793162"/>
          </a:xfrm>
          <a:prstGeom prst="rect">
            <a:avLst/>
          </a:prstGeom>
        </p:spPr>
      </p:pic>
      <p:pic>
        <p:nvPicPr>
          <p:cNvPr id="20" name="図 19">
            <a:extLst>
              <a:ext uri="{FF2B5EF4-FFF2-40B4-BE49-F238E27FC236}">
                <a16:creationId xmlns:a16="http://schemas.microsoft.com/office/drawing/2014/main" id="{66AE4A5F-DA70-D944-91CD-9E2B9CE3E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51" y="1972353"/>
            <a:ext cx="2374472" cy="1780734"/>
          </a:xfrm>
          <a:prstGeom prst="rect">
            <a:avLst/>
          </a:prstGeom>
        </p:spPr>
      </p:pic>
      <p:sp>
        <p:nvSpPr>
          <p:cNvPr id="21" name="テキスト ボックス 33">
            <a:extLst>
              <a:ext uri="{FF2B5EF4-FFF2-40B4-BE49-F238E27FC236}">
                <a16:creationId xmlns:a16="http://schemas.microsoft.com/office/drawing/2014/main" id="{A87FBE72-F5F9-394E-B936-B39D626B23E4}"/>
              </a:ext>
            </a:extLst>
          </p:cNvPr>
          <p:cNvSpPr txBox="1"/>
          <p:nvPr/>
        </p:nvSpPr>
        <p:spPr>
          <a:xfrm>
            <a:off x="1216070" y="1439329"/>
            <a:ext cx="7330522" cy="461665"/>
          </a:xfrm>
          <a:prstGeom prst="rect">
            <a:avLst/>
          </a:prstGeom>
          <a:noFill/>
        </p:spPr>
        <p:txBody>
          <a:bodyPr wrap="square" rtlCol="0">
            <a:spAutoFit/>
          </a:bodyPr>
          <a:lstStyle/>
          <a:p>
            <a:pPr algn="ctr"/>
            <a:r>
              <a:rPr lang="ja-JP" altLang="en-US" sz="2400"/>
              <a:t>結合係数の大きさによって</a:t>
            </a:r>
            <a:r>
              <a:rPr kumimoji="1" lang="ja-JP" altLang="en-US" sz="2400"/>
              <a:t>最適基底の</a:t>
            </a:r>
            <a:r>
              <a:rPr kumimoji="1" lang="ja-JP" altLang="en-US" sz="2400">
                <a:solidFill>
                  <a:srgbClr val="FF0000"/>
                </a:solidFill>
              </a:rPr>
              <a:t>傾向</a:t>
            </a:r>
            <a:r>
              <a:rPr kumimoji="1" lang="ja-JP" altLang="en-US" sz="2400"/>
              <a:t>が異なる</a:t>
            </a:r>
            <a:endParaRPr kumimoji="1" lang="ja-JP" altLang="en-US" sz="2400" dirty="0"/>
          </a:p>
        </p:txBody>
      </p:sp>
      <p:sp>
        <p:nvSpPr>
          <p:cNvPr id="24" name="テキスト ボックス 33">
            <a:extLst>
              <a:ext uri="{FF2B5EF4-FFF2-40B4-BE49-F238E27FC236}">
                <a16:creationId xmlns:a16="http://schemas.microsoft.com/office/drawing/2014/main" id="{967CC504-54D3-8542-BF9F-584BCDD0367C}"/>
              </a:ext>
            </a:extLst>
          </p:cNvPr>
          <p:cNvSpPr txBox="1"/>
          <p:nvPr/>
        </p:nvSpPr>
        <p:spPr>
          <a:xfrm>
            <a:off x="-50711" y="5625297"/>
            <a:ext cx="1136601" cy="646331"/>
          </a:xfrm>
          <a:prstGeom prst="rect">
            <a:avLst/>
          </a:prstGeom>
          <a:noFill/>
        </p:spPr>
        <p:txBody>
          <a:bodyPr wrap="square" rtlCol="0">
            <a:spAutoFit/>
          </a:bodyPr>
          <a:lstStyle/>
          <a:p>
            <a:pPr algn="ctr"/>
            <a:r>
              <a:rPr lang="ja-JP" altLang="en-US"/>
              <a:t>低</a:t>
            </a:r>
            <a:endParaRPr lang="en-US" altLang="ja-JP" dirty="0"/>
          </a:p>
          <a:p>
            <a:pPr algn="ctr"/>
            <a:r>
              <a:rPr kumimoji="1" lang="ja-JP" altLang="en-US"/>
              <a:t>係数値</a:t>
            </a:r>
            <a:endParaRPr kumimoji="1" lang="ja-JP" altLang="en-US" dirty="0"/>
          </a:p>
        </p:txBody>
      </p:sp>
      <p:sp>
        <p:nvSpPr>
          <p:cNvPr id="25" name="テキスト ボックス 33">
            <a:extLst>
              <a:ext uri="{FF2B5EF4-FFF2-40B4-BE49-F238E27FC236}">
                <a16:creationId xmlns:a16="http://schemas.microsoft.com/office/drawing/2014/main" id="{F777AB3D-81BF-9146-9A5D-925E3BC11074}"/>
              </a:ext>
            </a:extLst>
          </p:cNvPr>
          <p:cNvSpPr txBox="1"/>
          <p:nvPr/>
        </p:nvSpPr>
        <p:spPr>
          <a:xfrm>
            <a:off x="7875096" y="5625296"/>
            <a:ext cx="1133267" cy="646331"/>
          </a:xfrm>
          <a:prstGeom prst="rect">
            <a:avLst/>
          </a:prstGeom>
          <a:noFill/>
        </p:spPr>
        <p:txBody>
          <a:bodyPr wrap="square" rtlCol="0">
            <a:spAutoFit/>
          </a:bodyPr>
          <a:lstStyle/>
          <a:p>
            <a:pPr algn="ctr"/>
            <a:r>
              <a:rPr kumimoji="1" lang="ja-JP" altLang="en-US"/>
              <a:t>高</a:t>
            </a:r>
            <a:endParaRPr kumimoji="1" lang="en-US" altLang="ja-JP" dirty="0"/>
          </a:p>
          <a:p>
            <a:pPr algn="ctr"/>
            <a:r>
              <a:rPr kumimoji="1" lang="ja-JP" altLang="en-US"/>
              <a:t>係数値</a:t>
            </a:r>
            <a:endParaRPr kumimoji="1" lang="ja-JP" altLang="en-US" dirty="0"/>
          </a:p>
        </p:txBody>
      </p:sp>
      <p:sp>
        <p:nvSpPr>
          <p:cNvPr id="26" name="テキスト ボックス 33">
            <a:extLst>
              <a:ext uri="{FF2B5EF4-FFF2-40B4-BE49-F238E27FC236}">
                <a16:creationId xmlns:a16="http://schemas.microsoft.com/office/drawing/2014/main" id="{22396C70-6F66-BA4D-8A52-2BA19DAE8DF0}"/>
              </a:ext>
            </a:extLst>
          </p:cNvPr>
          <p:cNvSpPr txBox="1"/>
          <p:nvPr/>
        </p:nvSpPr>
        <p:spPr>
          <a:xfrm>
            <a:off x="1408051" y="6133129"/>
            <a:ext cx="1497083" cy="369332"/>
          </a:xfrm>
          <a:prstGeom prst="rect">
            <a:avLst/>
          </a:prstGeom>
          <a:noFill/>
        </p:spPr>
        <p:txBody>
          <a:bodyPr wrap="square" rtlCol="0">
            <a:spAutoFit/>
          </a:bodyPr>
          <a:lstStyle/>
          <a:p>
            <a:pPr algn="ctr"/>
            <a:r>
              <a:rPr kumimoji="1" lang="ja-JP" altLang="en-US"/>
              <a:t>係数値：</a:t>
            </a:r>
            <a:r>
              <a:rPr kumimoji="1" lang="en-US" altLang="ja-JP" dirty="0"/>
              <a:t>0 ~ 1</a:t>
            </a:r>
            <a:endParaRPr kumimoji="1" lang="ja-JP" altLang="en-US" dirty="0"/>
          </a:p>
        </p:txBody>
      </p:sp>
      <p:sp>
        <p:nvSpPr>
          <p:cNvPr id="27" name="テキスト ボックス 33">
            <a:extLst>
              <a:ext uri="{FF2B5EF4-FFF2-40B4-BE49-F238E27FC236}">
                <a16:creationId xmlns:a16="http://schemas.microsoft.com/office/drawing/2014/main" id="{83E23F9E-660F-1448-82F6-A49C290BC46E}"/>
              </a:ext>
            </a:extLst>
          </p:cNvPr>
          <p:cNvSpPr txBox="1"/>
          <p:nvPr/>
        </p:nvSpPr>
        <p:spPr>
          <a:xfrm>
            <a:off x="3717257" y="6133129"/>
            <a:ext cx="1497083" cy="369332"/>
          </a:xfrm>
          <a:prstGeom prst="rect">
            <a:avLst/>
          </a:prstGeom>
          <a:noFill/>
        </p:spPr>
        <p:txBody>
          <a:bodyPr wrap="square" rtlCol="0">
            <a:spAutoFit/>
          </a:bodyPr>
          <a:lstStyle/>
          <a:p>
            <a:pPr algn="ctr"/>
            <a:r>
              <a:rPr kumimoji="1" lang="ja-JP" altLang="en-US"/>
              <a:t>係数値：</a:t>
            </a:r>
            <a:r>
              <a:rPr lang="en-US" altLang="ja-JP" dirty="0"/>
              <a:t>1</a:t>
            </a:r>
            <a:r>
              <a:rPr kumimoji="1" lang="en-US" altLang="ja-JP" dirty="0"/>
              <a:t> ~ 2</a:t>
            </a:r>
            <a:endParaRPr kumimoji="1" lang="ja-JP" altLang="en-US" dirty="0"/>
          </a:p>
        </p:txBody>
      </p:sp>
      <p:sp>
        <p:nvSpPr>
          <p:cNvPr id="28" name="テキスト ボックス 33">
            <a:extLst>
              <a:ext uri="{FF2B5EF4-FFF2-40B4-BE49-F238E27FC236}">
                <a16:creationId xmlns:a16="http://schemas.microsoft.com/office/drawing/2014/main" id="{17D9973C-B344-2543-982B-4F326F0CB395}"/>
              </a:ext>
            </a:extLst>
          </p:cNvPr>
          <p:cNvSpPr txBox="1"/>
          <p:nvPr/>
        </p:nvSpPr>
        <p:spPr>
          <a:xfrm>
            <a:off x="6042344" y="6133129"/>
            <a:ext cx="1497083" cy="369332"/>
          </a:xfrm>
          <a:prstGeom prst="rect">
            <a:avLst/>
          </a:prstGeom>
          <a:noFill/>
        </p:spPr>
        <p:txBody>
          <a:bodyPr wrap="square" rtlCol="0">
            <a:spAutoFit/>
          </a:bodyPr>
          <a:lstStyle/>
          <a:p>
            <a:pPr algn="ctr"/>
            <a:r>
              <a:rPr kumimoji="1" lang="ja-JP" altLang="en-US"/>
              <a:t>係数値：</a:t>
            </a:r>
            <a:r>
              <a:rPr lang="en-US" altLang="ja-JP" dirty="0"/>
              <a:t>2</a:t>
            </a:r>
            <a:r>
              <a:rPr kumimoji="1" lang="en-US" altLang="ja-JP" dirty="0"/>
              <a:t> ~ </a:t>
            </a:r>
            <a:endParaRPr kumimoji="1" lang="ja-JP" altLang="en-US" dirty="0"/>
          </a:p>
        </p:txBody>
      </p:sp>
      <p:pic>
        <p:nvPicPr>
          <p:cNvPr id="29" name="図 28">
            <a:extLst>
              <a:ext uri="{FF2B5EF4-FFF2-40B4-BE49-F238E27FC236}">
                <a16:creationId xmlns:a16="http://schemas.microsoft.com/office/drawing/2014/main" id="{0EA00835-7C41-9F48-BC21-547D5CC6831D}"/>
              </a:ext>
            </a:extLst>
          </p:cNvPr>
          <p:cNvPicPr/>
          <p:nvPr/>
        </p:nvPicPr>
        <p:blipFill>
          <a:blip r:embed="rId5">
            <a:extLst>
              <a:ext uri="{28A0092B-C50C-407E-A947-70E740481C1C}">
                <a14:useLocalDpi xmlns:a14="http://schemas.microsoft.com/office/drawing/2010/main" val="0"/>
              </a:ext>
            </a:extLst>
          </a:blip>
          <a:stretch>
            <a:fillRect/>
          </a:stretch>
        </p:blipFill>
        <p:spPr>
          <a:xfrm>
            <a:off x="3224923" y="2013840"/>
            <a:ext cx="2374472" cy="1727578"/>
          </a:xfrm>
          <a:prstGeom prst="rect">
            <a:avLst/>
          </a:prstGeom>
        </p:spPr>
      </p:pic>
      <p:pic>
        <p:nvPicPr>
          <p:cNvPr id="6" name="図 5">
            <a:extLst>
              <a:ext uri="{FF2B5EF4-FFF2-40B4-BE49-F238E27FC236}">
                <a16:creationId xmlns:a16="http://schemas.microsoft.com/office/drawing/2014/main" id="{A2991D52-1898-4A4A-9C3A-966510C154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805" y="4021242"/>
            <a:ext cx="2123938" cy="2123938"/>
          </a:xfrm>
          <a:prstGeom prst="rect">
            <a:avLst/>
          </a:prstGeom>
        </p:spPr>
      </p:pic>
      <p:pic>
        <p:nvPicPr>
          <p:cNvPr id="8" name="図 7">
            <a:extLst>
              <a:ext uri="{FF2B5EF4-FFF2-40B4-BE49-F238E27FC236}">
                <a16:creationId xmlns:a16="http://schemas.microsoft.com/office/drawing/2014/main" id="{7ABC9951-4786-384E-82B3-DC231BA9F5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549" y="4033293"/>
            <a:ext cx="2111887" cy="2111887"/>
          </a:xfrm>
          <a:prstGeom prst="rect">
            <a:avLst/>
          </a:prstGeom>
        </p:spPr>
      </p:pic>
      <p:pic>
        <p:nvPicPr>
          <p:cNvPr id="10" name="図 9">
            <a:extLst>
              <a:ext uri="{FF2B5EF4-FFF2-40B4-BE49-F238E27FC236}">
                <a16:creationId xmlns:a16="http://schemas.microsoft.com/office/drawing/2014/main" id="{A73FB9E5-8105-8C41-BFE4-AFDF233A9B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3243" y="4021242"/>
            <a:ext cx="2111887" cy="2111887"/>
          </a:xfrm>
          <a:prstGeom prst="rect">
            <a:avLst/>
          </a:prstGeom>
        </p:spPr>
      </p:pic>
    </p:spTree>
    <p:extLst>
      <p:ext uri="{BB962C8B-B14F-4D97-AF65-F5344CB8AC3E}">
        <p14:creationId xmlns:p14="http://schemas.microsoft.com/office/powerpoint/2010/main" val="2077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実験</a:t>
            </a:r>
            <a:r>
              <a:rPr lang="en-US" altLang="ja-JP" sz="3200" dirty="0"/>
              <a:t> 4</a:t>
            </a:r>
            <a:r>
              <a:rPr lang="en-US" altLang="ja-JP" sz="2800" dirty="0"/>
              <a:t>. 3.</a:t>
            </a:r>
            <a:r>
              <a:rPr lang="ja-JP" altLang="en-US" sz="2800"/>
              <a:t>の分類による</a:t>
            </a:r>
            <a:r>
              <a:rPr lang="en-US" altLang="ja-JP" sz="2800" dirty="0"/>
              <a:t>ICA</a:t>
            </a:r>
            <a:r>
              <a:rPr lang="ja-JP" altLang="en-US" sz="2800"/>
              <a:t>基底の選出</a:t>
            </a:r>
            <a:endParaRPr lang="ja-JP" altLang="en-US" sz="32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21</a:t>
            </a:fld>
            <a:endParaRPr lang="ja-JP" altLang="en-US" dirty="0"/>
          </a:p>
        </p:txBody>
      </p:sp>
      <p:sp>
        <p:nvSpPr>
          <p:cNvPr id="18" name="テキスト ボックス 34">
            <a:extLst>
              <a:ext uri="{FF2B5EF4-FFF2-40B4-BE49-F238E27FC236}">
                <a16:creationId xmlns:a16="http://schemas.microsoft.com/office/drawing/2014/main" id="{AC7D6BE7-025B-4B42-936C-04C2D7442F4D}"/>
              </a:ext>
            </a:extLst>
          </p:cNvPr>
          <p:cNvSpPr txBox="1"/>
          <p:nvPr/>
        </p:nvSpPr>
        <p:spPr>
          <a:xfrm>
            <a:off x="361314" y="918062"/>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局所領域以外の分類による基底選出</a:t>
            </a:r>
            <a:endParaRPr lang="en-US" altLang="ja-JP" sz="2800" dirty="0"/>
          </a:p>
        </p:txBody>
      </p:sp>
      <p:pic>
        <p:nvPicPr>
          <p:cNvPr id="19" name="図 18">
            <a:extLst>
              <a:ext uri="{FF2B5EF4-FFF2-40B4-BE49-F238E27FC236}">
                <a16:creationId xmlns:a16="http://schemas.microsoft.com/office/drawing/2014/main" id="{783DFF6E-BFC5-0043-859F-76C1D3863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006" y="1482769"/>
            <a:ext cx="2391044" cy="1793162"/>
          </a:xfrm>
          <a:prstGeom prst="rect">
            <a:avLst/>
          </a:prstGeom>
        </p:spPr>
      </p:pic>
      <p:pic>
        <p:nvPicPr>
          <p:cNvPr id="20" name="図 19">
            <a:extLst>
              <a:ext uri="{FF2B5EF4-FFF2-40B4-BE49-F238E27FC236}">
                <a16:creationId xmlns:a16="http://schemas.microsoft.com/office/drawing/2014/main" id="{66AE4A5F-DA70-D944-91CD-9E2B9CE3E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92" y="1441282"/>
            <a:ext cx="2374472" cy="1780734"/>
          </a:xfrm>
          <a:prstGeom prst="rect">
            <a:avLst/>
          </a:prstGeom>
        </p:spPr>
      </p:pic>
      <p:pic>
        <p:nvPicPr>
          <p:cNvPr id="29" name="図 28">
            <a:extLst>
              <a:ext uri="{FF2B5EF4-FFF2-40B4-BE49-F238E27FC236}">
                <a16:creationId xmlns:a16="http://schemas.microsoft.com/office/drawing/2014/main" id="{0EA00835-7C41-9F48-BC21-547D5CC6831D}"/>
              </a:ext>
            </a:extLst>
          </p:cNvPr>
          <p:cNvPicPr/>
          <p:nvPr/>
        </p:nvPicPr>
        <p:blipFill>
          <a:blip r:embed="rId5">
            <a:extLst>
              <a:ext uri="{28A0092B-C50C-407E-A947-70E740481C1C}">
                <a14:useLocalDpi xmlns:a14="http://schemas.microsoft.com/office/drawing/2010/main" val="0"/>
              </a:ext>
            </a:extLst>
          </a:blip>
          <a:stretch>
            <a:fillRect/>
          </a:stretch>
        </p:blipFill>
        <p:spPr>
          <a:xfrm>
            <a:off x="3180264" y="1482769"/>
            <a:ext cx="2374472" cy="1727578"/>
          </a:xfrm>
          <a:prstGeom prst="rect">
            <a:avLst/>
          </a:prstGeom>
        </p:spPr>
      </p:pic>
      <p:sp>
        <p:nvSpPr>
          <p:cNvPr id="17" name="テキスト ボックス 34">
            <a:extLst>
              <a:ext uri="{FF2B5EF4-FFF2-40B4-BE49-F238E27FC236}">
                <a16:creationId xmlns:a16="http://schemas.microsoft.com/office/drawing/2014/main" id="{E22B76C4-608F-404D-8553-0951B0B73E05}"/>
              </a:ext>
            </a:extLst>
          </p:cNvPr>
          <p:cNvSpPr txBox="1"/>
          <p:nvPr/>
        </p:nvSpPr>
        <p:spPr>
          <a:xfrm>
            <a:off x="361314" y="3940308"/>
            <a:ext cx="7965821" cy="523220"/>
          </a:xfrm>
          <a:prstGeom prst="rect">
            <a:avLst/>
          </a:prstGeom>
          <a:noFill/>
        </p:spPr>
        <p:txBody>
          <a:bodyPr wrap="square" rtlCol="0">
            <a:spAutoFit/>
          </a:bodyPr>
          <a:lstStyle/>
          <a:p>
            <a:pPr marL="457200" indent="-457200">
              <a:buClr>
                <a:srgbClr val="002060"/>
              </a:buClr>
              <a:buFont typeface="Wingdings" pitchFamily="2" charset="2"/>
              <a:buChar char="n"/>
            </a:pPr>
            <a:r>
              <a:rPr lang="ja-JP" altLang="en-US" sz="2800"/>
              <a:t>局所領域の基底選出</a:t>
            </a:r>
            <a:endParaRPr lang="en-US" altLang="ja-JP" sz="2800" dirty="0"/>
          </a:p>
        </p:txBody>
      </p:sp>
      <p:pic>
        <p:nvPicPr>
          <p:cNvPr id="22" name="図 21">
            <a:extLst>
              <a:ext uri="{FF2B5EF4-FFF2-40B4-BE49-F238E27FC236}">
                <a16:creationId xmlns:a16="http://schemas.microsoft.com/office/drawing/2014/main" id="{B6493FFF-B804-944F-A58F-0C1AC29EDC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1363" y="4536121"/>
            <a:ext cx="2838378" cy="2128783"/>
          </a:xfrm>
          <a:prstGeom prst="rect">
            <a:avLst/>
          </a:prstGeom>
        </p:spPr>
      </p:pic>
      <p:sp>
        <p:nvSpPr>
          <p:cNvPr id="23" name="テキスト ボックス 33">
            <a:extLst>
              <a:ext uri="{FF2B5EF4-FFF2-40B4-BE49-F238E27FC236}">
                <a16:creationId xmlns:a16="http://schemas.microsoft.com/office/drawing/2014/main" id="{14C9A276-9340-F442-88C2-69EF2525FF38}"/>
              </a:ext>
            </a:extLst>
          </p:cNvPr>
          <p:cNvSpPr txBox="1"/>
          <p:nvPr/>
        </p:nvSpPr>
        <p:spPr>
          <a:xfrm>
            <a:off x="1071436" y="3356164"/>
            <a:ext cx="6592128" cy="461665"/>
          </a:xfrm>
          <a:prstGeom prst="rect">
            <a:avLst/>
          </a:prstGeom>
          <a:noFill/>
        </p:spPr>
        <p:txBody>
          <a:bodyPr wrap="square" rtlCol="0">
            <a:spAutoFit/>
          </a:bodyPr>
          <a:lstStyle/>
          <a:p>
            <a:pPr algn="ctr"/>
            <a:r>
              <a:rPr lang="ja-JP" altLang="en-US" sz="2400"/>
              <a:t>低頻度の基底から準最適基底を用いて</a:t>
            </a:r>
            <a:r>
              <a:rPr lang="ja-JP" altLang="en-US" sz="2400">
                <a:solidFill>
                  <a:srgbClr val="FF0000"/>
                </a:solidFill>
              </a:rPr>
              <a:t>再分配</a:t>
            </a:r>
            <a:endParaRPr kumimoji="1" lang="ja-JP" altLang="en-US" sz="2400" dirty="0">
              <a:solidFill>
                <a:srgbClr val="FF0000"/>
              </a:solidFill>
            </a:endParaRPr>
          </a:p>
        </p:txBody>
      </p:sp>
      <p:sp>
        <p:nvSpPr>
          <p:cNvPr id="30" name="テキスト ボックス 33">
            <a:extLst>
              <a:ext uri="{FF2B5EF4-FFF2-40B4-BE49-F238E27FC236}">
                <a16:creationId xmlns:a16="http://schemas.microsoft.com/office/drawing/2014/main" id="{0026F436-02A4-0346-9411-23CB4B69362C}"/>
              </a:ext>
            </a:extLst>
          </p:cNvPr>
          <p:cNvSpPr txBox="1"/>
          <p:nvPr/>
        </p:nvSpPr>
        <p:spPr>
          <a:xfrm>
            <a:off x="5105686" y="5359458"/>
            <a:ext cx="4038314" cy="830997"/>
          </a:xfrm>
          <a:prstGeom prst="rect">
            <a:avLst/>
          </a:prstGeom>
          <a:noFill/>
        </p:spPr>
        <p:txBody>
          <a:bodyPr wrap="square" rtlCol="0">
            <a:spAutoFit/>
          </a:bodyPr>
          <a:lstStyle/>
          <a:p>
            <a:pPr algn="ctr"/>
            <a:r>
              <a:rPr kumimoji="1" lang="ja-JP" altLang="en-US" sz="2400">
                <a:solidFill>
                  <a:srgbClr val="FF0000"/>
                </a:solidFill>
              </a:rPr>
              <a:t>高</a:t>
            </a:r>
            <a:r>
              <a:rPr kumimoji="1" lang="en-US" altLang="ja-JP" sz="2400" dirty="0"/>
              <a:t>MSE </a:t>
            </a:r>
            <a:r>
              <a:rPr kumimoji="1" lang="ja-JP" altLang="en-US" sz="2400"/>
              <a:t>＆</a:t>
            </a:r>
            <a:r>
              <a:rPr kumimoji="1" lang="en-US" altLang="ja-JP" sz="2400" dirty="0"/>
              <a:t> </a:t>
            </a:r>
            <a:r>
              <a:rPr kumimoji="1" lang="ja-JP" altLang="en-US" sz="2400">
                <a:solidFill>
                  <a:srgbClr val="FF0000"/>
                </a:solidFill>
              </a:rPr>
              <a:t>高</a:t>
            </a:r>
            <a:r>
              <a:rPr lang="ja-JP" altLang="en-US" sz="2400"/>
              <a:t>頻度の基底を</a:t>
            </a:r>
            <a:endParaRPr lang="en-US" altLang="ja-JP" sz="2400" dirty="0"/>
          </a:p>
          <a:p>
            <a:pPr algn="ctr"/>
            <a:r>
              <a:rPr lang="ja-JP" altLang="en-US" sz="2400"/>
              <a:t>優先的に選出</a:t>
            </a:r>
            <a:endParaRPr kumimoji="1" lang="ja-JP" altLang="en-US" sz="2400" dirty="0"/>
          </a:p>
        </p:txBody>
      </p:sp>
      <p:pic>
        <p:nvPicPr>
          <p:cNvPr id="31" name="図 30">
            <a:extLst>
              <a:ext uri="{FF2B5EF4-FFF2-40B4-BE49-F238E27FC236}">
                <a16:creationId xmlns:a16="http://schemas.microsoft.com/office/drawing/2014/main" id="{B6C3B70B-E381-CD47-B90B-4351F097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650" y="4632155"/>
            <a:ext cx="1936713" cy="1936713"/>
          </a:xfrm>
          <a:prstGeom prst="rect">
            <a:avLst/>
          </a:prstGeom>
        </p:spPr>
      </p:pic>
    </p:spTree>
    <p:extLst>
      <p:ext uri="{BB962C8B-B14F-4D97-AF65-F5344CB8AC3E}">
        <p14:creationId xmlns:p14="http://schemas.microsoft.com/office/powerpoint/2010/main" val="57985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endParaRPr kumimoji="1" lang="ja-JP" altLang="en-US" dirty="0"/>
          </a:p>
        </p:txBody>
      </p:sp>
      <p:sp>
        <p:nvSpPr>
          <p:cNvPr id="4" name="スライド番号プレースホルダー 3"/>
          <p:cNvSpPr>
            <a:spLocks noGrp="1"/>
          </p:cNvSpPr>
          <p:nvPr>
            <p:ph type="sldNum" sz="quarter" idx="12"/>
          </p:nvPr>
        </p:nvSpPr>
        <p:spPr>
          <a:xfrm>
            <a:off x="7802880" y="88900"/>
            <a:ext cx="1074420" cy="578427"/>
          </a:xfrm>
        </p:spPr>
        <p:txBody>
          <a:bodyPr/>
          <a:lstStyle/>
          <a:p>
            <a:fld id="{EED84C72-A00F-41D9-8911-FDA808E68C33}" type="slidenum">
              <a:rPr lang="ja-JP" altLang="en-US" smtClean="0"/>
              <a:pPr/>
              <a:t>22</a:t>
            </a:fld>
            <a:endParaRPr lang="ja-JP" altLang="en-US" dirty="0"/>
          </a:p>
        </p:txBody>
      </p:sp>
      <p:sp>
        <p:nvSpPr>
          <p:cNvPr id="6" name="コンテンツ プレースホルダー 2">
            <a:extLst>
              <a:ext uri="{FF2B5EF4-FFF2-40B4-BE49-F238E27FC236}">
                <a16:creationId xmlns:a16="http://schemas.microsoft.com/office/drawing/2014/main" id="{83A36AD2-237C-0943-A661-375669A1F546}"/>
              </a:ext>
            </a:extLst>
          </p:cNvPr>
          <p:cNvSpPr txBox="1">
            <a:spLocks/>
          </p:cNvSpPr>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dirty="0"/>
              <a:t> </a:t>
            </a:r>
            <a:r>
              <a:rPr lang="ja-JP" altLang="en-US" sz="3200"/>
              <a:t>まとめ</a:t>
            </a:r>
            <a:endParaRPr lang="en-US" altLang="ja-JP" sz="3200" dirty="0"/>
          </a:p>
          <a:p>
            <a:r>
              <a:rPr lang="en-US" altLang="ja-JP" sz="3200" dirty="0"/>
              <a:t> </a:t>
            </a:r>
            <a:r>
              <a:rPr lang="ja-JP" altLang="en-US" sz="3200"/>
              <a:t>今後の予定</a:t>
            </a:r>
            <a:endParaRPr lang="ja-JP" altLang="en-US" sz="3200" dirty="0"/>
          </a:p>
        </p:txBody>
      </p:sp>
    </p:spTree>
    <p:extLst>
      <p:ext uri="{BB962C8B-B14F-4D97-AF65-F5344CB8AC3E}">
        <p14:creationId xmlns:p14="http://schemas.microsoft.com/office/powerpoint/2010/main" val="388047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23</a:t>
            </a:fld>
            <a:endParaRPr lang="ja-JP" altLang="en-US" dirty="0"/>
          </a:p>
        </p:txBody>
      </p:sp>
      <p:cxnSp>
        <p:nvCxnSpPr>
          <p:cNvPr id="12" name="直線コネクタ 11">
            <a:extLst>
              <a:ext uri="{FF2B5EF4-FFF2-40B4-BE49-F238E27FC236}">
                <a16:creationId xmlns:a16="http://schemas.microsoft.com/office/drawing/2014/main" id="{7A8CFF1E-0D15-7C42-B25D-02C4EB7F43BA}"/>
              </a:ext>
            </a:extLst>
          </p:cNvPr>
          <p:cNvCxnSpPr>
            <a:cxnSpLocks/>
            <a:stCxn id="19" idx="3"/>
          </p:cNvCxnSpPr>
          <p:nvPr/>
        </p:nvCxnSpPr>
        <p:spPr>
          <a:xfrm>
            <a:off x="1696387" y="1988150"/>
            <a:ext cx="13375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000FFE7-D723-1942-8B24-535E9567AD87}"/>
              </a:ext>
            </a:extLst>
          </p:cNvPr>
          <p:cNvSpPr txBox="1"/>
          <p:nvPr/>
        </p:nvSpPr>
        <p:spPr>
          <a:xfrm>
            <a:off x="378408" y="949779"/>
            <a:ext cx="1107996" cy="369332"/>
          </a:xfrm>
          <a:prstGeom prst="rect">
            <a:avLst/>
          </a:prstGeom>
          <a:noFill/>
        </p:spPr>
        <p:txBody>
          <a:bodyPr wrap="none" rtlCol="0">
            <a:spAutoFit/>
          </a:bodyPr>
          <a:lstStyle/>
          <a:p>
            <a:r>
              <a:rPr lang="ja-JP" altLang="en-US" dirty="0"/>
              <a:t>入力画像</a:t>
            </a:r>
          </a:p>
        </p:txBody>
      </p:sp>
      <p:cxnSp>
        <p:nvCxnSpPr>
          <p:cNvPr id="15" name="直線コネクタ 14">
            <a:extLst>
              <a:ext uri="{FF2B5EF4-FFF2-40B4-BE49-F238E27FC236}">
                <a16:creationId xmlns:a16="http://schemas.microsoft.com/office/drawing/2014/main" id="{CA0A97F6-B890-E54E-8A13-7E45109543A4}"/>
              </a:ext>
            </a:extLst>
          </p:cNvPr>
          <p:cNvCxnSpPr>
            <a:cxnSpLocks/>
            <a:stCxn id="58" idx="3"/>
            <a:endCxn id="24" idx="1"/>
          </p:cNvCxnSpPr>
          <p:nvPr/>
        </p:nvCxnSpPr>
        <p:spPr>
          <a:xfrm>
            <a:off x="4647598" y="2165275"/>
            <a:ext cx="567456" cy="11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F52401F-1AF2-E942-B634-3B2F4DAAD312}"/>
              </a:ext>
            </a:extLst>
          </p:cNvPr>
          <p:cNvSpPr txBox="1"/>
          <p:nvPr/>
        </p:nvSpPr>
        <p:spPr>
          <a:xfrm>
            <a:off x="3320779" y="1187349"/>
            <a:ext cx="1595309" cy="461665"/>
          </a:xfrm>
          <a:prstGeom prst="rect">
            <a:avLst/>
          </a:prstGeom>
          <a:noFill/>
        </p:spPr>
        <p:txBody>
          <a:bodyPr wrap="none" rtlCol="0">
            <a:spAutoFit/>
          </a:bodyPr>
          <a:lstStyle/>
          <a:p>
            <a:pPr algn="ctr"/>
            <a:r>
              <a:rPr lang="en-US" altLang="ja-JP" sz="1200" dirty="0">
                <a:latin typeface="Times New Roman" panose="02020603050405020304" pitchFamily="18" charset="0"/>
                <a:cs typeface="Times New Roman" panose="02020603050405020304" pitchFamily="18" charset="0"/>
              </a:rPr>
              <a:t>ICA</a:t>
            </a:r>
            <a:r>
              <a:rPr lang="ja-JP" altLang="en-US" sz="1200" dirty="0">
                <a:latin typeface="Times New Roman" panose="02020603050405020304" pitchFamily="18" charset="0"/>
                <a:cs typeface="Times New Roman" panose="02020603050405020304" pitchFamily="18" charset="0"/>
              </a:rPr>
              <a:t>基底を用いることで</a:t>
            </a:r>
            <a:br>
              <a:rPr lang="en-US" altLang="ja-JP" sz="1200" dirty="0">
                <a:latin typeface="Times New Roman" panose="02020603050405020304" pitchFamily="18" charset="0"/>
                <a:cs typeface="Times New Roman" panose="02020603050405020304" pitchFamily="18" charset="0"/>
              </a:rPr>
            </a:br>
            <a:r>
              <a:rPr lang="ja-JP" altLang="en-US" sz="1200" dirty="0">
                <a:latin typeface="Times New Roman" panose="02020603050405020304" pitchFamily="18" charset="0"/>
                <a:cs typeface="Times New Roman" panose="02020603050405020304" pitchFamily="18" charset="0"/>
              </a:rPr>
              <a:t>画質が高くなる領域</a:t>
            </a:r>
          </a:p>
        </p:txBody>
      </p:sp>
      <p:pic>
        <p:nvPicPr>
          <p:cNvPr id="19" name="図 18" descr="C:\Users\kawamura\study\ゼミ\基底画像（永久保存版）\barbara.bmp">
            <a:extLst>
              <a:ext uri="{FF2B5EF4-FFF2-40B4-BE49-F238E27FC236}">
                <a16:creationId xmlns:a16="http://schemas.microsoft.com/office/drawing/2014/main" id="{655AE016-C1EC-DC42-9786-A417865679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017" y="1270402"/>
            <a:ext cx="1425370" cy="1435496"/>
          </a:xfrm>
          <a:prstGeom prst="rect">
            <a:avLst/>
          </a:prstGeom>
          <a:noFill/>
          <a:ln w="25400">
            <a:solidFill>
              <a:schemeClr val="accent1"/>
            </a:solidFill>
          </a:ln>
        </p:spPr>
      </p:pic>
      <p:sp>
        <p:nvSpPr>
          <p:cNvPr id="20" name="テキスト ボックス 19">
            <a:extLst>
              <a:ext uri="{FF2B5EF4-FFF2-40B4-BE49-F238E27FC236}">
                <a16:creationId xmlns:a16="http://schemas.microsoft.com/office/drawing/2014/main" id="{27FDF8C8-CA21-4741-8B8D-E8B88B5BE457}"/>
              </a:ext>
            </a:extLst>
          </p:cNvPr>
          <p:cNvSpPr txBox="1"/>
          <p:nvPr/>
        </p:nvSpPr>
        <p:spPr>
          <a:xfrm>
            <a:off x="7639236" y="1306252"/>
            <a:ext cx="947695"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基底</a:t>
            </a:r>
          </a:p>
        </p:txBody>
      </p:sp>
      <p:pic>
        <p:nvPicPr>
          <p:cNvPr id="21" name="図 20">
            <a:extLst>
              <a:ext uri="{FF2B5EF4-FFF2-40B4-BE49-F238E27FC236}">
                <a16:creationId xmlns:a16="http://schemas.microsoft.com/office/drawing/2014/main" id="{4450F97F-51FC-2648-A8F0-EBD825513F41}"/>
              </a:ext>
            </a:extLst>
          </p:cNvPr>
          <p:cNvPicPr>
            <a:picLocks noChangeAspect="1"/>
          </p:cNvPicPr>
          <p:nvPr/>
        </p:nvPicPr>
        <p:blipFill>
          <a:blip r:embed="rId4"/>
          <a:stretch>
            <a:fillRect/>
          </a:stretch>
        </p:blipFill>
        <p:spPr>
          <a:xfrm>
            <a:off x="7543763" y="1615491"/>
            <a:ext cx="1140156" cy="1143907"/>
          </a:xfrm>
          <a:prstGeom prst="rect">
            <a:avLst/>
          </a:prstGeom>
        </p:spPr>
      </p:pic>
      <p:sp>
        <p:nvSpPr>
          <p:cNvPr id="22" name="フリーフォーム 21">
            <a:extLst>
              <a:ext uri="{FF2B5EF4-FFF2-40B4-BE49-F238E27FC236}">
                <a16:creationId xmlns:a16="http://schemas.microsoft.com/office/drawing/2014/main" id="{3AE1FCB7-A28E-CD49-9947-0BF74FD92E70}"/>
              </a:ext>
            </a:extLst>
          </p:cNvPr>
          <p:cNvSpPr/>
          <p:nvPr/>
        </p:nvSpPr>
        <p:spPr>
          <a:xfrm>
            <a:off x="7540782" y="1600109"/>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4" name="テキスト ボックス 23">
            <a:extLst>
              <a:ext uri="{FF2B5EF4-FFF2-40B4-BE49-F238E27FC236}">
                <a16:creationId xmlns:a16="http://schemas.microsoft.com/office/drawing/2014/main" id="{FE071EB5-C540-454B-8677-0D605A7B3D8F}"/>
              </a:ext>
            </a:extLst>
          </p:cNvPr>
          <p:cNvSpPr txBox="1"/>
          <p:nvPr/>
        </p:nvSpPr>
        <p:spPr>
          <a:xfrm>
            <a:off x="5215054" y="1910429"/>
            <a:ext cx="1347956" cy="511960"/>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dirty="0"/>
              <a:t>ICA</a:t>
            </a:r>
            <a:r>
              <a:rPr lang="ja-JP" altLang="en-US" sz="2000"/>
              <a:t>領域</a:t>
            </a:r>
            <a:endParaRPr lang="ja-JP" altLang="en-US" sz="1400" dirty="0"/>
          </a:p>
        </p:txBody>
      </p:sp>
      <p:cxnSp>
        <p:nvCxnSpPr>
          <p:cNvPr id="25" name="カギ線コネクタ 24">
            <a:extLst>
              <a:ext uri="{FF2B5EF4-FFF2-40B4-BE49-F238E27FC236}">
                <a16:creationId xmlns:a16="http://schemas.microsoft.com/office/drawing/2014/main" id="{BD7D987B-74DF-CD41-9FED-691D216F1CB6}"/>
              </a:ext>
            </a:extLst>
          </p:cNvPr>
          <p:cNvCxnSpPr>
            <a:cxnSpLocks/>
            <a:stCxn id="108" idx="1"/>
            <a:endCxn id="58" idx="1"/>
          </p:cNvCxnSpPr>
          <p:nvPr/>
        </p:nvCxnSpPr>
        <p:spPr>
          <a:xfrm rot="10800000" flipH="1" flipV="1">
            <a:off x="3525242" y="990681"/>
            <a:ext cx="22" cy="1174593"/>
          </a:xfrm>
          <a:prstGeom prst="bentConnector3">
            <a:avLst>
              <a:gd name="adj1" fmla="val -2092036364"/>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カギ線コネクタ 28">
            <a:extLst>
              <a:ext uri="{FF2B5EF4-FFF2-40B4-BE49-F238E27FC236}">
                <a16:creationId xmlns:a16="http://schemas.microsoft.com/office/drawing/2014/main" id="{32559F52-5288-994F-BD18-AE565B77B64F}"/>
              </a:ext>
            </a:extLst>
          </p:cNvPr>
          <p:cNvCxnSpPr>
            <a:cxnSpLocks/>
            <a:stCxn id="24" idx="2"/>
            <a:endCxn id="72" idx="0"/>
          </p:cNvCxnSpPr>
          <p:nvPr/>
        </p:nvCxnSpPr>
        <p:spPr>
          <a:xfrm rot="5400000">
            <a:off x="5212537" y="2835222"/>
            <a:ext cx="1089329" cy="263662"/>
          </a:xfrm>
          <a:prstGeom prst="bentConnector3">
            <a:avLst>
              <a:gd name="adj1" fmla="val 70146"/>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E65B796D-0CCA-484E-9696-8C01D59845F6}"/>
              </a:ext>
            </a:extLst>
          </p:cNvPr>
          <p:cNvCxnSpPr>
            <a:cxnSpLocks/>
            <a:stCxn id="24" idx="2"/>
            <a:endCxn id="82" idx="0"/>
          </p:cNvCxnSpPr>
          <p:nvPr/>
        </p:nvCxnSpPr>
        <p:spPr>
          <a:xfrm rot="5400000">
            <a:off x="3929434" y="1550297"/>
            <a:ext cx="1087506" cy="2831691"/>
          </a:xfrm>
          <a:prstGeom prst="bentConnector3">
            <a:avLst>
              <a:gd name="adj1" fmla="val 7018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A3DC79D2-91B1-F342-BCE0-4F347EFED50F}"/>
              </a:ext>
            </a:extLst>
          </p:cNvPr>
          <p:cNvCxnSpPr>
            <a:cxnSpLocks/>
            <a:stCxn id="24" idx="2"/>
            <a:endCxn id="69" idx="0"/>
          </p:cNvCxnSpPr>
          <p:nvPr/>
        </p:nvCxnSpPr>
        <p:spPr>
          <a:xfrm rot="5400000">
            <a:off x="2999944" y="623547"/>
            <a:ext cx="1090246" cy="4687931"/>
          </a:xfrm>
          <a:prstGeom prst="bentConnector3">
            <a:avLst>
              <a:gd name="adj1" fmla="val 6901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32EF89FB-28C3-1542-985B-81E3B3AAF0F1}"/>
              </a:ext>
            </a:extLst>
          </p:cNvPr>
          <p:cNvCxnSpPr>
            <a:cxnSpLocks/>
            <a:stCxn id="82" idx="2"/>
            <a:endCxn id="115" idx="0"/>
          </p:cNvCxnSpPr>
          <p:nvPr/>
        </p:nvCxnSpPr>
        <p:spPr>
          <a:xfrm rot="5400000">
            <a:off x="1880211" y="3963278"/>
            <a:ext cx="520768" cy="1833493"/>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19FB782-9D1E-0240-B696-DB87D960339D}"/>
              </a:ext>
            </a:extLst>
          </p:cNvPr>
          <p:cNvSpPr txBox="1"/>
          <p:nvPr/>
        </p:nvSpPr>
        <p:spPr>
          <a:xfrm>
            <a:off x="5785487" y="5544546"/>
            <a:ext cx="852019" cy="363274"/>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B</a:t>
            </a:r>
            <a:endParaRPr lang="ja-JP" altLang="en-US" sz="1200" dirty="0"/>
          </a:p>
        </p:txBody>
      </p:sp>
      <p:cxnSp>
        <p:nvCxnSpPr>
          <p:cNvPr id="37" name="カギ線コネクタ 36">
            <a:extLst>
              <a:ext uri="{FF2B5EF4-FFF2-40B4-BE49-F238E27FC236}">
                <a16:creationId xmlns:a16="http://schemas.microsoft.com/office/drawing/2014/main" id="{3AC7FD47-4FD7-7449-A1BA-67C247AFDE95}"/>
              </a:ext>
            </a:extLst>
          </p:cNvPr>
          <p:cNvCxnSpPr>
            <a:cxnSpLocks/>
            <a:stCxn id="72" idx="2"/>
            <a:endCxn id="36" idx="0"/>
          </p:cNvCxnSpPr>
          <p:nvPr/>
        </p:nvCxnSpPr>
        <p:spPr>
          <a:xfrm rot="16200000" flipH="1">
            <a:off x="5452862" y="4785910"/>
            <a:ext cx="931143" cy="586127"/>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C00347B8-DDF4-7346-AD1F-65B0F219B99E}"/>
              </a:ext>
            </a:extLst>
          </p:cNvPr>
          <p:cNvCxnSpPr>
            <a:cxnSpLocks/>
            <a:stCxn id="72" idx="2"/>
            <a:endCxn id="49" idx="0"/>
          </p:cNvCxnSpPr>
          <p:nvPr/>
        </p:nvCxnSpPr>
        <p:spPr>
          <a:xfrm rot="5400000">
            <a:off x="4929493" y="4848668"/>
            <a:ext cx="931142" cy="460613"/>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3">
            <a:extLst>
              <a:ext uri="{FF2B5EF4-FFF2-40B4-BE49-F238E27FC236}">
                <a16:creationId xmlns:a16="http://schemas.microsoft.com/office/drawing/2014/main" id="{7D47DDBD-AE08-AF43-B78D-1CEB5E1A1F71}"/>
              </a:ext>
            </a:extLst>
          </p:cNvPr>
          <p:cNvSpPr txBox="1"/>
          <p:nvPr/>
        </p:nvSpPr>
        <p:spPr>
          <a:xfrm>
            <a:off x="6717461" y="5546592"/>
            <a:ext cx="554585" cy="369332"/>
          </a:xfrm>
          <a:prstGeom prst="rect">
            <a:avLst/>
          </a:prstGeom>
          <a:noFill/>
        </p:spPr>
        <p:txBody>
          <a:bodyPr wrap="square" rtlCol="0">
            <a:spAutoFit/>
          </a:bodyPr>
          <a:lstStyle/>
          <a:p>
            <a:r>
              <a:rPr lang="ja-JP" altLang="en-US"/>
              <a:t>・・・</a:t>
            </a:r>
            <a:endParaRPr lang="en-US" altLang="ja-JP" dirty="0"/>
          </a:p>
        </p:txBody>
      </p:sp>
      <p:pic>
        <p:nvPicPr>
          <p:cNvPr id="40" name="図 39" descr="C:\Users\togashi\Documents\togashi\富樫研究\ICA40.PNG">
            <a:extLst>
              <a:ext uri="{FF2B5EF4-FFF2-40B4-BE49-F238E27FC236}">
                <a16:creationId xmlns:a16="http://schemas.microsoft.com/office/drawing/2014/main" id="{D997216B-C89F-0949-A1B3-2F9234DF709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8933" y="6124055"/>
            <a:ext cx="509828" cy="465734"/>
          </a:xfrm>
          <a:prstGeom prst="rect">
            <a:avLst/>
          </a:prstGeom>
          <a:noFill/>
          <a:ln>
            <a:noFill/>
          </a:ln>
        </p:spPr>
      </p:pic>
      <p:pic>
        <p:nvPicPr>
          <p:cNvPr id="41" name="図 40" descr="C:\Users\togashi\Documents\togashi\富樫研究\ICA40.PNG">
            <a:extLst>
              <a:ext uri="{FF2B5EF4-FFF2-40B4-BE49-F238E27FC236}">
                <a16:creationId xmlns:a16="http://schemas.microsoft.com/office/drawing/2014/main" id="{8E471365-120E-BF4E-930B-93D35BD1126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35180" y="6115843"/>
            <a:ext cx="509828" cy="465734"/>
          </a:xfrm>
          <a:prstGeom prst="rect">
            <a:avLst/>
          </a:prstGeom>
          <a:noFill/>
          <a:ln>
            <a:noFill/>
          </a:ln>
        </p:spPr>
      </p:pic>
      <p:pic>
        <p:nvPicPr>
          <p:cNvPr id="42" name="図 41">
            <a:extLst>
              <a:ext uri="{FF2B5EF4-FFF2-40B4-BE49-F238E27FC236}">
                <a16:creationId xmlns:a16="http://schemas.microsoft.com/office/drawing/2014/main" id="{819C7E0E-A6E0-4D4A-8D0D-3E2AEF379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0533" y="6118827"/>
            <a:ext cx="476190" cy="476190"/>
          </a:xfrm>
          <a:prstGeom prst="rect">
            <a:avLst/>
          </a:prstGeom>
        </p:spPr>
      </p:pic>
      <p:pic>
        <p:nvPicPr>
          <p:cNvPr id="43" name="図 42">
            <a:extLst>
              <a:ext uri="{FF2B5EF4-FFF2-40B4-BE49-F238E27FC236}">
                <a16:creationId xmlns:a16="http://schemas.microsoft.com/office/drawing/2014/main" id="{5E075B67-288F-8C4B-B1F5-BFA66F9C28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7343" y="6115843"/>
            <a:ext cx="466667" cy="466667"/>
          </a:xfrm>
          <a:prstGeom prst="rect">
            <a:avLst/>
          </a:prstGeom>
        </p:spPr>
      </p:pic>
      <p:sp>
        <p:nvSpPr>
          <p:cNvPr id="44" name="テキスト ボックス 33">
            <a:extLst>
              <a:ext uri="{FF2B5EF4-FFF2-40B4-BE49-F238E27FC236}">
                <a16:creationId xmlns:a16="http://schemas.microsoft.com/office/drawing/2014/main" id="{098E7ED4-815B-BC45-B4E7-6BE571FC29A2}"/>
              </a:ext>
            </a:extLst>
          </p:cNvPr>
          <p:cNvSpPr txBox="1"/>
          <p:nvPr/>
        </p:nvSpPr>
        <p:spPr>
          <a:xfrm>
            <a:off x="5363729" y="6134144"/>
            <a:ext cx="554585" cy="369332"/>
          </a:xfrm>
          <a:prstGeom prst="rect">
            <a:avLst/>
          </a:prstGeom>
          <a:noFill/>
        </p:spPr>
        <p:txBody>
          <a:bodyPr wrap="square" rtlCol="0">
            <a:spAutoFit/>
          </a:bodyPr>
          <a:lstStyle/>
          <a:p>
            <a:r>
              <a:rPr lang="ja-JP" altLang="en-US"/>
              <a:t>・・・</a:t>
            </a:r>
            <a:endParaRPr lang="en-US" altLang="ja-JP" dirty="0"/>
          </a:p>
        </p:txBody>
      </p:sp>
      <p:cxnSp>
        <p:nvCxnSpPr>
          <p:cNvPr id="48" name="カギ線コネクタ 47">
            <a:extLst>
              <a:ext uri="{FF2B5EF4-FFF2-40B4-BE49-F238E27FC236}">
                <a16:creationId xmlns:a16="http://schemas.microsoft.com/office/drawing/2014/main" id="{28144347-40F0-794A-B153-3E93BD99946E}"/>
              </a:ext>
            </a:extLst>
          </p:cNvPr>
          <p:cNvCxnSpPr>
            <a:cxnSpLocks/>
            <a:stCxn id="44" idx="3"/>
            <a:endCxn id="21" idx="1"/>
          </p:cNvCxnSpPr>
          <p:nvPr/>
        </p:nvCxnSpPr>
        <p:spPr>
          <a:xfrm flipV="1">
            <a:off x="5918314" y="2187445"/>
            <a:ext cx="1625449" cy="4131365"/>
          </a:xfrm>
          <a:prstGeom prst="bentConnector3">
            <a:avLst>
              <a:gd name="adj1" fmla="val 8150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1C68BFA-957F-3549-9E9D-CF46ADA371C5}"/>
              </a:ext>
            </a:extLst>
          </p:cNvPr>
          <p:cNvSpPr txBox="1"/>
          <p:nvPr/>
        </p:nvSpPr>
        <p:spPr>
          <a:xfrm>
            <a:off x="4741212" y="5544545"/>
            <a:ext cx="847089" cy="371379"/>
          </a:xfrm>
          <a:prstGeom prst="rect">
            <a:avLst/>
          </a:prstGeom>
          <a:solidFill>
            <a:srgbClr val="FF818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特徴</a:t>
            </a:r>
            <a:r>
              <a:rPr lang="en-US" altLang="ja-JP" dirty="0"/>
              <a:t>A</a:t>
            </a:r>
            <a:endParaRPr lang="ja-JP" altLang="en-US" sz="1200" dirty="0"/>
          </a:p>
        </p:txBody>
      </p:sp>
      <p:sp>
        <p:nvSpPr>
          <p:cNvPr id="51" name="テキスト ボックス 50">
            <a:extLst>
              <a:ext uri="{FF2B5EF4-FFF2-40B4-BE49-F238E27FC236}">
                <a16:creationId xmlns:a16="http://schemas.microsoft.com/office/drawing/2014/main" id="{3AE48F5D-8E83-064E-B951-2D7C55D21338}"/>
              </a:ext>
            </a:extLst>
          </p:cNvPr>
          <p:cNvSpPr txBox="1"/>
          <p:nvPr/>
        </p:nvSpPr>
        <p:spPr>
          <a:xfrm>
            <a:off x="2648950" y="1551422"/>
            <a:ext cx="458780" cy="523220"/>
          </a:xfrm>
          <a:prstGeom prst="rect">
            <a:avLst/>
          </a:prstGeom>
          <a:noFill/>
        </p:spPr>
        <p:txBody>
          <a:bodyPr wrap="none" rtlCol="0">
            <a:spAutoFit/>
          </a:bodyPr>
          <a:lstStyle/>
          <a:p>
            <a:r>
              <a:rPr kumimoji="1" lang="en-US" altLang="ja-JP" sz="2800" dirty="0">
                <a:solidFill>
                  <a:srgbClr val="002060"/>
                </a:solidFill>
              </a:rPr>
              <a:t>1.</a:t>
            </a:r>
            <a:endParaRPr kumimoji="1" lang="ja-JP" altLang="en-US">
              <a:solidFill>
                <a:srgbClr val="002060"/>
              </a:solidFill>
            </a:endParaRPr>
          </a:p>
        </p:txBody>
      </p:sp>
      <p:sp>
        <p:nvSpPr>
          <p:cNvPr id="52" name="テキスト ボックス 51">
            <a:extLst>
              <a:ext uri="{FF2B5EF4-FFF2-40B4-BE49-F238E27FC236}">
                <a16:creationId xmlns:a16="http://schemas.microsoft.com/office/drawing/2014/main" id="{3E70D582-0F40-E04C-B428-0F5C6B0F773A}"/>
              </a:ext>
            </a:extLst>
          </p:cNvPr>
          <p:cNvSpPr txBox="1"/>
          <p:nvPr/>
        </p:nvSpPr>
        <p:spPr>
          <a:xfrm>
            <a:off x="5459534" y="2716006"/>
            <a:ext cx="458780" cy="523220"/>
          </a:xfrm>
          <a:prstGeom prst="rect">
            <a:avLst/>
          </a:prstGeom>
          <a:noFill/>
        </p:spPr>
        <p:txBody>
          <a:bodyPr wrap="none" rtlCol="0">
            <a:spAutoFit/>
          </a:bodyPr>
          <a:lstStyle/>
          <a:p>
            <a:r>
              <a:rPr lang="en-US" altLang="ja-JP" sz="2800" dirty="0">
                <a:solidFill>
                  <a:srgbClr val="002060"/>
                </a:solidFill>
              </a:rPr>
              <a:t>2</a:t>
            </a:r>
            <a:r>
              <a:rPr kumimoji="1" lang="en-US" altLang="ja-JP" sz="2800" dirty="0">
                <a:solidFill>
                  <a:srgbClr val="002060"/>
                </a:solidFill>
              </a:rPr>
              <a:t>.</a:t>
            </a:r>
            <a:endParaRPr kumimoji="1" lang="ja-JP" altLang="en-US">
              <a:solidFill>
                <a:srgbClr val="002060"/>
              </a:solidFill>
            </a:endParaRPr>
          </a:p>
        </p:txBody>
      </p:sp>
      <p:sp>
        <p:nvSpPr>
          <p:cNvPr id="53" name="テキスト ボックス 52">
            <a:extLst>
              <a:ext uri="{FF2B5EF4-FFF2-40B4-BE49-F238E27FC236}">
                <a16:creationId xmlns:a16="http://schemas.microsoft.com/office/drawing/2014/main" id="{39C57D72-2DC3-0842-9156-E3CA65DD2EC0}"/>
              </a:ext>
            </a:extLst>
          </p:cNvPr>
          <p:cNvSpPr txBox="1"/>
          <p:nvPr/>
        </p:nvSpPr>
        <p:spPr>
          <a:xfrm>
            <a:off x="256650" y="5393705"/>
            <a:ext cx="458780" cy="523220"/>
          </a:xfrm>
          <a:prstGeom prst="rect">
            <a:avLst/>
          </a:prstGeom>
          <a:noFill/>
        </p:spPr>
        <p:txBody>
          <a:bodyPr wrap="none" rtlCol="0">
            <a:spAutoFit/>
          </a:bodyPr>
          <a:lstStyle/>
          <a:p>
            <a:r>
              <a:rPr lang="en-US" altLang="ja-JP" sz="2800" dirty="0">
                <a:solidFill>
                  <a:srgbClr val="002060"/>
                </a:solidFill>
              </a:rPr>
              <a:t>3</a:t>
            </a:r>
            <a:r>
              <a:rPr kumimoji="1" lang="en-US" altLang="ja-JP" sz="2800" dirty="0">
                <a:solidFill>
                  <a:srgbClr val="002060"/>
                </a:solidFill>
              </a:rPr>
              <a:t>.</a:t>
            </a:r>
            <a:endParaRPr kumimoji="1" lang="ja-JP" altLang="en-US">
              <a:solidFill>
                <a:srgbClr val="002060"/>
              </a:solidFill>
            </a:endParaRPr>
          </a:p>
        </p:txBody>
      </p:sp>
      <p:sp>
        <p:nvSpPr>
          <p:cNvPr id="54" name="テキスト ボックス 53">
            <a:extLst>
              <a:ext uri="{FF2B5EF4-FFF2-40B4-BE49-F238E27FC236}">
                <a16:creationId xmlns:a16="http://schemas.microsoft.com/office/drawing/2014/main" id="{45B30BD9-BF85-C841-A0B4-59AF28D0413C}"/>
              </a:ext>
            </a:extLst>
          </p:cNvPr>
          <p:cNvSpPr txBox="1"/>
          <p:nvPr/>
        </p:nvSpPr>
        <p:spPr>
          <a:xfrm>
            <a:off x="257070" y="6095312"/>
            <a:ext cx="458780" cy="523220"/>
          </a:xfrm>
          <a:prstGeom prst="rect">
            <a:avLst/>
          </a:prstGeom>
          <a:noFill/>
        </p:spPr>
        <p:txBody>
          <a:bodyPr wrap="none" rtlCol="0">
            <a:spAutoFit/>
          </a:bodyPr>
          <a:lstStyle/>
          <a:p>
            <a:r>
              <a:rPr kumimoji="1" lang="en-US" altLang="ja-JP" sz="2800" dirty="0">
                <a:solidFill>
                  <a:srgbClr val="002060"/>
                </a:solidFill>
              </a:rPr>
              <a:t>4.</a:t>
            </a:r>
            <a:endParaRPr kumimoji="1" lang="ja-JP" altLang="en-US">
              <a:solidFill>
                <a:srgbClr val="002060"/>
              </a:solidFill>
            </a:endParaRPr>
          </a:p>
        </p:txBody>
      </p:sp>
      <p:sp>
        <p:nvSpPr>
          <p:cNvPr id="55" name="正方形/長方形 54">
            <a:extLst>
              <a:ext uri="{FF2B5EF4-FFF2-40B4-BE49-F238E27FC236}">
                <a16:creationId xmlns:a16="http://schemas.microsoft.com/office/drawing/2014/main" id="{4869DC66-1576-EE45-B9AA-9F1A3BA21547}"/>
              </a:ext>
            </a:extLst>
          </p:cNvPr>
          <p:cNvSpPr/>
          <p:nvPr/>
        </p:nvSpPr>
        <p:spPr>
          <a:xfrm>
            <a:off x="4630647" y="4795780"/>
            <a:ext cx="2429886" cy="1225201"/>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Picture 3" descr="C:\Users\kawamura\study\ゼミ\ICA_block.bmp">
            <a:extLst>
              <a:ext uri="{FF2B5EF4-FFF2-40B4-BE49-F238E27FC236}">
                <a16:creationId xmlns:a16="http://schemas.microsoft.com/office/drawing/2014/main" id="{DC1803EC-196C-0048-BA86-7E04257B25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5264" y="1604108"/>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69" name="図形 2" descr="10">
            <a:extLst>
              <a:ext uri="{FF2B5EF4-FFF2-40B4-BE49-F238E27FC236}">
                <a16:creationId xmlns:a16="http://schemas.microsoft.com/office/drawing/2014/main" id="{462A335A-3FA6-3547-A771-E5C1BF2E7D8F}"/>
              </a:ext>
            </a:extLst>
          </p:cNvPr>
          <p:cNvPicPr>
            <a:picLocks noChangeAspect="1"/>
          </p:cNvPicPr>
          <p:nvPr/>
        </p:nvPicPr>
        <p:blipFill>
          <a:blip r:embed="rId9"/>
          <a:stretch>
            <a:fillRect/>
          </a:stretch>
        </p:blipFill>
        <p:spPr>
          <a:xfrm>
            <a:off x="646842" y="3512635"/>
            <a:ext cx="1108517" cy="1108517"/>
          </a:xfrm>
          <a:prstGeom prst="rect">
            <a:avLst/>
          </a:prstGeom>
          <a:ln w="25400">
            <a:noFill/>
          </a:ln>
        </p:spPr>
      </p:pic>
      <p:pic>
        <p:nvPicPr>
          <p:cNvPr id="72" name="図 71">
            <a:extLst>
              <a:ext uri="{FF2B5EF4-FFF2-40B4-BE49-F238E27FC236}">
                <a16:creationId xmlns:a16="http://schemas.microsoft.com/office/drawing/2014/main" id="{B19A04D1-2165-BE4E-A39F-08A786A2D8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4527" y="3511718"/>
            <a:ext cx="1101685" cy="1101685"/>
          </a:xfrm>
          <a:prstGeom prst="rect">
            <a:avLst/>
          </a:prstGeom>
          <a:ln w="38100">
            <a:noFill/>
          </a:ln>
        </p:spPr>
      </p:pic>
      <p:grpSp>
        <p:nvGrpSpPr>
          <p:cNvPr id="84" name="グループ化 83">
            <a:extLst>
              <a:ext uri="{FF2B5EF4-FFF2-40B4-BE49-F238E27FC236}">
                <a16:creationId xmlns:a16="http://schemas.microsoft.com/office/drawing/2014/main" id="{9CA72D0D-B950-2D45-A017-3BC8ADEC3C9C}"/>
              </a:ext>
            </a:extLst>
          </p:cNvPr>
          <p:cNvGrpSpPr/>
          <p:nvPr/>
        </p:nvGrpSpPr>
        <p:grpSpPr>
          <a:xfrm>
            <a:off x="2504081" y="3507730"/>
            <a:ext cx="1121502" cy="1111910"/>
            <a:chOff x="6855587" y="446305"/>
            <a:chExt cx="1597453" cy="1579181"/>
          </a:xfrm>
        </p:grpSpPr>
        <p:sp>
          <p:nvSpPr>
            <p:cNvPr id="83" name="正方形/長方形 82">
              <a:extLst>
                <a:ext uri="{FF2B5EF4-FFF2-40B4-BE49-F238E27FC236}">
                  <a16:creationId xmlns:a16="http://schemas.microsoft.com/office/drawing/2014/main" id="{2910462D-7A86-9445-832F-1B7DB3487557}"/>
                </a:ext>
              </a:extLst>
            </p:cNvPr>
            <p:cNvSpPr>
              <a:spLocks noChangeAspect="1"/>
            </p:cNvSpPr>
            <p:nvPr/>
          </p:nvSpPr>
          <p:spPr>
            <a:xfrm>
              <a:off x="6877050" y="446305"/>
              <a:ext cx="1575990" cy="15759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a:extLst>
                <a:ext uri="{FF2B5EF4-FFF2-40B4-BE49-F238E27FC236}">
                  <a16:creationId xmlns:a16="http://schemas.microsoft.com/office/drawing/2014/main" id="{9AF285E9-A2D2-E346-91E7-C27C37F9A99D}"/>
                </a:ext>
              </a:extLst>
            </p:cNvPr>
            <p:cNvGrpSpPr>
              <a:grpSpLocks noChangeAspect="1"/>
            </p:cNvGrpSpPr>
            <p:nvPr/>
          </p:nvGrpSpPr>
          <p:grpSpPr>
            <a:xfrm>
              <a:off x="6855587" y="449378"/>
              <a:ext cx="1576108" cy="1576108"/>
              <a:chOff x="3432887" y="378111"/>
              <a:chExt cx="2111890" cy="2111889"/>
            </a:xfrm>
          </p:grpSpPr>
          <p:pic>
            <p:nvPicPr>
              <p:cNvPr id="80" name="図 79">
                <a:extLst>
                  <a:ext uri="{FF2B5EF4-FFF2-40B4-BE49-F238E27FC236}">
                    <a16:creationId xmlns:a16="http://schemas.microsoft.com/office/drawing/2014/main" id="{3E4CF0CA-E021-8D44-8781-92E312337B91}"/>
                  </a:ext>
                </a:extLst>
              </p:cNvPr>
              <p:cNvPicPr>
                <a:picLocks noChangeAspect="1"/>
              </p:cNvPicPr>
              <p:nvPr/>
            </p:nvPicPr>
            <p:blipFill>
              <a:blip r:embed="rId11">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32887" y="378111"/>
                <a:ext cx="2111888" cy="2111888"/>
              </a:xfrm>
              <a:prstGeom prst="rect">
                <a:avLst/>
              </a:prstGeom>
            </p:spPr>
          </p:pic>
          <p:pic>
            <p:nvPicPr>
              <p:cNvPr id="81" name="図 80">
                <a:extLst>
                  <a:ext uri="{FF2B5EF4-FFF2-40B4-BE49-F238E27FC236}">
                    <a16:creationId xmlns:a16="http://schemas.microsoft.com/office/drawing/2014/main" id="{B2F350A5-4BBC-8D46-B846-690FD57B9C5C}"/>
                  </a:ext>
                </a:extLst>
              </p:cNvPr>
              <p:cNvPicPr>
                <a:picLocks noChangeAspect="1"/>
              </p:cNvPicPr>
              <p:nvPr/>
            </p:nvPicPr>
            <p:blipFill>
              <a:blip r:embed="rId1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32888" y="378112"/>
                <a:ext cx="2111887" cy="2111887"/>
              </a:xfrm>
              <a:prstGeom prst="rect">
                <a:avLst/>
              </a:prstGeom>
            </p:spPr>
          </p:pic>
          <p:pic>
            <p:nvPicPr>
              <p:cNvPr id="82" name="図 81">
                <a:extLst>
                  <a:ext uri="{FF2B5EF4-FFF2-40B4-BE49-F238E27FC236}">
                    <a16:creationId xmlns:a16="http://schemas.microsoft.com/office/drawing/2014/main" id="{4174322B-5C80-E844-8021-8626C53E2083}"/>
                  </a:ext>
                </a:extLst>
              </p:cNvPr>
              <p:cNvPicPr>
                <a:picLocks noChangeAspect="1"/>
              </p:cNvPicPr>
              <p:nvPr/>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32891" y="378113"/>
                <a:ext cx="2111886" cy="2111887"/>
              </a:xfrm>
              <a:prstGeom prst="rect">
                <a:avLst/>
              </a:prstGeom>
            </p:spPr>
          </p:pic>
        </p:grpSp>
      </p:grpSp>
      <p:cxnSp>
        <p:nvCxnSpPr>
          <p:cNvPr id="88" name="カギ線コネクタ 87">
            <a:extLst>
              <a:ext uri="{FF2B5EF4-FFF2-40B4-BE49-F238E27FC236}">
                <a16:creationId xmlns:a16="http://schemas.microsoft.com/office/drawing/2014/main" id="{82AD2353-7F86-294B-B4D0-394185E7D06E}"/>
              </a:ext>
            </a:extLst>
          </p:cNvPr>
          <p:cNvCxnSpPr>
            <a:cxnSpLocks/>
            <a:stCxn id="82" idx="2"/>
            <a:endCxn id="116" idx="0"/>
          </p:cNvCxnSpPr>
          <p:nvPr/>
        </p:nvCxnSpPr>
        <p:spPr>
          <a:xfrm rot="5400000">
            <a:off x="2370248" y="4458021"/>
            <a:ext cx="525474" cy="848712"/>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8" name="Picture 2" descr="C:\Users\kawamura\study\ゼミ\DCT_block.bmp">
            <a:extLst>
              <a:ext uri="{FF2B5EF4-FFF2-40B4-BE49-F238E27FC236}">
                <a16:creationId xmlns:a16="http://schemas.microsoft.com/office/drawing/2014/main" id="{AC3ED3CC-E369-DB47-B65A-D9B25AF7BDF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77502"/>
          <a:stretch/>
        </p:blipFill>
        <p:spPr bwMode="auto">
          <a:xfrm>
            <a:off x="3525242" y="864387"/>
            <a:ext cx="1122719" cy="252589"/>
          </a:xfrm>
          <a:prstGeom prst="rect">
            <a:avLst/>
          </a:prstGeom>
          <a:noFill/>
          <a:extLst>
            <a:ext uri="{909E8E84-426E-40DD-AFC4-6F175D3DCCD1}">
              <a14:hiddenFill xmlns:a14="http://schemas.microsoft.com/office/drawing/2010/main">
                <a:solidFill>
                  <a:srgbClr val="FFFFFF"/>
                </a:solidFill>
              </a14:hiddenFill>
            </a:ext>
          </a:extLst>
        </p:spPr>
      </p:pic>
      <p:pic>
        <p:nvPicPr>
          <p:cNvPr id="115" name="図 114">
            <a:extLst>
              <a:ext uri="{FF2B5EF4-FFF2-40B4-BE49-F238E27FC236}">
                <a16:creationId xmlns:a16="http://schemas.microsoft.com/office/drawing/2014/main" id="{D46FF31B-7A1E-1649-8AD4-2358AF917B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9144" y="5140408"/>
            <a:ext cx="829407" cy="829407"/>
          </a:xfrm>
          <a:prstGeom prst="rect">
            <a:avLst/>
          </a:prstGeom>
        </p:spPr>
      </p:pic>
      <p:pic>
        <p:nvPicPr>
          <p:cNvPr id="116" name="図 115">
            <a:extLst>
              <a:ext uri="{FF2B5EF4-FFF2-40B4-BE49-F238E27FC236}">
                <a16:creationId xmlns:a16="http://schemas.microsoft.com/office/drawing/2014/main" id="{64935F5B-2B31-3741-9614-145C1EA2CD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96278" y="5145114"/>
            <a:ext cx="824701" cy="824701"/>
          </a:xfrm>
          <a:prstGeom prst="rect">
            <a:avLst/>
          </a:prstGeom>
        </p:spPr>
      </p:pic>
      <p:pic>
        <p:nvPicPr>
          <p:cNvPr id="117" name="図 116">
            <a:extLst>
              <a:ext uri="{FF2B5EF4-FFF2-40B4-BE49-F238E27FC236}">
                <a16:creationId xmlns:a16="http://schemas.microsoft.com/office/drawing/2014/main" id="{A95B00D0-DAA9-9B4A-98C3-FACB0A8605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54890" y="5140408"/>
            <a:ext cx="824701" cy="824701"/>
          </a:xfrm>
          <a:prstGeom prst="rect">
            <a:avLst/>
          </a:prstGeom>
        </p:spPr>
      </p:pic>
      <p:cxnSp>
        <p:nvCxnSpPr>
          <p:cNvPr id="120" name="カギ線コネクタ 119">
            <a:extLst>
              <a:ext uri="{FF2B5EF4-FFF2-40B4-BE49-F238E27FC236}">
                <a16:creationId xmlns:a16="http://schemas.microsoft.com/office/drawing/2014/main" id="{7FEF4659-2592-F646-8E97-F8D29F150E1F}"/>
              </a:ext>
            </a:extLst>
          </p:cNvPr>
          <p:cNvCxnSpPr>
            <a:cxnSpLocks/>
            <a:stCxn id="82" idx="2"/>
            <a:endCxn id="117" idx="0"/>
          </p:cNvCxnSpPr>
          <p:nvPr/>
        </p:nvCxnSpPr>
        <p:spPr>
          <a:xfrm rot="16200000" flipH="1">
            <a:off x="2851907" y="4825074"/>
            <a:ext cx="520768" cy="109900"/>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8" name="図 127">
            <a:extLst>
              <a:ext uri="{FF2B5EF4-FFF2-40B4-BE49-F238E27FC236}">
                <a16:creationId xmlns:a16="http://schemas.microsoft.com/office/drawing/2014/main" id="{3570552F-A67A-CA41-AEF0-029E1CFF493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18681" y="5149835"/>
            <a:ext cx="805846" cy="805846"/>
          </a:xfrm>
          <a:prstGeom prst="rect">
            <a:avLst/>
          </a:prstGeom>
        </p:spPr>
      </p:pic>
      <p:cxnSp>
        <p:nvCxnSpPr>
          <p:cNvPr id="129" name="カギ線コネクタ 128">
            <a:extLst>
              <a:ext uri="{FF2B5EF4-FFF2-40B4-BE49-F238E27FC236}">
                <a16:creationId xmlns:a16="http://schemas.microsoft.com/office/drawing/2014/main" id="{586E9AA7-57E1-8C45-BA99-974501D250DE}"/>
              </a:ext>
            </a:extLst>
          </p:cNvPr>
          <p:cNvCxnSpPr>
            <a:cxnSpLocks/>
            <a:stCxn id="82" idx="2"/>
            <a:endCxn id="128" idx="0"/>
          </p:cNvCxnSpPr>
          <p:nvPr/>
        </p:nvCxnSpPr>
        <p:spPr>
          <a:xfrm rot="16200000" flipH="1">
            <a:off x="3324375" y="4352605"/>
            <a:ext cx="530195" cy="1064263"/>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8D28E7F1-6DE9-474E-8BCC-952974214F1B}"/>
              </a:ext>
            </a:extLst>
          </p:cNvPr>
          <p:cNvSpPr/>
          <p:nvPr/>
        </p:nvSpPr>
        <p:spPr>
          <a:xfrm>
            <a:off x="709712" y="4795780"/>
            <a:ext cx="2929013" cy="1228437"/>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ED0976FE-DEE9-3B4B-8F38-4239756D4997}"/>
              </a:ext>
            </a:extLst>
          </p:cNvPr>
          <p:cNvSpPr/>
          <p:nvPr/>
        </p:nvSpPr>
        <p:spPr>
          <a:xfrm>
            <a:off x="7113853" y="1281177"/>
            <a:ext cx="1851350" cy="1644903"/>
          </a:xfrm>
          <a:prstGeom prst="rect">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964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r>
              <a:rPr kumimoji="1" lang="en-US" altLang="ja-JP" dirty="0"/>
              <a:t>-</a:t>
            </a:r>
            <a:r>
              <a:rPr kumimoji="1" lang="ja-JP" altLang="en-US" sz="3100"/>
              <a:t>今後の予定</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24</a:t>
            </a:fld>
            <a:endParaRPr lang="ja-JP" altLang="en-US" dirty="0"/>
          </a:p>
        </p:txBody>
      </p:sp>
      <p:sp>
        <p:nvSpPr>
          <p:cNvPr id="149" name="テキスト ボックス 34">
            <a:extLst>
              <a:ext uri="{FF2B5EF4-FFF2-40B4-BE49-F238E27FC236}">
                <a16:creationId xmlns:a16="http://schemas.microsoft.com/office/drawing/2014/main" id="{8ED9BD2A-65BC-2046-85F2-B9178580A571}"/>
              </a:ext>
            </a:extLst>
          </p:cNvPr>
          <p:cNvSpPr txBox="1"/>
          <p:nvPr/>
        </p:nvSpPr>
        <p:spPr>
          <a:xfrm>
            <a:off x="480616" y="667327"/>
            <a:ext cx="8140652" cy="3693319"/>
          </a:xfrm>
          <a:prstGeom prst="rect">
            <a:avLst/>
          </a:prstGeom>
          <a:noFill/>
        </p:spPr>
        <p:txBody>
          <a:bodyPr wrap="square" rtlCol="0">
            <a:spAutoFit/>
          </a:bodyPr>
          <a:lstStyle/>
          <a:p>
            <a:pPr>
              <a:lnSpc>
                <a:spcPct val="150000"/>
              </a:lnSpc>
              <a:buClr>
                <a:srgbClr val="002060"/>
              </a:buClr>
              <a:buSzPct val="90000"/>
            </a:pPr>
            <a:endParaRPr lang="en-US" altLang="ja-JP" sz="2800" dirty="0"/>
          </a:p>
          <a:p>
            <a:pPr marL="342900" indent="-342900">
              <a:lnSpc>
                <a:spcPct val="150000"/>
              </a:lnSpc>
              <a:buClr>
                <a:srgbClr val="002060"/>
              </a:buClr>
              <a:buSzPct val="90000"/>
              <a:buFont typeface="Wingdings" pitchFamily="2" charset="2"/>
              <a:buChar char="n"/>
            </a:pPr>
            <a:r>
              <a:rPr lang="en-US" altLang="ja-JP" sz="2800" dirty="0"/>
              <a:t> 3. </a:t>
            </a:r>
            <a:r>
              <a:rPr lang="ja-JP" altLang="en-US" sz="2800"/>
              <a:t>の領域分類において</a:t>
            </a:r>
            <a:r>
              <a:rPr lang="en-US" altLang="ja-JP" sz="2800" dirty="0"/>
              <a:t>MSE</a:t>
            </a:r>
            <a:r>
              <a:rPr lang="ja-JP" altLang="en-US" sz="2800"/>
              <a:t>を含めた分類法の検討</a:t>
            </a:r>
            <a:endParaRPr lang="en-US" altLang="ja-JP" sz="2800" dirty="0"/>
          </a:p>
          <a:p>
            <a:pPr marL="342900" indent="-342900">
              <a:lnSpc>
                <a:spcPct val="150000"/>
              </a:lnSpc>
              <a:buClr>
                <a:srgbClr val="002060"/>
              </a:buClr>
              <a:buSzPct val="90000"/>
              <a:buFont typeface="Wingdings" pitchFamily="2" charset="2"/>
              <a:buChar char="n"/>
            </a:pPr>
            <a:r>
              <a:rPr lang="en-US" altLang="ja-JP" sz="2800" dirty="0"/>
              <a:t> 3. </a:t>
            </a:r>
            <a:r>
              <a:rPr lang="ja-JP" altLang="en-US" sz="2800"/>
              <a:t>の複数個基底を用いる場合の領域分類法の検討</a:t>
            </a:r>
            <a:endParaRPr lang="en-US" altLang="ja-JP" sz="2800" dirty="0"/>
          </a:p>
          <a:p>
            <a:pPr marL="342900" indent="-342900">
              <a:lnSpc>
                <a:spcPct val="150000"/>
              </a:lnSpc>
              <a:buClr>
                <a:srgbClr val="002060"/>
              </a:buClr>
              <a:buSzPct val="90000"/>
              <a:buFont typeface="Wingdings" pitchFamily="2" charset="2"/>
              <a:buChar char="n"/>
            </a:pPr>
            <a:r>
              <a:rPr lang="en-US" altLang="ja-JP" sz="2800" dirty="0"/>
              <a:t> </a:t>
            </a:r>
            <a:r>
              <a:rPr lang="ja-JP" altLang="en-US" sz="2800"/>
              <a:t>全ての符号化レートに適応させ，符号化性能</a:t>
            </a:r>
            <a:r>
              <a:rPr lang="en-US" altLang="ja-JP" sz="2800" dirty="0"/>
              <a:t> </a:t>
            </a:r>
            <a:r>
              <a:rPr lang="ja-JP" altLang="en-US" sz="2800"/>
              <a:t>と</a:t>
            </a:r>
            <a:r>
              <a:rPr lang="en-US" altLang="ja-JP" sz="2800" dirty="0"/>
              <a:t> </a:t>
            </a:r>
            <a:r>
              <a:rPr lang="ja-JP" altLang="en-US" sz="2800"/>
              <a:t>選出される</a:t>
            </a:r>
            <a:r>
              <a:rPr lang="en-US" altLang="ja-JP" sz="2800" dirty="0"/>
              <a:t>ICA</a:t>
            </a:r>
            <a:r>
              <a:rPr lang="ja-JP" altLang="en-US" sz="2800"/>
              <a:t>基底を確認</a:t>
            </a:r>
            <a:endParaRPr lang="en-US" altLang="ja-JP" sz="2800" dirty="0"/>
          </a:p>
          <a:p>
            <a:pPr marL="342900" indent="-342900">
              <a:buClr>
                <a:srgbClr val="002060"/>
              </a:buClr>
              <a:buSzPct val="90000"/>
              <a:buFont typeface="Wingdings" pitchFamily="2" charset="2"/>
              <a:buChar char="n"/>
            </a:pPr>
            <a:endParaRPr lang="en-US" altLang="ja-JP" sz="2400" dirty="0"/>
          </a:p>
        </p:txBody>
      </p:sp>
    </p:spTree>
    <p:extLst>
      <p:ext uri="{BB962C8B-B14F-4D97-AF65-F5344CB8AC3E}">
        <p14:creationId xmlns:p14="http://schemas.microsoft.com/office/powerpoint/2010/main" val="396212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25</a:t>
            </a:fld>
            <a:endParaRPr lang="ja-JP" altLang="en-US" dirty="0"/>
          </a:p>
        </p:txBody>
      </p:sp>
      <p:sp>
        <p:nvSpPr>
          <p:cNvPr id="3" name="正方形/長方形 2">
            <a:extLst>
              <a:ext uri="{FF2B5EF4-FFF2-40B4-BE49-F238E27FC236}">
                <a16:creationId xmlns:a16="http://schemas.microsoft.com/office/drawing/2014/main" id="{089CE0E5-0CFC-F148-BD2A-57D6F1FD90BF}"/>
              </a:ext>
            </a:extLst>
          </p:cNvPr>
          <p:cNvSpPr/>
          <p:nvPr/>
        </p:nvSpPr>
        <p:spPr>
          <a:xfrm>
            <a:off x="273050" y="980039"/>
            <a:ext cx="8468614" cy="2862322"/>
          </a:xfrm>
          <a:prstGeom prst="rect">
            <a:avLst/>
          </a:prstGeom>
        </p:spPr>
        <p:txBody>
          <a:bodyPr wrap="square">
            <a:spAutoFit/>
          </a:bodyPr>
          <a:lstStyle/>
          <a:p>
            <a:pPr marL="285750" indent="-285750">
              <a:buClr>
                <a:srgbClr val="002060"/>
              </a:buClr>
              <a:buFont typeface="Wingdings" pitchFamily="2" charset="2"/>
              <a:buChar char="n"/>
            </a:pPr>
            <a:r>
              <a:rPr lang="en-US" altLang="ja-JP" dirty="0"/>
              <a:t>[1] </a:t>
            </a:r>
            <a:r>
              <a:rPr lang="ja-JP" altLang="en-US"/>
              <a:t>富樫篤士</a:t>
            </a:r>
            <a:r>
              <a:rPr lang="en-US" altLang="ja-JP" dirty="0"/>
              <a:t>, </a:t>
            </a:r>
            <a:r>
              <a:rPr lang="ja-JP" altLang="en-US"/>
              <a:t>宮崎春彦</a:t>
            </a:r>
            <a:r>
              <a:rPr lang="en-US" altLang="ja-JP" dirty="0"/>
              <a:t>, </a:t>
            </a:r>
            <a:r>
              <a:rPr lang="ja-JP" altLang="en-US"/>
              <a:t>亀田昌志</a:t>
            </a:r>
            <a:r>
              <a:rPr lang="en-US" altLang="ja-JP" dirty="0"/>
              <a:t>, “ICA-DCT</a:t>
            </a:r>
            <a:r>
              <a:rPr lang="ja-JP" altLang="en-US"/>
              <a:t>ハイブリッド符号化におけるレートひずみ理論に基づいた領域分割を用いた重要な</a:t>
            </a:r>
            <a:r>
              <a:rPr lang="en-US" altLang="ja-JP" dirty="0"/>
              <a:t>ICA</a:t>
            </a:r>
            <a:r>
              <a:rPr lang="ja-JP" altLang="en-US"/>
              <a:t>基底の選出</a:t>
            </a:r>
            <a:r>
              <a:rPr lang="en-US" altLang="ja-JP" dirty="0"/>
              <a:t>,” </a:t>
            </a:r>
            <a:r>
              <a:rPr lang="ja-JP" altLang="en-US"/>
              <a:t>信学技報</a:t>
            </a:r>
            <a:r>
              <a:rPr lang="en-US" altLang="ja-JP" dirty="0"/>
              <a:t>, vol.117, no.432, pp.83-88, (2018)</a:t>
            </a:r>
          </a:p>
          <a:p>
            <a:pPr marL="285750" indent="-285750">
              <a:buClr>
                <a:srgbClr val="002060"/>
              </a:buClr>
              <a:buFont typeface="Wingdings" pitchFamily="2" charset="2"/>
              <a:buChar char="n"/>
            </a:pPr>
            <a:endParaRPr lang="en-US" altLang="ja-JP" dirty="0"/>
          </a:p>
          <a:p>
            <a:pPr marL="285750" indent="-285750">
              <a:buClr>
                <a:srgbClr val="002060"/>
              </a:buClr>
              <a:buFont typeface="Wingdings" pitchFamily="2" charset="2"/>
              <a:buChar char="n"/>
            </a:pPr>
            <a:r>
              <a:rPr lang="en-US" altLang="ja-JP" dirty="0"/>
              <a:t>[2]</a:t>
            </a:r>
            <a:r>
              <a:rPr lang="ja-JP" altLang="en-US"/>
              <a:t>亀田昌志</a:t>
            </a:r>
            <a:r>
              <a:rPr lang="en-US" altLang="ja-JP" dirty="0"/>
              <a:t>, </a:t>
            </a:r>
            <a:r>
              <a:rPr lang="ja-JP" altLang="en-US"/>
              <a:t>川村和也：“離散コサイン変換と独立成分分析の基底を併用した静止画像符号化方式，”画像電子学会誌</a:t>
            </a:r>
            <a:r>
              <a:rPr lang="en-US" altLang="ja-JP" dirty="0"/>
              <a:t>, vol.45, no.2, pp.201-211, (2016).</a:t>
            </a:r>
          </a:p>
          <a:p>
            <a:pPr marL="285750" indent="-285750">
              <a:buClr>
                <a:srgbClr val="002060"/>
              </a:buClr>
              <a:buFont typeface="Wingdings" pitchFamily="2" charset="2"/>
              <a:buChar char="n"/>
            </a:pPr>
            <a:endParaRPr lang="en-US" altLang="ja-JP" dirty="0"/>
          </a:p>
          <a:p>
            <a:pPr marL="285750" indent="-285750">
              <a:buClr>
                <a:srgbClr val="002060"/>
              </a:buClr>
              <a:buFont typeface="Wingdings" pitchFamily="2" charset="2"/>
              <a:buChar char="n"/>
            </a:pPr>
            <a:r>
              <a:rPr lang="en-US" altLang="ja-JP" dirty="0"/>
              <a:t>[3]</a:t>
            </a:r>
            <a:r>
              <a:rPr lang="ja-JP" altLang="en-US"/>
              <a:t>陳延偉：“独立成分分析法（</a:t>
            </a:r>
            <a:r>
              <a:rPr lang="en-US" altLang="ja-JP" dirty="0"/>
              <a:t>ICA</a:t>
            </a:r>
            <a:r>
              <a:rPr lang="ja-JP" altLang="en-US"/>
              <a:t>）のパターン認識・画像処理への応用と</a:t>
            </a:r>
            <a:r>
              <a:rPr lang="en-US" altLang="ja-JP" dirty="0"/>
              <a:t>MATLAB</a:t>
            </a:r>
            <a:r>
              <a:rPr lang="ja-JP" altLang="en-US"/>
              <a:t>シミュレーション”，トリケップス</a:t>
            </a:r>
            <a:r>
              <a:rPr lang="en-US" altLang="ja-JP" dirty="0"/>
              <a:t>, </a:t>
            </a:r>
            <a:r>
              <a:rPr lang="ja-JP" altLang="en-US"/>
              <a:t>東京</a:t>
            </a:r>
            <a:r>
              <a:rPr lang="en-US" altLang="ja-JP" dirty="0"/>
              <a:t>, (2007).</a:t>
            </a:r>
          </a:p>
          <a:p>
            <a:endParaRPr lang="en-US" altLang="ja-JP" dirty="0"/>
          </a:p>
        </p:txBody>
      </p:sp>
    </p:spTree>
    <p:extLst>
      <p:ext uri="{BB962C8B-B14F-4D97-AF65-F5344CB8AC3E}">
        <p14:creationId xmlns:p14="http://schemas.microsoft.com/office/powerpoint/2010/main" val="174368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3"/>
          </p:nvPr>
        </p:nvSpPr>
        <p:spPr/>
        <p:txBody>
          <a:bodyPr/>
          <a:lstStyle/>
          <a:p>
            <a:r>
              <a:rPr lang="en-US" altLang="ja-JP" dirty="0"/>
              <a:t> </a:t>
            </a:r>
            <a:r>
              <a:rPr lang="ja-JP" altLang="en-US"/>
              <a:t>離散</a:t>
            </a:r>
            <a:r>
              <a:rPr lang="ja-JP" altLang="en-US" dirty="0"/>
              <a:t>コサイン変換（</a:t>
            </a:r>
            <a:r>
              <a:rPr lang="en-US" altLang="ja-JP" dirty="0"/>
              <a:t>DCT</a:t>
            </a:r>
            <a:r>
              <a:rPr lang="ja-JP" altLang="en-US" dirty="0"/>
              <a:t>）</a:t>
            </a:r>
            <a:endParaRPr lang="en-US" altLang="ja-JP" dirty="0"/>
          </a:p>
          <a:p>
            <a:r>
              <a:rPr lang="en-US" altLang="ja-JP" dirty="0"/>
              <a:t> </a:t>
            </a:r>
            <a:r>
              <a:rPr lang="ja-JP" altLang="en-US"/>
              <a:t>独立</a:t>
            </a:r>
            <a:r>
              <a:rPr lang="ja-JP" altLang="en-US" dirty="0"/>
              <a:t>成分分析（</a:t>
            </a:r>
            <a:r>
              <a:rPr lang="en-US" altLang="ja-JP" dirty="0"/>
              <a:t>ICA</a:t>
            </a:r>
            <a:r>
              <a:rPr lang="ja-JP" altLang="en-US" dirty="0"/>
              <a:t>）</a:t>
            </a:r>
          </a:p>
          <a:p>
            <a:r>
              <a:rPr lang="en-US" altLang="ja-JP" dirty="0"/>
              <a:t> ICA</a:t>
            </a:r>
            <a:r>
              <a:rPr lang="ja-JP" altLang="en-US" dirty="0"/>
              <a:t>を用いた符号化方式</a:t>
            </a:r>
            <a:r>
              <a:rPr lang="ja-JP" altLang="en-US"/>
              <a:t>とその課題</a:t>
            </a:r>
            <a:endParaRPr lang="en-US" altLang="ja-JP" dirty="0"/>
          </a:p>
          <a:p>
            <a:r>
              <a:rPr lang="en-US" altLang="ja-JP" dirty="0"/>
              <a:t> </a:t>
            </a:r>
            <a:r>
              <a:rPr lang="ja-JP" altLang="en-US"/>
              <a:t>目的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a:xfrm>
            <a:off x="8191500" y="88900"/>
            <a:ext cx="685800" cy="578427"/>
          </a:xfrm>
        </p:spPr>
        <p:txBody>
          <a:bodyPr/>
          <a:lstStyle/>
          <a:p>
            <a:fld id="{EED84C72-A00F-41D9-8911-FDA808E68C33}" type="slidenum">
              <a:rPr lang="ja-JP" altLang="en-US" smtClean="0"/>
              <a:pPr/>
              <a:t>3</a:t>
            </a:fld>
            <a:endParaRPr lang="ja-JP" altLang="en-US" dirty="0"/>
          </a:p>
        </p:txBody>
      </p:sp>
    </p:spTree>
    <p:extLst>
      <p:ext uri="{BB962C8B-B14F-4D97-AF65-F5344CB8AC3E}">
        <p14:creationId xmlns:p14="http://schemas.microsoft.com/office/powerpoint/2010/main" val="61765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dirty="0"/>
              <a:t> </a:t>
            </a:r>
            <a:r>
              <a:rPr lang="ja-JP" altLang="en-US"/>
              <a:t>画像</a:t>
            </a:r>
            <a:r>
              <a:rPr lang="ja-JP" altLang="en-US" dirty="0"/>
              <a:t>符号化：</a:t>
            </a:r>
            <a:endParaRPr lang="en-US" altLang="ja-JP" dirty="0"/>
          </a:p>
          <a:p>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14" name="正方形/長方形 13"/>
          <p:cNvSpPr/>
          <p:nvPr/>
        </p:nvSpPr>
        <p:spPr>
          <a:xfrm>
            <a:off x="184972" y="1241716"/>
            <a:ext cx="8780406" cy="461665"/>
          </a:xfrm>
          <a:prstGeom prst="rect">
            <a:avLst/>
          </a:prstGeom>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　画像を効率よく伝送・蓄積するために情報を圧縮する技術</a:t>
            </a:r>
            <a:endParaRPr lang="en-US" altLang="ja-JP" sz="2400" dirty="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dirty="0">
                <a:latin typeface="Tahoma" panose="020B0604030504040204" pitchFamily="34" charset="0"/>
                <a:cs typeface="Tahoma" panose="020B0604030504040204" pitchFamily="34" charset="0"/>
              </a:rPr>
              <a:t>原画像</a:t>
            </a:r>
            <a:r>
              <a:rPr lang="en-US" altLang="ja-JP" sz="2000" dirty="0">
                <a:latin typeface="Tahoma" panose="020B0604030504040204" pitchFamily="34" charset="0"/>
                <a:ea typeface="Tahoma" panose="020B0604030504040204" pitchFamily="34" charset="0"/>
                <a:cs typeface="Tahoma" panose="020B0604030504040204" pitchFamily="34" charset="0"/>
              </a:rPr>
              <a:t>(66KB)</a:t>
            </a:r>
            <a:endParaRPr lang="ja-JP" altLang="en-US" sz="2000" dirty="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dirty="0">
                <a:latin typeface="Tahoma" panose="020B0604030504040204" pitchFamily="34" charset="0"/>
                <a:ea typeface="Tahoma" panose="020B0604030504040204" pitchFamily="34" charset="0"/>
                <a:cs typeface="Tahoma" panose="020B0604030504040204" pitchFamily="34" charset="0"/>
              </a:rPr>
              <a:t>JPEG</a:t>
            </a:r>
            <a:r>
              <a:rPr lang="ja-JP" altLang="en-US" sz="2000" dirty="0">
                <a:latin typeface="Tahoma" panose="020B0604030504040204" pitchFamily="34" charset="0"/>
                <a:cs typeface="Tahoma" panose="020B0604030504040204" pitchFamily="34" charset="0"/>
              </a:rPr>
              <a:t>画像</a:t>
            </a:r>
            <a:r>
              <a:rPr lang="en-US" altLang="ja-JP" sz="2000" dirty="0">
                <a:latin typeface="Tahoma" panose="020B0604030504040204" pitchFamily="34" charset="0"/>
                <a:ea typeface="Tahoma" panose="020B0604030504040204" pitchFamily="34" charset="0"/>
                <a:cs typeface="Tahoma" panose="020B0604030504040204" pitchFamily="34" charset="0"/>
              </a:rPr>
              <a:t>(8.27KB)</a:t>
            </a:r>
            <a:endParaRPr lang="ja-JP" altLang="en-US" sz="2000" dirty="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dirty="0">
                <a:latin typeface="Times New Roman" panose="02020603050405020304" pitchFamily="18" charset="0"/>
                <a:cs typeface="Times New Roman" panose="02020603050405020304" pitchFamily="18" charset="0"/>
              </a:rPr>
              <a:t>圧縮</a:t>
            </a:r>
            <a:endParaRPr lang="ja-JP" altLang="en-US" sz="2400" dirty="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dirty="0">
                <a:solidFill>
                  <a:schemeClr val="bg1"/>
                </a:solidFill>
                <a:latin typeface="Lucida Sans" panose="020B0602030504020204" pitchFamily="34" charset="0"/>
                <a:cs typeface="Tahoma" panose="020B0604030504040204" pitchFamily="34" charset="0"/>
              </a:rPr>
              <a:t>国際標準方式</a:t>
            </a:r>
            <a:r>
              <a:rPr lang="en-US" altLang="ja-JP" sz="2000" dirty="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dirty="0">
                <a:solidFill>
                  <a:schemeClr val="bg1"/>
                </a:solidFill>
                <a:latin typeface="Lucida Sans" panose="020B0602030504020204" pitchFamily="34" charset="0"/>
                <a:cs typeface="Tahoma" panose="020B0604030504040204" pitchFamily="34" charset="0"/>
              </a:rPr>
              <a:t>で採用されている</a:t>
            </a:r>
            <a:r>
              <a:rPr lang="ja-JP" altLang="en-US" sz="2000" dirty="0">
                <a:solidFill>
                  <a:srgbClr val="FF0000"/>
                </a:solidFill>
                <a:latin typeface="Lucida Sans" panose="020B0602030504020204" pitchFamily="34" charset="0"/>
                <a:cs typeface="Tahoma" panose="020B0604030504040204" pitchFamily="34" charset="0"/>
              </a:rPr>
              <a:t>離散コサイン変換（</a:t>
            </a:r>
            <a:r>
              <a:rPr lang="en-US" altLang="ja-JP" sz="2000" dirty="0">
                <a:solidFill>
                  <a:srgbClr val="FF0000"/>
                </a:solidFill>
                <a:latin typeface="Lucida Sans" panose="020B0602030504020204" pitchFamily="34" charset="0"/>
                <a:ea typeface="Tahoma" panose="020B0604030504040204" pitchFamily="34" charset="0"/>
                <a:cs typeface="Tahoma" panose="020B0604030504040204" pitchFamily="34" charset="0"/>
              </a:rPr>
              <a:t>DCT</a:t>
            </a:r>
            <a:r>
              <a:rPr lang="ja-JP" altLang="en-US" sz="2000" dirty="0">
                <a:solidFill>
                  <a:srgbClr val="FF0000"/>
                </a:solidFill>
                <a:latin typeface="Lucida Sans" panose="020B0602030504020204" pitchFamily="34" charset="0"/>
                <a:cs typeface="Tahoma" panose="020B0604030504040204" pitchFamily="34" charset="0"/>
              </a:rPr>
              <a:t>）</a:t>
            </a:r>
            <a:r>
              <a:rPr lang="ja-JP" altLang="en-US" sz="2000" dirty="0">
                <a:solidFill>
                  <a:schemeClr val="bg1"/>
                </a:solidFill>
                <a:latin typeface="Lucida Sans" panose="020B0602030504020204" pitchFamily="34" charset="0"/>
                <a:cs typeface="Tahoma" panose="020B0604030504040204" pitchFamily="34" charset="0"/>
              </a:rPr>
              <a:t>という技術がある</a:t>
            </a:r>
          </a:p>
        </p:txBody>
      </p:sp>
    </p:spTree>
    <p:extLst>
      <p:ext uri="{BB962C8B-B14F-4D97-AF65-F5344CB8AC3E}">
        <p14:creationId xmlns:p14="http://schemas.microsoft.com/office/powerpoint/2010/main" val="287682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離散コサイン変換</a:t>
            </a:r>
            <a:r>
              <a:rPr kumimoji="1" lang="en-US" altLang="ja-JP" dirty="0"/>
              <a:t>(DCT)</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 </a:t>
            </a:r>
            <a:r>
              <a:rPr lang="ja-JP" altLang="en-US"/>
              <a:t>画像</a:t>
            </a:r>
            <a:r>
              <a:rPr lang="ja-JP" altLang="en-US" dirty="0"/>
              <a:t>を</a:t>
            </a:r>
            <a:r>
              <a:rPr lang="ja-JP" altLang="en-US" dirty="0">
                <a:solidFill>
                  <a:srgbClr val="FF0000"/>
                </a:solidFill>
              </a:rPr>
              <a:t>統計的性質に基づく基底群</a:t>
            </a:r>
            <a:r>
              <a:rPr lang="ja-JP" altLang="en-US" dirty="0">
                <a:latin typeface="Times New Roman" panose="02020603050405020304" pitchFamily="18" charset="0"/>
              </a:rPr>
              <a:t>と係数の線形和</a:t>
            </a:r>
            <a:r>
              <a:rPr lang="ja-JP" altLang="en-US">
                <a:latin typeface="Times New Roman" panose="02020603050405020304" pitchFamily="18" charset="0"/>
              </a:rPr>
              <a:t>で表現</a:t>
            </a:r>
            <a:endParaRPr lang="en-US" altLang="ja-JP" dirty="0">
              <a:latin typeface="Times New Roman" panose="02020603050405020304" pitchFamily="18" charset="0"/>
            </a:endParaRPr>
          </a:p>
          <a:p>
            <a:r>
              <a:rPr lang="en-US" altLang="ja-JP" dirty="0">
                <a:latin typeface="Times New Roman" panose="02020603050405020304" pitchFamily="18" charset="0"/>
              </a:rPr>
              <a:t> </a:t>
            </a:r>
            <a:r>
              <a:rPr lang="ja-JP" altLang="en-US">
                <a:latin typeface="Times New Roman" panose="02020603050405020304" pitchFamily="18" charset="0"/>
              </a:rPr>
              <a:t>人の視覚特性に則した量子化法</a:t>
            </a:r>
            <a:endParaRPr lang="ja-JP" altLang="en-US" dirty="0">
              <a:latin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sp>
        <p:nvSpPr>
          <p:cNvPr id="20" name="正方形/長方形 19"/>
          <p:cNvSpPr/>
          <p:nvPr/>
        </p:nvSpPr>
        <p:spPr>
          <a:xfrm>
            <a:off x="509313" y="4989948"/>
            <a:ext cx="8131724" cy="1081526"/>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a:solidFill>
                  <a:schemeClr val="tx1"/>
                </a:solidFill>
                <a:latin typeface="ＭＳ ゴシック" panose="020B0609070205080204" pitchFamily="49" charset="-128"/>
                <a:ea typeface="ＭＳ ゴシック" panose="020B0609070205080204" pitchFamily="49" charset="-128"/>
              </a:rPr>
              <a:t>画像の局所的な特徴の保存が困難</a:t>
            </a:r>
            <a:endParaRPr lang="ja-JP" altLang="en-US" sz="3200"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p:cNvSpPr/>
          <p:nvPr/>
        </p:nvSpPr>
        <p:spPr>
          <a:xfrm>
            <a:off x="678379" y="3907515"/>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92262" y="299869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2" y="220872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6554" y="335561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10" name="グループ化 9"/>
          <p:cNvGrpSpPr/>
          <p:nvPr/>
        </p:nvGrpSpPr>
        <p:grpSpPr>
          <a:xfrm>
            <a:off x="3137673" y="2117620"/>
            <a:ext cx="5842313" cy="2159227"/>
            <a:chOff x="3137673" y="2430780"/>
            <a:chExt cx="5842313" cy="2159227"/>
          </a:xfrm>
        </p:grpSpPr>
        <p:grpSp>
          <p:nvGrpSpPr>
            <p:cNvPr id="6" name="グループ化 5"/>
            <p:cNvGrpSpPr/>
            <p:nvPr/>
          </p:nvGrpSpPr>
          <p:grpSpPr>
            <a:xfrm>
              <a:off x="3137673" y="2430780"/>
              <a:ext cx="5842313" cy="2159227"/>
              <a:chOff x="3137673" y="2430780"/>
              <a:chExt cx="5842313" cy="2159227"/>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217511" y="4220675"/>
                <a:ext cx="1356462"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基底群</a:t>
                </a:r>
              </a:p>
            </p:txBody>
          </p:sp>
          <p:sp>
            <p:nvSpPr>
              <p:cNvPr id="21" name="正方形/長方形 20"/>
              <p:cNvSpPr/>
              <p:nvPr/>
            </p:nvSpPr>
            <p:spPr>
              <a:xfrm>
                <a:off x="4695501" y="3081024"/>
                <a:ext cx="409087" cy="461665"/>
              </a:xfrm>
              <a:prstGeom prst="rect">
                <a:avLst/>
              </a:prstGeom>
            </p:spPr>
            <p:txBody>
              <a:bodyPr wrap="none">
                <a:spAutoFit/>
              </a:bodyPr>
              <a:lstStyle/>
              <a:p>
                <a:pPr algn="ctr"/>
                <a:r>
                  <a:rPr lang="en-US" altLang="ja-JP" sz="2400"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5"/>
              <a:stretch>
                <a:fillRect/>
              </a:stretch>
            </p:blipFill>
            <p:spPr>
              <a:xfrm>
                <a:off x="5071139" y="2430780"/>
                <a:ext cx="3908847" cy="1898278"/>
              </a:xfrm>
              <a:prstGeom prst="rect">
                <a:avLst/>
              </a:prstGeom>
            </p:spPr>
          </p:pic>
          <p:sp>
            <p:nvSpPr>
              <p:cNvPr id="42" name="正方形/長方形 41"/>
              <p:cNvSpPr/>
              <p:nvPr/>
            </p:nvSpPr>
            <p:spPr>
              <a:xfrm>
                <a:off x="6462748" y="4220675"/>
                <a:ext cx="1125629"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lstStyle/>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grpSp>
      </p:grpSp>
      <p:grpSp>
        <p:nvGrpSpPr>
          <p:cNvPr id="9" name="グループ化 8"/>
          <p:cNvGrpSpPr/>
          <p:nvPr/>
        </p:nvGrpSpPr>
        <p:grpSpPr>
          <a:xfrm>
            <a:off x="3032824" y="2054156"/>
            <a:ext cx="5938321" cy="2452121"/>
            <a:chOff x="3032824" y="2367316"/>
            <a:chExt cx="5938321" cy="2452121"/>
          </a:xfrm>
        </p:grpSpPr>
        <p:grpSp>
          <p:nvGrpSpPr>
            <p:cNvPr id="31" name="グループ化 30"/>
            <p:cNvGrpSpPr/>
            <p:nvPr/>
          </p:nvGrpSpPr>
          <p:grpSpPr>
            <a:xfrm>
              <a:off x="3032824" y="2367316"/>
              <a:ext cx="5895819" cy="2222691"/>
              <a:chOff x="1715138" y="3829772"/>
              <a:chExt cx="5895819" cy="2222691"/>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dirty="0"/>
                  <a:t>DCT</a:t>
                </a:r>
                <a:r>
                  <a:rPr kumimoji="1" lang="ja-JP" altLang="en-US" dirty="0"/>
                  <a:t>符号化画像</a:t>
                </a:r>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01485" y="4173106"/>
              <a:ext cx="1569660" cy="646331"/>
            </a:xfrm>
            <a:prstGeom prst="rect">
              <a:avLst/>
            </a:prstGeom>
            <a:noFill/>
          </p:spPr>
          <p:txBody>
            <a:bodyPr wrap="none" rtlCol="0">
              <a:spAutoFit/>
            </a:bodyPr>
            <a:lstStyle/>
            <a:p>
              <a:pPr algn="ctr"/>
              <a:r>
                <a:rPr lang="ja-JP" altLang="en-US" dirty="0">
                  <a:solidFill>
                    <a:srgbClr val="FF0000"/>
                  </a:solidFill>
                </a:rPr>
                <a:t>画質の劣化</a:t>
              </a:r>
              <a:br>
                <a:rPr lang="en-US" altLang="ja-JP" dirty="0">
                  <a:solidFill>
                    <a:srgbClr val="FF0000"/>
                  </a:solidFill>
                </a:rPr>
              </a:br>
              <a:r>
                <a:rPr lang="ja-JP" altLang="en-US" dirty="0">
                  <a:solidFill>
                    <a:srgbClr val="FF0000"/>
                  </a:solidFill>
                </a:rPr>
                <a:t>（歪み）が発生</a:t>
              </a:r>
            </a:p>
          </p:txBody>
        </p:sp>
      </p:grpSp>
    </p:spTree>
    <p:extLst>
      <p:ext uri="{BB962C8B-B14F-4D97-AF65-F5344CB8AC3E}">
        <p14:creationId xmlns:p14="http://schemas.microsoft.com/office/powerpoint/2010/main" val="81041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独立成分分析</a:t>
            </a:r>
            <a:r>
              <a:rPr lang="en-US" altLang="ja-JP" dirty="0"/>
              <a:t>(ICA)</a:t>
            </a:r>
            <a:endParaRPr kumimoji="1" lang="ja-JP" altLang="en-US" dirty="0"/>
          </a:p>
        </p:txBody>
      </p:sp>
      <p:sp>
        <p:nvSpPr>
          <p:cNvPr id="3" name="コンテンツ プレースホルダー 2"/>
          <p:cNvSpPr>
            <a:spLocks noGrp="1"/>
          </p:cNvSpPr>
          <p:nvPr>
            <p:ph idx="1"/>
          </p:nvPr>
        </p:nvSpPr>
        <p:spPr/>
        <p:txBody>
          <a:bodyPr/>
          <a:lstStyle/>
          <a:p>
            <a:r>
              <a:rPr lang="en-US" altLang="ja-JP" dirty="0">
                <a:solidFill>
                  <a:srgbClr val="FF0000"/>
                </a:solidFill>
              </a:rPr>
              <a:t> </a:t>
            </a:r>
            <a:r>
              <a:rPr lang="ja-JP" altLang="en-US">
                <a:solidFill>
                  <a:srgbClr val="FF0000"/>
                </a:solidFill>
              </a:rPr>
              <a:t>画像</a:t>
            </a:r>
            <a:r>
              <a:rPr lang="ja-JP" altLang="en-US" dirty="0">
                <a:solidFill>
                  <a:srgbClr val="FF0000"/>
                </a:solidFill>
              </a:rPr>
              <a:t>に固有</a:t>
            </a:r>
            <a:r>
              <a:rPr lang="ja-JP" altLang="en-US" dirty="0"/>
              <a:t>の</a:t>
            </a:r>
            <a:r>
              <a:rPr lang="en-US" altLang="ja-JP" dirty="0"/>
              <a:t>64</a:t>
            </a:r>
            <a:r>
              <a:rPr lang="ja-JP" altLang="en-US" dirty="0"/>
              <a:t>個の</a:t>
            </a:r>
            <a:r>
              <a:rPr lang="en-US" altLang="ja-JP" dirty="0">
                <a:ea typeface="Tahoma" panose="020B0604030504040204" pitchFamily="34" charset="0"/>
              </a:rPr>
              <a:t>ICA</a:t>
            </a:r>
            <a:r>
              <a:rPr lang="ja-JP" altLang="en-US" dirty="0"/>
              <a:t>基底群とその係数が得られる</a:t>
            </a:r>
            <a:endParaRPr lang="en-US" altLang="ja-JP"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6</a:t>
            </a:fld>
            <a:endParaRPr kumimoji="1" lang="ja-JP" altLang="en-US"/>
          </a:p>
        </p:txBody>
      </p:sp>
      <p:cxnSp>
        <p:nvCxnSpPr>
          <p:cNvPr id="30" name="直線矢印コネクタ 29"/>
          <p:cNvCxnSpPr/>
          <p:nvPr/>
        </p:nvCxnSpPr>
        <p:spPr>
          <a:xfrm>
            <a:off x="2292262" y="31318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78379" y="4040678"/>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grpSp>
        <p:nvGrpSpPr>
          <p:cNvPr id="6" name="グループ化 5"/>
          <p:cNvGrpSpPr/>
          <p:nvPr/>
        </p:nvGrpSpPr>
        <p:grpSpPr>
          <a:xfrm>
            <a:off x="2662093" y="1917075"/>
            <a:ext cx="6215207" cy="2492935"/>
            <a:chOff x="2662093" y="2097072"/>
            <a:chExt cx="6215207" cy="2492935"/>
          </a:xfrm>
        </p:grpSpPr>
        <p:pic>
          <p:nvPicPr>
            <p:cNvPr id="54" name="図 53"/>
            <p:cNvPicPr>
              <a:picLocks noChangeAspect="1"/>
            </p:cNvPicPr>
            <p:nvPr/>
          </p:nvPicPr>
          <p:blipFill>
            <a:blip r:embed="rId3"/>
            <a:stretch>
              <a:fillRect/>
            </a:stretch>
          </p:blipFill>
          <p:spPr>
            <a:xfrm>
              <a:off x="3160187" y="2515601"/>
              <a:ext cx="1535314" cy="1540365"/>
            </a:xfrm>
            <a:prstGeom prst="rect">
              <a:avLst/>
            </a:prstGeom>
          </p:spPr>
        </p:pic>
        <p:sp>
          <p:nvSpPr>
            <p:cNvPr id="31" name="正方形/長方形 30"/>
            <p:cNvSpPr/>
            <p:nvPr/>
          </p:nvSpPr>
          <p:spPr>
            <a:xfrm>
              <a:off x="3264801" y="4220675"/>
              <a:ext cx="1261884"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基底群</a:t>
              </a:r>
            </a:p>
          </p:txBody>
        </p:sp>
        <p:pic>
          <p:nvPicPr>
            <p:cNvPr id="53" name="図 52"/>
            <p:cNvPicPr>
              <a:picLocks noChangeAspect="1"/>
            </p:cNvPicPr>
            <p:nvPr/>
          </p:nvPicPr>
          <p:blipFill>
            <a:blip r:embed="rId4"/>
            <a:stretch>
              <a:fillRect/>
            </a:stretch>
          </p:blipFill>
          <p:spPr>
            <a:xfrm>
              <a:off x="5071139" y="2161141"/>
              <a:ext cx="3806161" cy="2105178"/>
            </a:xfrm>
            <a:prstGeom prst="rect">
              <a:avLst/>
            </a:prstGeom>
          </p:spPr>
        </p:pic>
        <p:sp>
          <p:nvSpPr>
            <p:cNvPr id="55" name="正方形/長方形 54"/>
            <p:cNvSpPr/>
            <p:nvPr/>
          </p:nvSpPr>
          <p:spPr>
            <a:xfrm>
              <a:off x="6458695" y="4220675"/>
              <a:ext cx="1031051"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4" name="正方形/長方形 3"/>
            <p:cNvSpPr/>
            <p:nvPr/>
          </p:nvSpPr>
          <p:spPr>
            <a:xfrm>
              <a:off x="2662093" y="2097072"/>
              <a:ext cx="2467299" cy="369332"/>
            </a:xfrm>
            <a:prstGeom prst="rect">
              <a:avLst/>
            </a:prstGeom>
          </p:spPr>
          <p:txBody>
            <a:bodyPr wrap="square">
              <a:spAutoFit/>
            </a:bodyPr>
            <a:lstStyle/>
            <a:p>
              <a:r>
                <a:rPr lang="ja-JP" altLang="en-US" dirty="0">
                  <a:solidFill>
                    <a:srgbClr val="FF0000"/>
                  </a:solidFill>
                </a:rPr>
                <a:t>局所的特徴を表す形状</a:t>
              </a:r>
            </a:p>
          </p:txBody>
        </p:sp>
        <p:sp>
          <p:nvSpPr>
            <p:cNvPr id="25" name="正方形/長方形 24"/>
            <p:cNvSpPr/>
            <p:nvPr/>
          </p:nvSpPr>
          <p:spPr>
            <a:xfrm>
              <a:off x="4695501" y="3081024"/>
              <a:ext cx="409087" cy="461665"/>
            </a:xfrm>
            <a:prstGeom prst="rect">
              <a:avLst/>
            </a:prstGeom>
          </p:spPr>
          <p:txBody>
            <a:bodyPr wrap="none">
              <a:spAutoFit/>
            </a:bodyPr>
            <a:lstStyle/>
            <a:p>
              <a:pPr algn="ctr"/>
              <a:r>
                <a:rPr lang="en-US" altLang="ja-JP" sz="2400"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22" y="23418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3070266" y="2207357"/>
            <a:ext cx="6282142" cy="2298920"/>
            <a:chOff x="3070266" y="2387354"/>
            <a:chExt cx="6282142" cy="2298920"/>
          </a:xfrm>
        </p:grpSpPr>
        <p:pic>
          <p:nvPicPr>
            <p:cNvPr id="29" name="図 28" descr="C:\Users\kawamura\Desktop\ICA_q_mp.bmp"/>
            <p:cNvPicPr/>
            <p:nvPr/>
          </p:nvPicPr>
          <p:blipFill>
            <a:blip r:embed="rId6">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11897"/>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dirty="0"/>
                <a:t>ICA</a:t>
              </a:r>
              <a:r>
                <a:rPr kumimoji="1" lang="ja-JP" altLang="en-US" dirty="0"/>
                <a:t>符号化画像</a:t>
              </a:r>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09150" y="4163054"/>
              <a:ext cx="2343258" cy="523220"/>
            </a:xfrm>
            <a:prstGeom prst="rect">
              <a:avLst/>
            </a:prstGeom>
          </p:spPr>
          <p:txBody>
            <a:bodyPr wrap="square">
              <a:spAutoFit/>
            </a:bodyPr>
            <a:lstStyle/>
            <a:p>
              <a:pPr algn="ctr"/>
              <a:r>
                <a:rPr lang="ja-JP" altLang="en-US" sz="1400" dirty="0">
                  <a:solidFill>
                    <a:srgbClr val="FF0000"/>
                  </a:solidFill>
                </a:rPr>
                <a:t>少数の基底で</a:t>
              </a:r>
              <a:br>
                <a:rPr lang="ja-JP" altLang="en-US" sz="1400" dirty="0">
                  <a:solidFill>
                    <a:srgbClr val="FF0000"/>
                  </a:solidFill>
                </a:rPr>
              </a:br>
              <a:r>
                <a:rPr lang="ja-JP" altLang="en-US" sz="1400" dirty="0">
                  <a:solidFill>
                    <a:srgbClr val="FF0000"/>
                  </a:solidFill>
                </a:rPr>
                <a:t>局所特徴を表現可能</a:t>
              </a:r>
            </a:p>
          </p:txBody>
        </p:sp>
      </p:grpSp>
      <p:sp>
        <p:nvSpPr>
          <p:cNvPr id="44" name="正方形/長方形 43"/>
          <p:cNvSpPr/>
          <p:nvPr/>
        </p:nvSpPr>
        <p:spPr>
          <a:xfrm>
            <a:off x="636554" y="34887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正方形/長方形 42"/>
          <p:cNvSpPr/>
          <p:nvPr/>
        </p:nvSpPr>
        <p:spPr>
          <a:xfrm>
            <a:off x="509313" y="4989948"/>
            <a:ext cx="8131724" cy="1081526"/>
          </a:xfrm>
          <a:prstGeom prst="rect">
            <a:avLst/>
          </a:prstGeom>
          <a:ln w="57150" cmpd="thickThin">
            <a:solidFill>
              <a:srgbClr val="FF8181"/>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dirty="0">
                <a:solidFill>
                  <a:schemeClr val="tx1"/>
                </a:solidFill>
                <a:latin typeface="Lucida Sans" panose="020B0602030504020204" pitchFamily="34" charset="0"/>
                <a:ea typeface="ＭＳ ゴシック" panose="020B0609070205080204" pitchFamily="49" charset="-128"/>
              </a:rPr>
              <a:t>DCT</a:t>
            </a:r>
            <a:r>
              <a:rPr lang="ja-JP" altLang="en-US" sz="2800" dirty="0">
                <a:solidFill>
                  <a:schemeClr val="tx1"/>
                </a:solidFill>
                <a:latin typeface="Lucida Sans" panose="020B0602030504020204" pitchFamily="34" charset="0"/>
                <a:ea typeface="ＭＳ ゴシック" panose="020B0609070205080204" pitchFamily="49" charset="-128"/>
              </a:rPr>
              <a:t>よりも効率的な</a:t>
            </a:r>
            <a:r>
              <a:rPr lang="ja-JP" altLang="en-US" sz="3200" dirty="0">
                <a:solidFill>
                  <a:srgbClr val="FF0000"/>
                </a:solidFill>
                <a:latin typeface="Lucida Sans" panose="020B0602030504020204" pitchFamily="34" charset="0"/>
                <a:ea typeface="ＭＳ ゴシック" panose="020B0609070205080204" pitchFamily="49" charset="-128"/>
              </a:rPr>
              <a:t>局所特徴の保存</a:t>
            </a:r>
            <a:r>
              <a:rPr lang="ja-JP" altLang="en-US" sz="2800">
                <a:solidFill>
                  <a:schemeClr val="tx1"/>
                </a:solidFill>
                <a:latin typeface="Lucida Sans" panose="020B0602030504020204" pitchFamily="34" charset="0"/>
                <a:ea typeface="ＭＳ ゴシック" panose="020B0609070205080204" pitchFamily="49" charset="-128"/>
              </a:rPr>
              <a:t>が可能</a:t>
            </a:r>
            <a:endParaRPr lang="en-US" altLang="ja-JP" sz="2800" dirty="0">
              <a:solidFill>
                <a:schemeClr val="tx1"/>
              </a:solidFill>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388272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17564" y="5370652"/>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latin typeface="Lucida Sans" panose="020B0602030504020204" pitchFamily="34" charset="0"/>
                <a:cs typeface="Times New Roman" panose="02020603050405020304" pitchFamily="18" charset="0"/>
              </a:rPr>
              <a:t>DCT </a:t>
            </a:r>
            <a:r>
              <a:rPr lang="ja-JP" altLang="en-US" sz="2800">
                <a:solidFill>
                  <a:schemeClr val="bg1"/>
                </a:solidFill>
                <a:latin typeface="Lucida Sans" panose="020B0602030504020204" pitchFamily="34" charset="0"/>
                <a:cs typeface="Times New Roman" panose="02020603050405020304" pitchFamily="18" charset="0"/>
              </a:rPr>
              <a:t>と</a:t>
            </a:r>
            <a:r>
              <a:rPr lang="en-US" altLang="ja-JP" sz="2800" dirty="0">
                <a:solidFill>
                  <a:schemeClr val="bg1"/>
                </a:solidFill>
                <a:latin typeface="Lucida Sans" panose="020B0602030504020204" pitchFamily="34" charset="0"/>
                <a:cs typeface="Times New Roman" panose="02020603050405020304" pitchFamily="18" charset="0"/>
              </a:rPr>
              <a:t> ICA</a:t>
            </a:r>
            <a:r>
              <a:rPr lang="ja-JP" altLang="en-US" sz="2800">
                <a:solidFill>
                  <a:schemeClr val="bg1"/>
                </a:solidFill>
                <a:latin typeface="Lucida Sans" panose="020B0602030504020204" pitchFamily="34" charset="0"/>
                <a:cs typeface="Times New Roman" panose="02020603050405020304" pitchFamily="18" charset="0"/>
              </a:rPr>
              <a:t>を併用した符号化方式の検討</a:t>
            </a:r>
            <a:endParaRPr lang="en-US" altLang="ja-JP" sz="2800" dirty="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dirty="0"/>
              <a:t>ICA</a:t>
            </a:r>
            <a:r>
              <a:rPr kumimoji="1" lang="ja-JP" altLang="en-US" dirty="0"/>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7</a:t>
            </a:fld>
            <a:endParaRPr lang="ja-JP" altLang="en-US" dirty="0"/>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0" y="1740314"/>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1" y="1736646"/>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83340" y="4042822"/>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dirty="0">
                <a:solidFill>
                  <a:schemeClr val="tx1"/>
                </a:solidFill>
                <a:latin typeface="Lucida Sans" panose="020B0602030504020204" pitchFamily="34" charset="0"/>
                <a:ea typeface="ＭＳ ゴシック" panose="020B0609070205080204" pitchFamily="49" charset="-128"/>
              </a:rPr>
              <a:t>DCT</a:t>
            </a:r>
            <a:r>
              <a:rPr lang="ja-JP" altLang="en-US" sz="2800" dirty="0">
                <a:solidFill>
                  <a:schemeClr val="tx1"/>
                </a:solidFill>
                <a:latin typeface="Lucida Sans" panose="020B0602030504020204" pitchFamily="34" charset="0"/>
                <a:ea typeface="ＭＳ ゴシック" panose="020B0609070205080204" pitchFamily="49" charset="-128"/>
              </a:rPr>
              <a:t>基底</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dirty="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97201" y="4022448"/>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dirty="0">
                <a:latin typeface="Tahoma" panose="020B0604030504040204" pitchFamily="34" charset="0"/>
                <a:ea typeface="ＭＳ ゴシック" panose="020B0609070205080204" pitchFamily="49" charset="-128"/>
                <a:cs typeface="Tahoma" panose="020B0604030504040204" pitchFamily="34" charset="0"/>
              </a:rPr>
              <a:t>ICA</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基底が効果的</a:t>
            </a:r>
          </a:p>
        </p:txBody>
      </p:sp>
      <p:sp>
        <p:nvSpPr>
          <p:cNvPr id="28" name="正方形/長方形 27"/>
          <p:cNvSpPr/>
          <p:nvPr/>
        </p:nvSpPr>
        <p:spPr>
          <a:xfrm>
            <a:off x="4883272" y="3573900"/>
            <a:ext cx="3840480" cy="400110"/>
          </a:xfrm>
          <a:prstGeom prst="rect">
            <a:avLst/>
          </a:prstGeom>
        </p:spPr>
        <p:txBody>
          <a:bodyPr wrap="square">
            <a:spAutoFit/>
          </a:bodyPr>
          <a:lstStyle/>
          <a:p>
            <a:pPr algn="ctr"/>
            <a:r>
              <a:rPr lang="ja-JP" altLang="en-US" sz="2000">
                <a:latin typeface="ＭＳ ゴシック" panose="020B0609070205080204" pitchFamily="49" charset="-128"/>
                <a:ea typeface="ＭＳ ゴシック" panose="020B0609070205080204" pitchFamily="49" charset="-128"/>
                <a:cs typeface="Tahoma" panose="020B0604030504040204" pitchFamily="34" charset="0"/>
              </a:rPr>
              <a:t>非</a:t>
            </a:r>
            <a:r>
              <a:rPr lang="ja-JP" altLang="en-US" sz="2000" dirty="0">
                <a:latin typeface="ＭＳ ゴシック" panose="020B0609070205080204" pitchFamily="49" charset="-128"/>
                <a:ea typeface="ＭＳ ゴシック" panose="020B0609070205080204" pitchFamily="49" charset="-128"/>
                <a:cs typeface="Tahoma" panose="020B0604030504040204" pitchFamily="34" charset="0"/>
              </a:rPr>
              <a:t>定常な領域</a:t>
            </a:r>
          </a:p>
        </p:txBody>
      </p:sp>
      <p:sp>
        <p:nvSpPr>
          <p:cNvPr id="29" name="正方形/長方形 28"/>
          <p:cNvSpPr/>
          <p:nvPr/>
        </p:nvSpPr>
        <p:spPr>
          <a:xfrm>
            <a:off x="557586" y="3573900"/>
            <a:ext cx="3501832" cy="400110"/>
          </a:xfrm>
          <a:prstGeom prst="rect">
            <a:avLst/>
          </a:prstGeom>
        </p:spPr>
        <p:txBody>
          <a:bodyPr wrap="square">
            <a:spAutoFit/>
          </a:bodyPr>
          <a:lstStyle/>
          <a:p>
            <a:pPr algn="ctr"/>
            <a:r>
              <a:rPr lang="ja-JP" altLang="en-US" sz="2000">
                <a:latin typeface="Lucida Sans" panose="020B0602030504020204" pitchFamily="34" charset="0"/>
                <a:ea typeface="ＭＳ ゴシック" panose="020B0609070205080204" pitchFamily="49" charset="-128"/>
              </a:rPr>
              <a:t>平坦</a:t>
            </a:r>
            <a:r>
              <a:rPr lang="ja-JP" altLang="en-US" sz="2000" dirty="0">
                <a:solidFill>
                  <a:schemeClr val="tx1"/>
                </a:solidFill>
                <a:latin typeface="Lucida Sans" panose="020B0602030504020204" pitchFamily="34" charset="0"/>
                <a:ea typeface="ＭＳ ゴシック" panose="020B0609070205080204" pitchFamily="49" charset="-128"/>
              </a:rPr>
              <a:t>な領域</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34415" y="1936950"/>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694443" y="2569880"/>
            <a:ext cx="1547218" cy="646331"/>
          </a:xfrm>
          <a:prstGeom prst="rect">
            <a:avLst/>
          </a:prstGeom>
        </p:spPr>
        <p:txBody>
          <a:bodyPr wrap="none">
            <a:spAutoFit/>
          </a:bodyPr>
          <a:lstStyle/>
          <a:p>
            <a:pPr algn="ctr"/>
            <a:r>
              <a:rPr lang="ja-JP" altLang="en-US" dirty="0">
                <a:solidFill>
                  <a:sysClr val="windowText" lastClr="000000"/>
                </a:solidFill>
              </a:rPr>
              <a:t>保存が優位な</a:t>
            </a:r>
            <a:br>
              <a:rPr lang="en-US" altLang="ja-JP" dirty="0">
                <a:solidFill>
                  <a:sysClr val="windowText" lastClr="000000"/>
                </a:solidFill>
              </a:rPr>
            </a:br>
            <a:r>
              <a:rPr lang="ja-JP" altLang="en-US" dirty="0">
                <a:solidFill>
                  <a:sysClr val="windowText" lastClr="000000"/>
                </a:solidFill>
              </a:rPr>
              <a:t>領域が異なる</a:t>
            </a:r>
          </a:p>
        </p:txBody>
      </p:sp>
      <p:sp>
        <p:nvSpPr>
          <p:cNvPr id="3" name="テキスト ボックス 2">
            <a:extLst>
              <a:ext uri="{FF2B5EF4-FFF2-40B4-BE49-F238E27FC236}">
                <a16:creationId xmlns:a16="http://schemas.microsoft.com/office/drawing/2014/main" id="{1EC631D3-E669-9F4E-AFF8-72241460BA1E}"/>
              </a:ext>
            </a:extLst>
          </p:cNvPr>
          <p:cNvSpPr txBox="1"/>
          <p:nvPr/>
        </p:nvSpPr>
        <p:spPr>
          <a:xfrm>
            <a:off x="557586" y="951703"/>
            <a:ext cx="5878404" cy="523220"/>
          </a:xfrm>
          <a:prstGeom prst="rect">
            <a:avLst/>
          </a:prstGeom>
          <a:noFill/>
        </p:spPr>
        <p:txBody>
          <a:bodyPr wrap="none" rtlCol="0">
            <a:spAutoFit/>
          </a:bodyPr>
          <a:lstStyle/>
          <a:p>
            <a:pPr marL="342900" indent="-342900">
              <a:buClr>
                <a:srgbClr val="002060"/>
              </a:buClr>
              <a:buSzPct val="90000"/>
              <a:buFont typeface="Wingdings" pitchFamily="2" charset="2"/>
              <a:buChar char="n"/>
            </a:pPr>
            <a:r>
              <a:rPr kumimoji="1" lang="en-US" altLang="ja-JP" sz="2400" dirty="0"/>
              <a:t>DCT </a:t>
            </a:r>
            <a:r>
              <a:rPr kumimoji="1" lang="ja-JP" altLang="en-US" sz="2400"/>
              <a:t>と</a:t>
            </a:r>
            <a:r>
              <a:rPr kumimoji="1" lang="en-US" altLang="ja-JP" sz="2400" dirty="0"/>
              <a:t> ICA </a:t>
            </a:r>
            <a:r>
              <a:rPr lang="ja-JP" altLang="en-US" sz="2400"/>
              <a:t>のそれぞれ</a:t>
            </a:r>
            <a:r>
              <a:rPr lang="en-US" altLang="ja-JP" sz="2400" dirty="0"/>
              <a:t> </a:t>
            </a:r>
            <a:r>
              <a:rPr lang="ja-JP" altLang="en-US" sz="2800">
                <a:solidFill>
                  <a:srgbClr val="FF0000"/>
                </a:solidFill>
              </a:rPr>
              <a:t>優位な領域</a:t>
            </a:r>
            <a:r>
              <a:rPr lang="en-US" altLang="ja-JP" sz="2800" dirty="0">
                <a:solidFill>
                  <a:srgbClr val="FF0000"/>
                </a:solidFill>
              </a:rPr>
              <a:t> </a:t>
            </a:r>
            <a:r>
              <a:rPr lang="ja-JP" altLang="en-US" sz="2400"/>
              <a:t>に分類</a:t>
            </a:r>
            <a:endParaRPr kumimoji="1" lang="ja-JP" altLang="en-US" sz="2400"/>
          </a:p>
        </p:txBody>
      </p:sp>
    </p:spTree>
    <p:extLst>
      <p:ext uri="{BB962C8B-B14F-4D97-AF65-F5344CB8AC3E}">
        <p14:creationId xmlns:p14="http://schemas.microsoft.com/office/powerpoint/2010/main" val="337558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ICA</a:t>
            </a:r>
            <a:r>
              <a:rPr kumimoji="1" lang="ja-JP" altLang="en-US" dirty="0"/>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8</a:t>
            </a:fld>
            <a:endParaRPr lang="ja-JP" altLang="en-US" dirty="0"/>
          </a:p>
        </p:txBody>
      </p:sp>
      <p:pic>
        <p:nvPicPr>
          <p:cNvPr id="14" name="図形 9" descr="キャプチャ">
            <a:extLst>
              <a:ext uri="{FF2B5EF4-FFF2-40B4-BE49-F238E27FC236}">
                <a16:creationId xmlns:a16="http://schemas.microsoft.com/office/drawing/2014/main" id="{E1F15939-2371-A745-8CA2-7D7B8AEF8BE9}"/>
              </a:ext>
            </a:extLst>
          </p:cNvPr>
          <p:cNvPicPr>
            <a:picLocks noChangeAspect="1"/>
          </p:cNvPicPr>
          <p:nvPr/>
        </p:nvPicPr>
        <p:blipFill>
          <a:blip r:embed="rId3"/>
          <a:stretch>
            <a:fillRect/>
          </a:stretch>
        </p:blipFill>
        <p:spPr>
          <a:xfrm>
            <a:off x="7577137" y="2270037"/>
            <a:ext cx="1228725" cy="2057400"/>
          </a:xfrm>
          <a:prstGeom prst="rect">
            <a:avLst/>
          </a:prstGeom>
        </p:spPr>
      </p:pic>
      <p:pic>
        <p:nvPicPr>
          <p:cNvPr id="17" name="図形 10" descr="キャプチャ1">
            <a:extLst>
              <a:ext uri="{FF2B5EF4-FFF2-40B4-BE49-F238E27FC236}">
                <a16:creationId xmlns:a16="http://schemas.microsoft.com/office/drawing/2014/main" id="{F665ECB2-DE66-3445-81B6-CEA4F9DB1CE7}"/>
              </a:ext>
            </a:extLst>
          </p:cNvPr>
          <p:cNvPicPr>
            <a:picLocks noChangeAspect="1"/>
          </p:cNvPicPr>
          <p:nvPr/>
        </p:nvPicPr>
        <p:blipFill>
          <a:blip r:embed="rId4"/>
          <a:stretch>
            <a:fillRect/>
          </a:stretch>
        </p:blipFill>
        <p:spPr>
          <a:xfrm>
            <a:off x="630767" y="2270037"/>
            <a:ext cx="1304925" cy="2009775"/>
          </a:xfrm>
          <a:prstGeom prst="rect">
            <a:avLst/>
          </a:prstGeom>
        </p:spPr>
      </p:pic>
      <p:grpSp>
        <p:nvGrpSpPr>
          <p:cNvPr id="24" name="グループ化 23">
            <a:extLst>
              <a:ext uri="{FF2B5EF4-FFF2-40B4-BE49-F238E27FC236}">
                <a16:creationId xmlns:a16="http://schemas.microsoft.com/office/drawing/2014/main" id="{6AFA0946-9D5D-1646-81B1-78E0DB3E8F88}"/>
              </a:ext>
            </a:extLst>
          </p:cNvPr>
          <p:cNvGrpSpPr/>
          <p:nvPr/>
        </p:nvGrpSpPr>
        <p:grpSpPr>
          <a:xfrm>
            <a:off x="1653117" y="3042831"/>
            <a:ext cx="2273935" cy="845185"/>
            <a:chOff x="1893" y="5033"/>
            <a:chExt cx="3581" cy="1331"/>
          </a:xfrm>
        </p:grpSpPr>
        <p:pic>
          <p:nvPicPr>
            <p:cNvPr id="27" name="図 53">
              <a:extLst>
                <a:ext uri="{FF2B5EF4-FFF2-40B4-BE49-F238E27FC236}">
                  <a16:creationId xmlns:a16="http://schemas.microsoft.com/office/drawing/2014/main" id="{E10197F9-C06A-CD42-844D-275BAE1C3F7D}"/>
                </a:ext>
              </a:extLst>
            </p:cNvPr>
            <p:cNvPicPr>
              <a:picLocks noChangeAspect="1"/>
            </p:cNvPicPr>
            <p:nvPr/>
          </p:nvPicPr>
          <p:blipFill>
            <a:blip r:embed="rId5"/>
            <a:srcRect r="75125" b="75057"/>
            <a:stretch>
              <a:fillRect/>
            </a:stretch>
          </p:blipFill>
          <p:spPr>
            <a:xfrm>
              <a:off x="4213" y="5152"/>
              <a:ext cx="647" cy="651"/>
            </a:xfrm>
            <a:prstGeom prst="rect">
              <a:avLst/>
            </a:prstGeom>
          </p:spPr>
        </p:pic>
        <p:pic>
          <p:nvPicPr>
            <p:cNvPr id="30" name="図形 16" descr="GEN">
              <a:extLst>
                <a:ext uri="{FF2B5EF4-FFF2-40B4-BE49-F238E27FC236}">
                  <a16:creationId xmlns:a16="http://schemas.microsoft.com/office/drawing/2014/main" id="{EB09BF6C-73B8-9746-B5D2-2F73549EAC48}"/>
                </a:ext>
              </a:extLst>
            </p:cNvPr>
            <p:cNvPicPr>
              <a:picLocks noChangeAspect="1"/>
            </p:cNvPicPr>
            <p:nvPr/>
          </p:nvPicPr>
          <p:blipFill>
            <a:blip r:embed="rId6"/>
            <a:stretch>
              <a:fillRect/>
            </a:stretch>
          </p:blipFill>
          <p:spPr>
            <a:xfrm>
              <a:off x="2427" y="5033"/>
              <a:ext cx="807" cy="807"/>
            </a:xfrm>
            <a:prstGeom prst="rect">
              <a:avLst/>
            </a:prstGeom>
          </p:spPr>
        </p:pic>
        <p:sp>
          <p:nvSpPr>
            <p:cNvPr id="32" name="テキスト ボックス 33">
              <a:extLst>
                <a:ext uri="{FF2B5EF4-FFF2-40B4-BE49-F238E27FC236}">
                  <a16:creationId xmlns:a16="http://schemas.microsoft.com/office/drawing/2014/main" id="{ACD65DD2-448B-8E47-BFB8-917D3CACF6D0}"/>
                </a:ext>
              </a:extLst>
            </p:cNvPr>
            <p:cNvSpPr txBox="1"/>
            <p:nvPr/>
          </p:nvSpPr>
          <p:spPr>
            <a:xfrm>
              <a:off x="3356" y="5282"/>
              <a:ext cx="744" cy="483"/>
            </a:xfrm>
            <a:prstGeom prst="rect">
              <a:avLst/>
            </a:prstGeom>
            <a:noFill/>
          </p:spPr>
          <p:txBody>
            <a:bodyPr wrap="square" rtlCol="0">
              <a:spAutoFit/>
            </a:bodyPr>
            <a:lstStyle/>
            <a:p>
              <a:pPr algn="ctr"/>
              <a:r>
                <a:rPr kumimoji="1" lang="ja-JP" altLang="en-US" sz="1400" dirty="0"/>
                <a:t>＋</a:t>
              </a:r>
            </a:p>
          </p:txBody>
        </p:sp>
        <p:sp>
          <p:nvSpPr>
            <p:cNvPr id="33" name="テキスト ボックス 33">
              <a:extLst>
                <a:ext uri="{FF2B5EF4-FFF2-40B4-BE49-F238E27FC236}">
                  <a16:creationId xmlns:a16="http://schemas.microsoft.com/office/drawing/2014/main" id="{C9679D98-2F1E-B847-91FD-BBE6F4602C73}"/>
                </a:ext>
              </a:extLst>
            </p:cNvPr>
            <p:cNvSpPr txBox="1"/>
            <p:nvPr/>
          </p:nvSpPr>
          <p:spPr>
            <a:xfrm>
              <a:off x="1893" y="5881"/>
              <a:ext cx="1875" cy="483"/>
            </a:xfrm>
            <a:prstGeom prst="rect">
              <a:avLst/>
            </a:prstGeom>
            <a:noFill/>
          </p:spPr>
          <p:txBody>
            <a:bodyPr wrap="square" rtlCol="0">
              <a:spAutoFit/>
            </a:bodyPr>
            <a:lstStyle/>
            <a:p>
              <a:pPr algn="ctr"/>
              <a:r>
                <a:rPr kumimoji="1" lang="ja-JP" altLang="en-US" sz="1400" dirty="0"/>
                <a:t>圧縮データ</a:t>
              </a:r>
            </a:p>
          </p:txBody>
        </p:sp>
        <p:sp>
          <p:nvSpPr>
            <p:cNvPr id="34" name="テキスト ボックス 33">
              <a:extLst>
                <a:ext uri="{FF2B5EF4-FFF2-40B4-BE49-F238E27FC236}">
                  <a16:creationId xmlns:a16="http://schemas.microsoft.com/office/drawing/2014/main" id="{C69633B4-53E2-7C43-A011-3CC0008E2B56}"/>
                </a:ext>
              </a:extLst>
            </p:cNvPr>
            <p:cNvSpPr txBox="1"/>
            <p:nvPr/>
          </p:nvSpPr>
          <p:spPr>
            <a:xfrm>
              <a:off x="3599" y="5881"/>
              <a:ext cx="1875" cy="483"/>
            </a:xfrm>
            <a:prstGeom prst="rect">
              <a:avLst/>
            </a:prstGeom>
            <a:noFill/>
          </p:spPr>
          <p:txBody>
            <a:bodyPr wrap="square" rtlCol="0">
              <a:spAutoFit/>
            </a:bodyPr>
            <a:lstStyle/>
            <a:p>
              <a:pPr algn="ctr"/>
              <a:r>
                <a:rPr kumimoji="1" lang="en-US" altLang="ja-JP" sz="1400" dirty="0"/>
                <a:t>ICA</a:t>
              </a:r>
              <a:r>
                <a:rPr kumimoji="1" lang="ja-JP" altLang="en-US" sz="1400"/>
                <a:t>基底</a:t>
              </a:r>
              <a:endParaRPr kumimoji="1" lang="ja-JP" altLang="en-US" sz="1400" dirty="0"/>
            </a:p>
          </p:txBody>
        </p:sp>
      </p:grpSp>
      <p:sp>
        <p:nvSpPr>
          <p:cNvPr id="35" name="右矢印 34">
            <a:extLst>
              <a:ext uri="{FF2B5EF4-FFF2-40B4-BE49-F238E27FC236}">
                <a16:creationId xmlns:a16="http://schemas.microsoft.com/office/drawing/2014/main" id="{6E3D71B7-78EC-C044-AC7A-8E2368B8B069}"/>
              </a:ext>
            </a:extLst>
          </p:cNvPr>
          <p:cNvSpPr/>
          <p:nvPr/>
        </p:nvSpPr>
        <p:spPr>
          <a:xfrm>
            <a:off x="4556845" y="2936016"/>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6" name="図形 29" descr="GEN">
            <a:extLst>
              <a:ext uri="{FF2B5EF4-FFF2-40B4-BE49-F238E27FC236}">
                <a16:creationId xmlns:a16="http://schemas.microsoft.com/office/drawing/2014/main" id="{6E629A57-74AC-1C42-B1B9-4FE05ADE3736}"/>
              </a:ext>
            </a:extLst>
          </p:cNvPr>
          <p:cNvPicPr>
            <a:picLocks noChangeAspect="1"/>
          </p:cNvPicPr>
          <p:nvPr/>
        </p:nvPicPr>
        <p:blipFill>
          <a:blip r:embed="rId6"/>
          <a:stretch>
            <a:fillRect/>
          </a:stretch>
        </p:blipFill>
        <p:spPr>
          <a:xfrm>
            <a:off x="6013418" y="2643763"/>
            <a:ext cx="1474470" cy="1474470"/>
          </a:xfrm>
          <a:prstGeom prst="rect">
            <a:avLst/>
          </a:prstGeom>
        </p:spPr>
      </p:pic>
      <p:sp>
        <p:nvSpPr>
          <p:cNvPr id="37" name="テキスト ボックス 33">
            <a:extLst>
              <a:ext uri="{FF2B5EF4-FFF2-40B4-BE49-F238E27FC236}">
                <a16:creationId xmlns:a16="http://schemas.microsoft.com/office/drawing/2014/main" id="{27C4AC24-D95C-CD48-A96F-0F48C97EFE08}"/>
              </a:ext>
            </a:extLst>
          </p:cNvPr>
          <p:cNvSpPr txBox="1"/>
          <p:nvPr/>
        </p:nvSpPr>
        <p:spPr>
          <a:xfrm>
            <a:off x="6084220" y="4185932"/>
            <a:ext cx="1332865" cy="337185"/>
          </a:xfrm>
          <a:prstGeom prst="rect">
            <a:avLst/>
          </a:prstGeom>
          <a:noFill/>
        </p:spPr>
        <p:txBody>
          <a:bodyPr wrap="square" rtlCol="0">
            <a:spAutoFit/>
          </a:bodyPr>
          <a:lstStyle/>
          <a:p>
            <a:pPr algn="ctr"/>
            <a:r>
              <a:rPr kumimoji="1" lang="ja-JP" altLang="en-US" sz="1600" dirty="0"/>
              <a:t>再構成可能</a:t>
            </a:r>
          </a:p>
        </p:txBody>
      </p:sp>
      <p:sp>
        <p:nvSpPr>
          <p:cNvPr id="3" name="正方形/長方形 2">
            <a:extLst>
              <a:ext uri="{FF2B5EF4-FFF2-40B4-BE49-F238E27FC236}">
                <a16:creationId xmlns:a16="http://schemas.microsoft.com/office/drawing/2014/main" id="{A9778351-E57C-2243-A236-807C258DDE6A}"/>
              </a:ext>
            </a:extLst>
          </p:cNvPr>
          <p:cNvSpPr/>
          <p:nvPr/>
        </p:nvSpPr>
        <p:spPr>
          <a:xfrm>
            <a:off x="2900258" y="296495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a:extLst>
              <a:ext uri="{FF2B5EF4-FFF2-40B4-BE49-F238E27FC236}">
                <a16:creationId xmlns:a16="http://schemas.microsoft.com/office/drawing/2014/main" id="{6D6A69CB-2238-6542-A0AC-364DE27EE24A}"/>
              </a:ext>
            </a:extLst>
          </p:cNvPr>
          <p:cNvSpPr txBox="1"/>
          <p:nvPr/>
        </p:nvSpPr>
        <p:spPr>
          <a:xfrm>
            <a:off x="2347298" y="2491939"/>
            <a:ext cx="1968881" cy="400110"/>
          </a:xfrm>
          <a:prstGeom prst="rect">
            <a:avLst/>
          </a:prstGeom>
          <a:noFill/>
        </p:spPr>
        <p:txBody>
          <a:bodyPr wrap="square" rtlCol="0">
            <a:spAutoFit/>
          </a:bodyPr>
          <a:lstStyle/>
          <a:p>
            <a:pPr algn="ctr"/>
            <a:r>
              <a:rPr lang="ja-JP" altLang="en-US" sz="2000">
                <a:solidFill>
                  <a:srgbClr val="FF0000"/>
                </a:solidFill>
              </a:rPr>
              <a:t>共有</a:t>
            </a:r>
            <a:r>
              <a:rPr lang="ja-JP" altLang="en-US" sz="2000"/>
              <a:t>しないとダメ</a:t>
            </a:r>
            <a:endParaRPr kumimoji="1" lang="ja-JP" altLang="en-US" sz="2000" dirty="0"/>
          </a:p>
        </p:txBody>
      </p:sp>
      <p:sp>
        <p:nvSpPr>
          <p:cNvPr id="43" name="テキスト ボックス 33">
            <a:extLst>
              <a:ext uri="{FF2B5EF4-FFF2-40B4-BE49-F238E27FC236}">
                <a16:creationId xmlns:a16="http://schemas.microsoft.com/office/drawing/2014/main" id="{E7C1CB7E-73E1-324E-A147-AB43973DC0C7}"/>
              </a:ext>
            </a:extLst>
          </p:cNvPr>
          <p:cNvSpPr txBox="1"/>
          <p:nvPr/>
        </p:nvSpPr>
        <p:spPr>
          <a:xfrm>
            <a:off x="1926254" y="4018202"/>
            <a:ext cx="2830160" cy="523220"/>
          </a:xfrm>
          <a:prstGeom prst="rect">
            <a:avLst/>
          </a:prstGeom>
          <a:noFill/>
        </p:spPr>
        <p:txBody>
          <a:bodyPr wrap="square" rtlCol="0">
            <a:spAutoFit/>
          </a:bodyPr>
          <a:lstStyle/>
          <a:p>
            <a:pPr algn="ctr"/>
            <a:r>
              <a:rPr lang="ja-JP" altLang="en-US" sz="2800"/>
              <a:t>付加情報</a:t>
            </a:r>
            <a:endParaRPr kumimoji="1" lang="ja-JP" altLang="en-US" sz="2800" dirty="0"/>
          </a:p>
        </p:txBody>
      </p:sp>
      <p:sp>
        <p:nvSpPr>
          <p:cNvPr id="44" name="正方形/長方形 43">
            <a:extLst>
              <a:ext uri="{FF2B5EF4-FFF2-40B4-BE49-F238E27FC236}">
                <a16:creationId xmlns:a16="http://schemas.microsoft.com/office/drawing/2014/main" id="{8865D210-824F-7949-B7D8-6F6C635AF45A}"/>
              </a:ext>
            </a:extLst>
          </p:cNvPr>
          <p:cNvSpPr/>
          <p:nvPr/>
        </p:nvSpPr>
        <p:spPr>
          <a:xfrm>
            <a:off x="910554" y="5169474"/>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dirty="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基底を選出</a:t>
            </a:r>
            <a:endParaRPr lang="ja-JP" altLang="en-US" sz="3200" dirty="0">
              <a:solidFill>
                <a:schemeClr val="bg1"/>
              </a:solidFill>
              <a:latin typeface="Lucida Sans" panose="020B0602030504020204" pitchFamily="34" charset="0"/>
              <a:cs typeface="Times New Roman" panose="02020603050405020304" pitchFamily="18" charset="0"/>
            </a:endParaRPr>
          </a:p>
        </p:txBody>
      </p:sp>
      <p:sp>
        <p:nvSpPr>
          <p:cNvPr id="45" name="正方形/長方形 44">
            <a:extLst>
              <a:ext uri="{FF2B5EF4-FFF2-40B4-BE49-F238E27FC236}">
                <a16:creationId xmlns:a16="http://schemas.microsoft.com/office/drawing/2014/main" id="{B45DAD57-5D03-5C4B-AA94-6B918CD79C76}"/>
              </a:ext>
            </a:extLst>
          </p:cNvPr>
          <p:cNvSpPr/>
          <p:nvPr/>
        </p:nvSpPr>
        <p:spPr>
          <a:xfrm>
            <a:off x="275583" y="1288387"/>
            <a:ext cx="8601145" cy="584775"/>
          </a:xfrm>
          <a:prstGeom prst="rect">
            <a:avLst/>
          </a:prstGeom>
        </p:spPr>
        <p:txBody>
          <a:bodyPr wrap="square">
            <a:spAutoFit/>
          </a:bodyPr>
          <a:lstStyle/>
          <a:p>
            <a:pPr marL="457200" indent="-457200" algn="ctr">
              <a:buClr>
                <a:srgbClr val="002060"/>
              </a:buClr>
              <a:buFont typeface="Wingdings" pitchFamily="2" charset="2"/>
              <a:buChar char="n"/>
            </a:pPr>
            <a:r>
              <a:rPr lang="en-US" altLang="ja-JP" sz="3200" dirty="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を用いる場合</a:t>
            </a:r>
            <a:r>
              <a:rPr lang="ja-JP" altLang="en-US" sz="3200">
                <a:solidFill>
                  <a:srgbClr val="FF0000"/>
                </a:solidFill>
                <a:latin typeface="Lucida Sans" panose="020B0602030504020204" pitchFamily="34" charset="0"/>
                <a:ea typeface="ＭＳ ゴシック" panose="020B0609070205080204" pitchFamily="49" charset="-128"/>
              </a:rPr>
              <a:t>基底自身の情報</a:t>
            </a:r>
            <a:r>
              <a:rPr lang="ja-JP" altLang="en-US" sz="3200">
                <a:latin typeface="Lucida Sans" panose="020B0602030504020204" pitchFamily="34" charset="0"/>
                <a:ea typeface="ＭＳ ゴシック" panose="020B0609070205080204" pitchFamily="49" charset="-128"/>
              </a:rPr>
              <a:t>が必要</a:t>
            </a:r>
            <a:endParaRPr lang="ja-JP" altLang="en-US" sz="32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6392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dirty="0"/>
              <a:t>-</a:t>
            </a:r>
            <a:r>
              <a:rPr kumimoji="1" lang="ja-JP" altLang="en-US" sz="3100"/>
              <a:t>概要</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9</a:t>
            </a:fld>
            <a:endParaRPr lang="ja-JP" altLang="en-US" dirty="0"/>
          </a:p>
        </p:txBody>
      </p:sp>
      <p:sp>
        <p:nvSpPr>
          <p:cNvPr id="35" name="正方形/長方形 34"/>
          <p:cNvSpPr/>
          <p:nvPr/>
        </p:nvSpPr>
        <p:spPr>
          <a:xfrm>
            <a:off x="434008" y="1030446"/>
            <a:ext cx="7945912" cy="110407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780496" y="1283206"/>
            <a:ext cx="7474258" cy="830997"/>
          </a:xfrm>
          <a:prstGeom prst="rect">
            <a:avLst/>
          </a:prstGeom>
        </p:spPr>
        <p:txBody>
          <a:bodyPr wrap="square">
            <a:spAutoFit/>
          </a:bodyPr>
          <a:lstStyle/>
          <a:p>
            <a:pPr algn="ctr"/>
            <a:r>
              <a:rPr lang="ja-JP" altLang="en-US" sz="2400" dirty="0">
                <a:solidFill>
                  <a:schemeClr val="bg1"/>
                </a:solidFill>
                <a:latin typeface="Lucida Sans" panose="020B0602030504020204" pitchFamily="34" charset="0"/>
              </a:rPr>
              <a:t>性能</a:t>
            </a:r>
            <a:r>
              <a:rPr lang="ja-JP" altLang="en-US" sz="2400">
                <a:solidFill>
                  <a:schemeClr val="bg1"/>
                </a:solidFill>
                <a:latin typeface="Lucida Sans" panose="020B0602030504020204" pitchFamily="34" charset="0"/>
              </a:rPr>
              <a:t>改善に有効な</a:t>
            </a:r>
            <a:r>
              <a:rPr lang="en-US" altLang="ja-JP" sz="2400" dirty="0">
                <a:solidFill>
                  <a:schemeClr val="bg1"/>
                </a:solidFill>
                <a:latin typeface="Lucida Sans" panose="020B0602030504020204" pitchFamily="34" charset="0"/>
              </a:rPr>
              <a:t>ICA</a:t>
            </a:r>
            <a:r>
              <a:rPr lang="ja-JP" altLang="en-US" sz="2400" dirty="0">
                <a:solidFill>
                  <a:schemeClr val="bg1"/>
                </a:solidFill>
                <a:latin typeface="Lucida Sans" panose="020B0602030504020204" pitchFamily="34" charset="0"/>
              </a:rPr>
              <a:t>基底を絞り込むため，</a:t>
            </a:r>
            <a:br>
              <a:rPr lang="en-US" altLang="ja-JP" sz="2400" dirty="0">
                <a:solidFill>
                  <a:schemeClr val="bg1"/>
                </a:solidFill>
                <a:latin typeface="Lucida Sans" panose="020B0602030504020204" pitchFamily="34" charset="0"/>
              </a:rPr>
            </a:br>
            <a:r>
              <a:rPr lang="ja-JP" altLang="en-US" sz="2400" dirty="0">
                <a:solidFill>
                  <a:schemeClr val="bg1"/>
                </a:solidFill>
                <a:latin typeface="Lucida Sans" panose="020B0602030504020204" pitchFamily="34" charset="0"/>
              </a:rPr>
              <a:t>画像の小領域毎に基底の重要度を求めた</a:t>
            </a:r>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r>
              <a:rPr lang="ja-JP" altLang="en-US" sz="2400" dirty="0">
                <a:latin typeface="Lucida Sans" panose="020B0602030504020204" pitchFamily="34" charset="0"/>
              </a:rPr>
              <a:t>レート歪み理論に基づく最適な基底</a:t>
            </a:r>
            <a:r>
              <a:rPr lang="ja-JP" altLang="en-US" sz="2400">
                <a:latin typeface="Lucida Sans" panose="020B0602030504020204" pitchFamily="34" charset="0"/>
              </a:rPr>
              <a:t>の組み合わせ</a:t>
            </a:r>
            <a:r>
              <a:rPr lang="en-US" altLang="ja-JP" sz="2400" baseline="30000" dirty="0">
                <a:latin typeface="Lucida Sans" panose="020B0602030504020204" pitchFamily="34" charset="0"/>
              </a:rPr>
              <a:t>1</a:t>
            </a:r>
            <a:endParaRPr lang="ja-JP" altLang="en-US" sz="2400" dirty="0">
              <a:latin typeface="Lucida Sans" panose="020B0602030504020204" pitchFamily="34" charset="0"/>
            </a:endParaRPr>
          </a:p>
        </p:txBody>
      </p:sp>
      <p:pic>
        <p:nvPicPr>
          <p:cNvPr id="22" name="図 21"/>
          <p:cNvPicPr>
            <a:picLocks noChangeAspect="1"/>
          </p:cNvPicPr>
          <p:nvPr/>
        </p:nvPicPr>
        <p:blipFill>
          <a:blip r:embed="rId3"/>
          <a:stretch>
            <a:fillRect/>
          </a:stretch>
        </p:blipFill>
        <p:spPr>
          <a:xfrm>
            <a:off x="5610241" y="2685288"/>
            <a:ext cx="1283056" cy="1283056"/>
          </a:xfrm>
          <a:prstGeom prst="rect">
            <a:avLst/>
          </a:prstGeom>
        </p:spPr>
      </p:pic>
      <p:sp>
        <p:nvSpPr>
          <p:cNvPr id="25" name="正方形/長方形 24"/>
          <p:cNvSpPr/>
          <p:nvPr/>
        </p:nvSpPr>
        <p:spPr>
          <a:xfrm>
            <a:off x="5805990" y="3759093"/>
            <a:ext cx="79209" cy="7200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p:cNvCxnSpPr>
            <a:stCxn id="25" idx="3"/>
            <a:endCxn id="45" idx="1"/>
          </p:cNvCxnSpPr>
          <p:nvPr/>
        </p:nvCxnSpPr>
        <p:spPr>
          <a:xfrm flipV="1">
            <a:off x="5885199" y="3460760"/>
            <a:ext cx="1692751" cy="3343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a:blip r:embed="rId4"/>
          <a:stretch>
            <a:fillRect/>
          </a:stretch>
        </p:blipFill>
        <p:spPr>
          <a:xfrm rot="10800000">
            <a:off x="637572" y="3012969"/>
            <a:ext cx="1598177" cy="1603434"/>
          </a:xfrm>
          <a:prstGeom prst="rect">
            <a:avLst/>
          </a:prstGeom>
        </p:spPr>
      </p:pic>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4675" y="2996656"/>
            <a:ext cx="1649351" cy="1649351"/>
          </a:xfrm>
          <a:prstGeom prst="rect">
            <a:avLst/>
          </a:prstGeom>
        </p:spPr>
      </p:pic>
      <p:sp>
        <p:nvSpPr>
          <p:cNvPr id="30" name="正方形/長方形 29"/>
          <p:cNvSpPr/>
          <p:nvPr/>
        </p:nvSpPr>
        <p:spPr>
          <a:xfrm>
            <a:off x="143642" y="4663224"/>
            <a:ext cx="4228694" cy="369332"/>
          </a:xfrm>
          <a:prstGeom prst="rect">
            <a:avLst/>
          </a:prstGeom>
          <a:ln w="38100">
            <a:noFill/>
          </a:ln>
        </p:spPr>
        <p:txBody>
          <a:bodyPr wrap="square">
            <a:spAutoFit/>
          </a:bodyPr>
          <a:lstStyle/>
          <a:p>
            <a:pPr algn="ctr"/>
            <a:r>
              <a:rPr lang="ja-JP" altLang="en-US" b="0">
                <a:latin typeface="+mn-lt"/>
              </a:rPr>
              <a:t>画質</a:t>
            </a:r>
            <a:r>
              <a:rPr lang="ja-JP" altLang="en-US" b="0" dirty="0">
                <a:latin typeface="+mn-lt"/>
              </a:rPr>
              <a:t>と情報量に応じたスコアを定義</a:t>
            </a:r>
            <a:endParaRPr lang="ja-JP" altLang="en-US" dirty="0">
              <a:latin typeface="+mn-lt"/>
            </a:endParaRPr>
          </a:p>
        </p:txBody>
      </p:sp>
      <p:sp>
        <p:nvSpPr>
          <p:cNvPr id="43" name="右矢印 42"/>
          <p:cNvSpPr/>
          <p:nvPr/>
        </p:nvSpPr>
        <p:spPr>
          <a:xfrm>
            <a:off x="4361878" y="3615533"/>
            <a:ext cx="459181" cy="3476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400">
              <a:ea typeface="ＭＳ 明朝" panose="02020609040205080304" pitchFamily="17" charset="-128"/>
            </a:endParaRPr>
          </a:p>
        </p:txBody>
      </p:sp>
      <p:sp>
        <p:nvSpPr>
          <p:cNvPr id="44" name="正方形/長方形 43"/>
          <p:cNvSpPr/>
          <p:nvPr/>
        </p:nvSpPr>
        <p:spPr>
          <a:xfrm>
            <a:off x="4882802" y="4671200"/>
            <a:ext cx="3867173" cy="646331"/>
          </a:xfrm>
          <a:prstGeom prst="rect">
            <a:avLst/>
          </a:prstGeom>
          <a:ln w="38100">
            <a:noFill/>
          </a:ln>
        </p:spPr>
        <p:txBody>
          <a:bodyPr wrap="square">
            <a:spAutoFit/>
          </a:bodyPr>
          <a:lstStyle/>
          <a:p>
            <a:pPr algn="ctr"/>
            <a:r>
              <a:rPr lang="ja-JP" altLang="en-US" dirty="0"/>
              <a:t>基底毎にスコアの総和を求め，</a:t>
            </a:r>
          </a:p>
          <a:p>
            <a:pPr algn="ctr"/>
            <a:r>
              <a:rPr lang="ja-JP" altLang="en-US" dirty="0"/>
              <a:t>重要な基底を小領域毎に評価</a:t>
            </a:r>
          </a:p>
        </p:txBody>
      </p:sp>
      <p:pic>
        <p:nvPicPr>
          <p:cNvPr id="45" name="図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950" y="3227426"/>
            <a:ext cx="476190" cy="466667"/>
          </a:xfrm>
          <a:prstGeom prst="rect">
            <a:avLst/>
          </a:prstGeom>
          <a:ln w="28575">
            <a:solidFill>
              <a:srgbClr val="FF0000"/>
            </a:solidFill>
          </a:ln>
        </p:spPr>
      </p:pic>
      <p:sp>
        <p:nvSpPr>
          <p:cNvPr id="46" name="テキスト ボックス 45"/>
          <p:cNvSpPr txBox="1"/>
          <p:nvPr/>
        </p:nvSpPr>
        <p:spPr>
          <a:xfrm>
            <a:off x="8366052" y="4009403"/>
            <a:ext cx="543739" cy="523220"/>
          </a:xfrm>
          <a:prstGeom prst="rect">
            <a:avLst/>
          </a:prstGeom>
          <a:noFill/>
        </p:spPr>
        <p:txBody>
          <a:bodyPr wrap="none" rtlCol="0">
            <a:spAutoFit/>
          </a:bodyPr>
          <a:lstStyle/>
          <a:p>
            <a:pPr algn="ctr"/>
            <a:r>
              <a:rPr kumimoji="1" lang="en-US" altLang="ja-JP" sz="2800" dirty="0">
                <a:latin typeface="+mn-lt"/>
              </a:rPr>
              <a:t>…</a:t>
            </a:r>
            <a:endParaRPr kumimoji="1" lang="ja-JP" altLang="en-US" sz="2800" dirty="0">
              <a:latin typeface="+mn-lt"/>
            </a:endParaRPr>
          </a:p>
        </p:txBody>
      </p:sp>
      <p:pic>
        <p:nvPicPr>
          <p:cNvPr id="47" name="図 46" descr="C:\Users\togashi\Documents\togashi\富樫研究\ICA1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61830" y="4118764"/>
            <a:ext cx="509828" cy="478459"/>
          </a:xfrm>
          <a:prstGeom prst="rect">
            <a:avLst/>
          </a:prstGeom>
          <a:noFill/>
          <a:ln>
            <a:noFill/>
          </a:ln>
        </p:spPr>
      </p:pic>
      <p:pic>
        <p:nvPicPr>
          <p:cNvPr id="48" name="図 47" descr="C:\Users\togashi\Documents\togashi\富樫研究\ICA40.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82802" y="4127811"/>
            <a:ext cx="509828" cy="465734"/>
          </a:xfrm>
          <a:prstGeom prst="rect">
            <a:avLst/>
          </a:prstGeom>
          <a:noFill/>
          <a:ln>
            <a:noFill/>
          </a:ln>
        </p:spPr>
      </p:pic>
      <p:sp>
        <p:nvSpPr>
          <p:cNvPr id="49" name="テキスト ボックス 48"/>
          <p:cNvSpPr txBox="1"/>
          <p:nvPr/>
        </p:nvSpPr>
        <p:spPr>
          <a:xfrm>
            <a:off x="5385290" y="4126153"/>
            <a:ext cx="494045" cy="461665"/>
          </a:xfrm>
          <a:prstGeom prst="rect">
            <a:avLst/>
          </a:prstGeom>
          <a:noFill/>
        </p:spPr>
        <p:txBody>
          <a:bodyPr wrap="none" rtlCol="0">
            <a:spAutoFit/>
          </a:bodyPr>
          <a:lstStyle/>
          <a:p>
            <a:pPr algn="ctr"/>
            <a:r>
              <a:rPr kumimoji="1" lang="ja-JP" altLang="en-US" sz="2400" dirty="0">
                <a:latin typeface="+mn-lt"/>
              </a:rPr>
              <a:t>＞</a:t>
            </a:r>
          </a:p>
        </p:txBody>
      </p:sp>
      <p:sp>
        <p:nvSpPr>
          <p:cNvPr id="50" name="テキスト ボックス 49"/>
          <p:cNvSpPr txBox="1"/>
          <p:nvPr/>
        </p:nvSpPr>
        <p:spPr>
          <a:xfrm>
            <a:off x="6394186" y="4126153"/>
            <a:ext cx="494045" cy="461665"/>
          </a:xfrm>
          <a:prstGeom prst="rect">
            <a:avLst/>
          </a:prstGeom>
          <a:noFill/>
        </p:spPr>
        <p:txBody>
          <a:bodyPr wrap="none" rtlCol="0">
            <a:spAutoFit/>
          </a:bodyPr>
          <a:lstStyle/>
          <a:p>
            <a:pPr algn="ctr"/>
            <a:r>
              <a:rPr kumimoji="1" lang="ja-JP" altLang="en-US" sz="2400" dirty="0">
                <a:latin typeface="+mn-lt"/>
              </a:rPr>
              <a:t>＞</a:t>
            </a:r>
          </a:p>
        </p:txBody>
      </p:sp>
      <p:pic>
        <p:nvPicPr>
          <p:cNvPr id="51" name="図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8962" y="4116682"/>
            <a:ext cx="466667" cy="466667"/>
          </a:xfrm>
          <a:prstGeom prst="rect">
            <a:avLst/>
          </a:prstGeom>
        </p:spPr>
      </p:pic>
      <p:pic>
        <p:nvPicPr>
          <p:cNvPr id="52" name="図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68930" y="4105922"/>
            <a:ext cx="476190" cy="476190"/>
          </a:xfrm>
          <a:prstGeom prst="rect">
            <a:avLst/>
          </a:prstGeom>
        </p:spPr>
      </p:pic>
      <p:sp>
        <p:nvSpPr>
          <p:cNvPr id="53" name="テキスト ボックス 52"/>
          <p:cNvSpPr txBox="1"/>
          <p:nvPr/>
        </p:nvSpPr>
        <p:spPr>
          <a:xfrm>
            <a:off x="7372174" y="4126153"/>
            <a:ext cx="494045" cy="461665"/>
          </a:xfrm>
          <a:prstGeom prst="rect">
            <a:avLst/>
          </a:prstGeom>
          <a:noFill/>
        </p:spPr>
        <p:txBody>
          <a:bodyPr wrap="none" rtlCol="0">
            <a:spAutoFit/>
          </a:bodyPr>
          <a:lstStyle/>
          <a:p>
            <a:pPr algn="ctr"/>
            <a:r>
              <a:rPr kumimoji="1" lang="ja-JP" altLang="en-US" sz="2400" dirty="0">
                <a:latin typeface="+mn-lt"/>
              </a:rPr>
              <a:t>＞</a:t>
            </a:r>
          </a:p>
        </p:txBody>
      </p:sp>
      <p:sp>
        <p:nvSpPr>
          <p:cNvPr id="57" name="正方形/長方形 56"/>
          <p:cNvSpPr/>
          <p:nvPr/>
        </p:nvSpPr>
        <p:spPr>
          <a:xfrm>
            <a:off x="491518" y="5752725"/>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低符号化レートにおいて最適な基底を選出</a:t>
            </a:r>
            <a:endParaRPr lang="ja-JP" altLang="en-US" sz="2800" dirty="0">
              <a:latin typeface="Lucida Sans" panose="020B0602030504020204" pitchFamily="34" charset="0"/>
              <a:ea typeface="ＭＳ ゴシック" panose="020B0609070205080204" pitchFamily="49" charset="-128"/>
            </a:endParaRPr>
          </a:p>
        </p:txBody>
      </p:sp>
      <p:sp>
        <p:nvSpPr>
          <p:cNvPr id="61" name="正方形/長方形 60"/>
          <p:cNvSpPr/>
          <p:nvPr/>
        </p:nvSpPr>
        <p:spPr>
          <a:xfrm>
            <a:off x="143642" y="6419054"/>
            <a:ext cx="8869799" cy="369332"/>
          </a:xfrm>
          <a:prstGeom prst="rect">
            <a:avLst/>
          </a:prstGeom>
        </p:spPr>
        <p:txBody>
          <a:bodyPr wrap="square">
            <a:spAutoFit/>
          </a:bodyPr>
          <a:lstStyle/>
          <a:p>
            <a:r>
              <a:rPr lang="en-US" altLang="ja-JP" sz="900" dirty="0">
                <a:latin typeface="Lucida Sans" panose="020B0602030504020204" pitchFamily="34" charset="0"/>
              </a:rPr>
              <a:t>1. </a:t>
            </a:r>
            <a:r>
              <a:rPr lang="ja-JP" altLang="en-US" sz="900" dirty="0">
                <a:latin typeface="Lucida Sans" panose="020B0602030504020204" pitchFamily="34" charset="0"/>
              </a:rPr>
              <a:t>富樫篤士</a:t>
            </a:r>
            <a:r>
              <a:rPr lang="en-US" altLang="ja-JP" sz="900" dirty="0">
                <a:latin typeface="Lucida Sans" panose="020B0602030504020204" pitchFamily="34" charset="0"/>
              </a:rPr>
              <a:t>, </a:t>
            </a:r>
            <a:r>
              <a:rPr lang="ja-JP" altLang="en-US" sz="900" dirty="0">
                <a:latin typeface="Lucida Sans" panose="020B0602030504020204" pitchFamily="34" charset="0"/>
              </a:rPr>
              <a:t>宮崎春彦</a:t>
            </a:r>
            <a:r>
              <a:rPr lang="en-US" altLang="ja-JP" sz="900" dirty="0">
                <a:latin typeface="Lucida Sans" panose="020B0602030504020204" pitchFamily="34" charset="0"/>
              </a:rPr>
              <a:t>, </a:t>
            </a:r>
            <a:r>
              <a:rPr lang="ja-JP" altLang="en-US" sz="900" dirty="0">
                <a:latin typeface="Lucida Sans" panose="020B0602030504020204" pitchFamily="34" charset="0"/>
              </a:rPr>
              <a:t>亀田昌志</a:t>
            </a:r>
            <a:r>
              <a:rPr lang="en-US" altLang="ja-JP" sz="900" dirty="0">
                <a:latin typeface="Lucida Sans" panose="020B0602030504020204" pitchFamily="34" charset="0"/>
              </a:rPr>
              <a:t>, “ICA-DCT</a:t>
            </a:r>
            <a:r>
              <a:rPr lang="ja-JP" altLang="en-US" sz="900" dirty="0">
                <a:latin typeface="Lucida Sans" panose="020B0602030504020204" pitchFamily="34" charset="0"/>
              </a:rPr>
              <a:t>ハイブリッド符号化におけるレートひずみ理論に基づいた領域分割を用いた重要な</a:t>
            </a:r>
            <a:r>
              <a:rPr lang="en-US" altLang="ja-JP" sz="900" dirty="0">
                <a:latin typeface="Lucida Sans" panose="020B0602030504020204" pitchFamily="34" charset="0"/>
              </a:rPr>
              <a:t>ICA</a:t>
            </a:r>
            <a:r>
              <a:rPr lang="ja-JP" altLang="en-US" sz="900" dirty="0">
                <a:latin typeface="Lucida Sans" panose="020B0602030504020204" pitchFamily="34" charset="0"/>
              </a:rPr>
              <a:t>基底の選出</a:t>
            </a:r>
            <a:r>
              <a:rPr lang="en-US" altLang="ja-JP" sz="900" dirty="0">
                <a:latin typeface="Lucida Sans" panose="020B0602030504020204" pitchFamily="34" charset="0"/>
              </a:rPr>
              <a:t>,” </a:t>
            </a:r>
            <a:r>
              <a:rPr lang="ja-JP" altLang="en-US" sz="900" dirty="0">
                <a:latin typeface="Lucida Sans" panose="020B0602030504020204" pitchFamily="34" charset="0"/>
              </a:rPr>
              <a:t>信学技報</a:t>
            </a:r>
            <a:r>
              <a:rPr lang="en-US" altLang="ja-JP" sz="900" dirty="0">
                <a:latin typeface="Lucida Sans" panose="020B0602030504020204" pitchFamily="34" charset="0"/>
              </a:rPr>
              <a:t>, vol.117, no.432, pp.83-88, (2018)</a:t>
            </a:r>
          </a:p>
        </p:txBody>
      </p:sp>
    </p:spTree>
    <p:extLst>
      <p:ext uri="{BB962C8B-B14F-4D97-AF65-F5344CB8AC3E}">
        <p14:creationId xmlns:p14="http://schemas.microsoft.com/office/powerpoint/2010/main" val="3710748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24429</TotalTime>
  <Words>2393</Words>
  <Application>Microsoft Macintosh PowerPoint</Application>
  <PresentationFormat>画面に合わせる (4:3)</PresentationFormat>
  <Paragraphs>334</Paragraphs>
  <Slides>25</Slides>
  <Notes>25</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25</vt:i4>
      </vt:variant>
    </vt:vector>
  </HeadingPairs>
  <TitlesOfParts>
    <vt:vector size="37" baseType="lpstr">
      <vt:lpstr>HG創英角ｺﾞｼｯｸUB</vt:lpstr>
      <vt:lpstr>ＭＳ Ｐゴシック</vt:lpstr>
      <vt:lpstr>ＭＳ ゴシック</vt:lpstr>
      <vt:lpstr>ＭＳ 明朝</vt:lpstr>
      <vt:lpstr>Arial</vt:lpstr>
      <vt:lpstr>Calibri</vt:lpstr>
      <vt:lpstr>Calibri Light</vt:lpstr>
      <vt:lpstr>Lucida Sans</vt:lpstr>
      <vt:lpstr>Tahoma</vt:lpstr>
      <vt:lpstr>Times New Roman</vt:lpstr>
      <vt:lpstr>Wingdings</vt:lpstr>
      <vt:lpstr>Office テーマ</vt:lpstr>
      <vt:lpstr> 最適な基底選択による 独立成分分析を用いた 静止画像符号化の性能改善  </vt:lpstr>
      <vt:lpstr>発表内容</vt:lpstr>
      <vt:lpstr>背景</vt:lpstr>
      <vt:lpstr>背景</vt:lpstr>
      <vt:lpstr>離散コサイン変換(DCT)</vt:lpstr>
      <vt:lpstr>独立成分分析(ICA)</vt:lpstr>
      <vt:lpstr>ICA基底を用いた符号化方式</vt:lpstr>
      <vt:lpstr>ICA基底を用いた符号化方式</vt:lpstr>
      <vt:lpstr>先行研究-概要</vt:lpstr>
      <vt:lpstr>先行研究-課題</vt:lpstr>
      <vt:lpstr>先行研究-課題</vt:lpstr>
      <vt:lpstr>目的</vt:lpstr>
      <vt:lpstr>実験</vt:lpstr>
      <vt:lpstr>提案システム構成図</vt:lpstr>
      <vt:lpstr>実験 1. DCT と ICA領域の明確化</vt:lpstr>
      <vt:lpstr>実験 2. 各小領域で用いるべき基底数の調査</vt:lpstr>
      <vt:lpstr>実験 2. 各小領域で用いるべき基底数の調査</vt:lpstr>
      <vt:lpstr>実験 3. 2.の小領域内の特徴による分類</vt:lpstr>
      <vt:lpstr>実験 3. 2.の小領域内の特徴による分類</vt:lpstr>
      <vt:lpstr>実験 3. 2.の小領域内の特徴による分類</vt:lpstr>
      <vt:lpstr>実験 4. 3.の分類によるICA基底の選出</vt:lpstr>
      <vt:lpstr>まとめ</vt:lpstr>
      <vt:lpstr>まとめ</vt:lpstr>
      <vt:lpstr>まとめ-今後の予定</vt:lpstr>
      <vt:lpstr>参考文献</vt:lpstr>
    </vt:vector>
  </TitlesOfParts>
  <Company>MouseComputer PC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Microsoft Office User</cp:lastModifiedBy>
  <cp:revision>971</cp:revision>
  <cp:lastPrinted>2020-12-20T08:31:14Z</cp:lastPrinted>
  <dcterms:created xsi:type="dcterms:W3CDTF">2018-05-21T07:37:21Z</dcterms:created>
  <dcterms:modified xsi:type="dcterms:W3CDTF">2020-12-21T03:28:04Z</dcterms:modified>
</cp:coreProperties>
</file>