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4"/>
  </p:handoutMasterIdLst>
  <p:sldIdLst>
    <p:sldId id="256" r:id="rId3"/>
    <p:sldId id="322" r:id="rId5"/>
    <p:sldId id="323" r:id="rId6"/>
    <p:sldId id="379" r:id="rId7"/>
    <p:sldId id="380" r:id="rId8"/>
    <p:sldId id="382" r:id="rId9"/>
    <p:sldId id="389" r:id="rId10"/>
    <p:sldId id="390" r:id="rId11"/>
    <p:sldId id="391" r:id="rId12"/>
    <p:sldId id="392" r:id="rId13"/>
  </p:sldIdLst>
  <p:sldSz cx="9144000" cy="6858000" type="screen4x3"/>
  <p:notesSz cx="9865995" cy="673544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B9BD5"/>
    <a:srgbClr val="FF8181"/>
    <a:srgbClr val="4F81BD"/>
    <a:srgbClr val="F68E38"/>
    <a:srgbClr val="8064A2"/>
    <a:srgbClr val="7F7F7F"/>
    <a:srgbClr val="FFFFFF"/>
    <a:srgbClr val="FF9999"/>
    <a:srgbClr val="8BC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81112" autoAdjust="0"/>
  </p:normalViewPr>
  <p:slideViewPr>
    <p:cSldViewPr snapToGrid="0">
      <p:cViewPr>
        <p:scale>
          <a:sx n="125" d="100"/>
          <a:sy n="125" d="100"/>
        </p:scale>
        <p:origin x="876" y="1950"/>
      </p:cViewPr>
      <p:guideLst/>
    </p:cSldViewPr>
  </p:slideViewPr>
  <p:notesTextViewPr>
    <p:cViewPr>
      <p:scale>
        <a:sx n="3" d="2"/>
        <a:sy n="3" d="2"/>
      </p:scale>
      <p:origin x="0" y="0"/>
    </p:cViewPr>
  </p:notesTextViewPr>
  <p:notesViewPr>
    <p:cSldViewPr snapToGrid="0">
      <p:cViewPr varScale="1">
        <p:scale>
          <a:sx n="198" d="100"/>
          <a:sy n="198" d="100"/>
        </p:scale>
        <p:origin x="408" y="15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0" y="2"/>
            <a:ext cx="4275403" cy="337958"/>
          </a:xfrm>
          <a:prstGeom prst="rect">
            <a:avLst/>
          </a:prstGeom>
        </p:spPr>
        <p:txBody>
          <a:bodyPr vert="horz" lIns="91427" tIns="45714" rIns="91427" bIns="45714" rtlCol="0"/>
          <a:lstStyle>
            <a:lvl1pPr algn="r">
              <a:defRPr sz="1200"/>
            </a:lvl1pPr>
          </a:lstStyle>
          <a:p>
            <a:r>
              <a:rPr kumimoji="1" lang="en-US" altLang="ja-JP" smtClean="0"/>
              <a:t>2020/2/6</a:t>
            </a:r>
            <a:endParaRPr kumimoji="1" lang="ja-JP" altLang="en-US"/>
          </a:p>
        </p:txBody>
      </p:sp>
      <p:sp>
        <p:nvSpPr>
          <p:cNvPr id="4" name="フッター プレースホルダー 3"/>
          <p:cNvSpPr>
            <a:spLocks noGrp="1"/>
          </p:cNvSpPr>
          <p:nvPr>
            <p:ph type="ftr" sz="quarter" idx="2"/>
          </p:nvPr>
        </p:nvSpPr>
        <p:spPr>
          <a:xfrm>
            <a:off x="4"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0"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0" y="2"/>
            <a:ext cx="4275403" cy="337958"/>
          </a:xfrm>
          <a:prstGeom prst="rect">
            <a:avLst/>
          </a:prstGeom>
        </p:spPr>
        <p:txBody>
          <a:bodyPr vert="horz" lIns="91427" tIns="45714" rIns="91427" bIns="45714" rtlCol="0"/>
          <a:lstStyle>
            <a:lvl1pPr algn="r">
              <a:defRPr sz="1200"/>
            </a:lvl1pPr>
          </a:lstStyle>
          <a:p>
            <a:r>
              <a:rPr kumimoji="1" lang="en-US" altLang="ja-JP" smtClean="0"/>
              <a:t>2020/2/6</a:t>
            </a:r>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87"/>
            <a:ext cx="7893050" cy="2652207"/>
          </a:xfrm>
          <a:prstGeom prst="rect">
            <a:avLst/>
          </a:prstGeom>
        </p:spPr>
        <p:txBody>
          <a:bodyPr vert="horz" lIns="91427" tIns="45714" rIns="91427" bIns="45714"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4"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6" name="日付プレースホルダー 5"/>
          <p:cNvSpPr>
            <a:spLocks noGrp="1"/>
          </p:cNvSpPr>
          <p:nvPr>
            <p:ph type="dt" idx="10"/>
          </p:nvPr>
        </p:nvSpPr>
        <p:spPr/>
        <p:txBody>
          <a:bodyPr/>
          <a:lstStyle/>
          <a:p>
            <a:r>
              <a:rPr kumimoji="1" lang="en-US" altLang="ja-JP" smtClean="0"/>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smtClean="0"/>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solidFill>
                <a:schemeClr val="tx1"/>
              </a:solidFill>
            </a:endParaRPr>
          </a:p>
        </p:txBody>
      </p:sp>
      <p:sp>
        <p:nvSpPr>
          <p:cNvPr id="6" name="日付プレースホルダー 5"/>
          <p:cNvSpPr>
            <a:spLocks noGrp="1"/>
          </p:cNvSpPr>
          <p:nvPr>
            <p:ph type="dt" idx="10"/>
          </p:nvPr>
        </p:nvSpPr>
        <p:spPr/>
        <p:txBody>
          <a:bodyPr/>
          <a:lstStyle/>
          <a:p>
            <a:r>
              <a:rPr kumimoji="1" lang="en-US" altLang="ja-JP" smtClean="0"/>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
        <p:nvSpPr>
          <p:cNvPr id="4" name="日付プレースホルダ 3"/>
          <p:cNvSpPr>
            <a:spLocks noGrp="1"/>
          </p:cNvSpPr>
          <p:nvPr>
            <p:ph type="dt" idx="1"/>
          </p:nvPr>
        </p:nvSpPr>
        <p:spPr/>
        <p:txBody>
          <a:bodyPr/>
          <a:p>
            <a:r>
              <a:rPr kumimoji="1" lang="en-US" altLang="ja-JP" smtClean="0"/>
              <a:t>2020/2/6</a:t>
            </a:r>
            <a:endParaRPr kumimoji="1" lang="ja-JP" altLang="en-US"/>
          </a:p>
        </p:txBody>
      </p:sp>
      <p:sp>
        <p:nvSpPr>
          <p:cNvPr id="5" name="スライド番号プレースホルダ 4"/>
          <p:cNvSpPr>
            <a:spLocks noGrp="1"/>
          </p:cNvSpPr>
          <p:nvPr>
            <p:ph type="sldNum" sz="quarter" idx="5"/>
          </p:nvPr>
        </p:nvSpPr>
        <p:spPr/>
        <p:txBody>
          <a:bodyPr/>
          <a:p>
            <a:fld id="{4E1FB4AC-7B2B-49D6-AFF8-81955147D13E}"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
        <p:nvSpPr>
          <p:cNvPr id="4" name="日付プレースホルダ 3"/>
          <p:cNvSpPr>
            <a:spLocks noGrp="1"/>
          </p:cNvSpPr>
          <p:nvPr>
            <p:ph type="dt" idx="1"/>
          </p:nvPr>
        </p:nvSpPr>
        <p:spPr/>
        <p:txBody>
          <a:bodyPr/>
          <a:p>
            <a:r>
              <a:rPr kumimoji="1" lang="en-US" altLang="ja-JP" smtClean="0"/>
              <a:t>2020/2/6</a:t>
            </a:r>
            <a:endParaRPr kumimoji="1" lang="ja-JP" altLang="en-US"/>
          </a:p>
        </p:txBody>
      </p:sp>
      <p:sp>
        <p:nvSpPr>
          <p:cNvPr id="5" name="スライド番号プレースホルダ 4"/>
          <p:cNvSpPr>
            <a:spLocks noGrp="1"/>
          </p:cNvSpPr>
          <p:nvPr>
            <p:ph type="sldNum" sz="quarter" idx="5"/>
          </p:nvPr>
        </p:nvSpPr>
        <p:spPr/>
        <p:txBody>
          <a:bodyPr/>
          <a:p>
            <a:fld id="{4E1FB4AC-7B2B-49D6-AFF8-81955147D13E}"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
        <p:nvSpPr>
          <p:cNvPr id="4" name="日付プレースホルダ 3"/>
          <p:cNvSpPr>
            <a:spLocks noGrp="1"/>
          </p:cNvSpPr>
          <p:nvPr>
            <p:ph type="dt" idx="1"/>
          </p:nvPr>
        </p:nvSpPr>
        <p:spPr/>
        <p:txBody>
          <a:bodyPr/>
          <a:p>
            <a:r>
              <a:rPr kumimoji="1" lang="en-US" altLang="ja-JP" smtClean="0"/>
              <a:t>2020/2/6</a:t>
            </a:r>
            <a:endParaRPr kumimoji="1" lang="ja-JP" altLang="en-US"/>
          </a:p>
        </p:txBody>
      </p:sp>
      <p:sp>
        <p:nvSpPr>
          <p:cNvPr id="5" name="スライド番号プレースホルダ 4"/>
          <p:cNvSpPr>
            <a:spLocks noGrp="1"/>
          </p:cNvSpPr>
          <p:nvPr>
            <p:ph type="sldNum" sz="quarter" idx="5"/>
          </p:nvPr>
        </p:nvSpPr>
        <p:spPr/>
        <p:txBody>
          <a:bodyPr/>
          <a:p>
            <a:fld id="{4E1FB4AC-7B2B-49D6-AFF8-81955147D13E}" type="slidenum">
              <a:rPr kumimoji="1" lang="ja-JP" altLang="en-US" smtClean="0"/>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
        <p:nvSpPr>
          <p:cNvPr id="4" name="日付プレースホルダ 3"/>
          <p:cNvSpPr>
            <a:spLocks noGrp="1"/>
          </p:cNvSpPr>
          <p:nvPr>
            <p:ph type="dt" idx="1"/>
          </p:nvPr>
        </p:nvSpPr>
        <p:spPr/>
        <p:txBody>
          <a:bodyPr/>
          <a:p>
            <a:r>
              <a:rPr kumimoji="1" lang="en-US" altLang="ja-JP" smtClean="0"/>
              <a:t>2020/2/6</a:t>
            </a:r>
            <a:endParaRPr kumimoji="1" lang="ja-JP" altLang="en-US"/>
          </a:p>
        </p:txBody>
      </p:sp>
      <p:sp>
        <p:nvSpPr>
          <p:cNvPr id="5" name="スライド番号プレースホルダ 4"/>
          <p:cNvSpPr>
            <a:spLocks noGrp="1"/>
          </p:cNvSpPr>
          <p:nvPr>
            <p:ph type="sldNum" sz="quarter" idx="5"/>
          </p:nvPr>
        </p:nvSpPr>
        <p:spPr/>
        <p:txBody>
          <a:bodyPr/>
          <a:p>
            <a:fld id="{4E1FB4AC-7B2B-49D6-AFF8-81955147D13E}" type="slidenum">
              <a:rPr kumimoji="1" lang="ja-JP" altLang="en-US" smtClean="0"/>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
        <p:nvSpPr>
          <p:cNvPr id="4" name="日付プレースホルダ 3"/>
          <p:cNvSpPr>
            <a:spLocks noGrp="1"/>
          </p:cNvSpPr>
          <p:nvPr>
            <p:ph type="dt" idx="1"/>
          </p:nvPr>
        </p:nvSpPr>
        <p:spPr/>
        <p:txBody>
          <a:bodyPr/>
          <a:p>
            <a:r>
              <a:rPr kumimoji="1" lang="en-US" altLang="ja-JP" smtClean="0"/>
              <a:t>2020/2/6</a:t>
            </a:r>
            <a:endParaRPr kumimoji="1" lang="ja-JP" altLang="en-US"/>
          </a:p>
        </p:txBody>
      </p:sp>
      <p:sp>
        <p:nvSpPr>
          <p:cNvPr id="5" name="スライド番号プレースホルダ 4"/>
          <p:cNvSpPr>
            <a:spLocks noGrp="1"/>
          </p:cNvSpPr>
          <p:nvPr>
            <p:ph type="sldNum" sz="quarter" idx="5"/>
          </p:nvPr>
        </p:nvSpPr>
        <p:spPr/>
        <p:txBody>
          <a:bodyPr/>
          <a:p>
            <a:fld id="{4E1FB4AC-7B2B-49D6-AFF8-81955147D13E}"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2018/5/28</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2018/5/28</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11150" y="469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318770" y="1251585"/>
            <a:ext cx="8604250" cy="5265420"/>
          </a:xfrm>
        </p:spPr>
        <p:txBody>
          <a:bodyPr>
            <a:normAutofit/>
          </a:bodyPr>
          <a:lstStyle>
            <a:lvl1pPr marL="228600" indent="-228600">
              <a:lnSpc>
                <a:spcPct val="100000"/>
              </a:lnSpc>
              <a:buClr>
                <a:srgbClr val="002060"/>
              </a:buClr>
              <a:buSzPct val="85000"/>
              <a:buFont typeface="Wingdings" panose="05000000000000000000" charset="0"/>
              <a:buChar char="ü"/>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nSpc>
                <a:spcPct val="100000"/>
              </a:lnSpc>
              <a:buClr>
                <a:srgbClr val="002060"/>
              </a:buClr>
              <a:buSzPct val="85000"/>
              <a:buFont typeface="Wingdings" panose="05000000000000000000" charset="0"/>
              <a:buChar char="u"/>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nSpc>
                <a:spcPct val="100000"/>
              </a:lnSpc>
              <a:buClr>
                <a:srgbClr val="002060"/>
              </a:buClr>
              <a:buSzPct val="85000"/>
              <a:buFont typeface="Wingdings" panose="05000000000000000000" charset="0"/>
              <a:buChar char="l"/>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nSpc>
                <a:spcPct val="100000"/>
              </a:lnSpc>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nSpc>
                <a:spcPct val="100000"/>
              </a:lnSpc>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8065770" y="39497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fld>
            <a:endParaRPr lang="ja-JP" altLang="en-US" dirty="0"/>
          </a:p>
        </p:txBody>
      </p:sp>
      <p:sp>
        <p:nvSpPr>
          <p:cNvPr id="9" name="正方形/長方形 8"/>
          <p:cNvSpPr/>
          <p:nvPr userDrawn="1"/>
        </p:nvSpPr>
        <p:spPr>
          <a:xfrm>
            <a:off x="38100" y="106356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28588" y="109299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p:cNvSpPr>
            <a:spLocks noGrp="1"/>
          </p:cNvSpPr>
          <p:nvPr userDrawn="1"/>
        </p:nvSpPr>
        <p:spPr>
          <a:xfrm>
            <a:off x="4168775" y="564515"/>
            <a:ext cx="4060825" cy="499110"/>
          </a:xfrm>
          <a:prstGeom prst="rect">
            <a:avLst/>
          </a:prstGeom>
        </p:spPr>
        <p:txBody>
          <a:bodyPr vert="horz" lIns="91440" tIns="45720" rIns="91440" bIns="45720" rtlCol="0" anchor="ctr">
            <a:normAutofit/>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dirty="0" smtClean="0"/>
              <a:t>マスター タイトルの書式設定</a:t>
            </a:r>
            <a:endParaRPr kumimoji="1" lang="ja-JP" altLang="en-US" dirty="0"/>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fld>
            <a:endParaRPr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2018/5/28</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2018/5/28</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2018/5/28</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2018/5/28</a:t>
            </a:r>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r>
              <a:rPr kumimoji="1" lang="en-US" altLang="ja-JP" smtClean="0"/>
              <a:t>2018/5/28</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r>
              <a:rPr kumimoji="1" lang="en-US" altLang="ja-JP" smtClean="0"/>
              <a:t>2018/5/28</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2018/5/28</a:t>
            </a:r>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43441" y="654050"/>
            <a:ext cx="8027116" cy="3155678"/>
          </a:xfrm>
        </p:spPr>
        <p:txBody>
          <a:bodyPr>
            <a:noAutofit/>
          </a:bodyPr>
          <a:lstStyle/>
          <a:p>
            <a:r>
              <a:rPr kumimoji="1" lang="ja-JP" altLang="en-US" sz="7200" dirty="0"/>
              <a:t>進捗報告</a:t>
            </a:r>
            <a:endParaRPr kumimoji="1" lang="ja-JP" altLang="en-US" sz="7200" dirty="0"/>
          </a:p>
        </p:txBody>
      </p:sp>
      <p:sp>
        <p:nvSpPr>
          <p:cNvPr id="3" name="サブタイトル 2"/>
          <p:cNvSpPr>
            <a:spLocks noGrp="1"/>
          </p:cNvSpPr>
          <p:nvPr>
            <p:ph type="subTitle" idx="1"/>
          </p:nvPr>
        </p:nvSpPr>
        <p:spPr>
          <a:xfrm>
            <a:off x="673178" y="4305300"/>
            <a:ext cx="7567642" cy="1778000"/>
          </a:xfrm>
        </p:spPr>
        <p:txBody>
          <a:bodyPr>
            <a:normAutofit lnSpcReduction="10000"/>
          </a:bodyPr>
          <a:lstStyle/>
          <a:p>
            <a:pPr>
              <a:spcBef>
                <a:spcPts val="1200"/>
              </a:spcBef>
            </a:pPr>
            <a:r>
              <a:rPr kumimoji="1" lang="en-US" altLang="ja-JP" sz="2400" dirty="0" smtClean="0">
                <a:latin typeface="Times New Roman" panose="02020603050405020304" pitchFamily="18" charset="0"/>
                <a:cs typeface="Times New Roman" panose="02020603050405020304" pitchFamily="18" charset="0"/>
              </a:rPr>
              <a:t>2020/06/08</a:t>
            </a:r>
            <a:endParaRPr kumimoji="1" lang="en-US" altLang="ja-JP" sz="2400" dirty="0" smtClean="0">
              <a:latin typeface="Times New Roman" panose="02020603050405020304" pitchFamily="18" charset="0"/>
              <a:cs typeface="Times New Roman" panose="02020603050405020304" pitchFamily="18" charset="0"/>
            </a:endParaRPr>
          </a:p>
          <a:p>
            <a:pPr>
              <a:spcBef>
                <a:spcPts val="1200"/>
              </a:spcBef>
            </a:pPr>
            <a:endParaRPr lang="ja-JP" altLang="en-US" sz="2400" dirty="0" smtClean="0"/>
          </a:p>
          <a:p>
            <a:pPr>
              <a:spcBef>
                <a:spcPts val="1200"/>
              </a:spcBef>
            </a:pPr>
            <a:r>
              <a:rPr lang="ja-JP" altLang="en-US" sz="2400" dirty="0" smtClean="0"/>
              <a:t>亀田研究室　</a:t>
            </a:r>
            <a:r>
              <a:rPr lang="en-US" altLang="ja-JP" sz="2400" dirty="0" smtClean="0"/>
              <a:t>4</a:t>
            </a:r>
            <a:r>
              <a:rPr lang="ja-JP" altLang="en-US" sz="2400" dirty="0" smtClean="0"/>
              <a:t>年</a:t>
            </a:r>
            <a:endParaRPr lang="en-US" altLang="ja-JP" sz="2400" dirty="0" smtClean="0"/>
          </a:p>
          <a:p>
            <a:pPr>
              <a:spcBef>
                <a:spcPts val="1200"/>
              </a:spcBef>
            </a:pPr>
            <a:r>
              <a:rPr lang="ja-JP" altLang="en-US" sz="2400" dirty="0"/>
              <a:t>中田 雄大</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今後の予定</a:t>
            </a:r>
            <a:endParaRPr lang="ja-JP" altLang="en-US"/>
          </a:p>
        </p:txBody>
      </p:sp>
      <p:sp>
        <p:nvSpPr>
          <p:cNvPr id="3" name="コンテンツプレースホルダ 2"/>
          <p:cNvSpPr>
            <a:spLocks noGrp="1"/>
          </p:cNvSpPr>
          <p:nvPr>
            <p:ph idx="1"/>
          </p:nvPr>
        </p:nvSpPr>
        <p:spPr/>
        <p:txBody>
          <a:bodyPr>
            <a:normAutofit lnSpcReduction="20000"/>
          </a:bodyPr>
          <a:p>
            <a:pPr>
              <a:buFont typeface="Wingdings" panose="05000000000000000000" charset="0"/>
              <a:buChar char="ü"/>
            </a:pPr>
            <a:r>
              <a:rPr lang="en-US" altLang="ja-JP"/>
              <a:t> JPEG</a:t>
            </a:r>
            <a:r>
              <a:rPr lang="ja-JP" altLang="en-US"/>
              <a:t>の基底選出の調査</a:t>
            </a:r>
            <a:endParaRPr lang="ja-JP" altLang="en-US"/>
          </a:p>
          <a:p>
            <a:r>
              <a:rPr lang="ja-JP" altLang="en-US"/>
              <a:t> </a:t>
            </a:r>
            <a:r>
              <a:rPr lang="en-US" altLang="ja-JP"/>
              <a:t>ICA</a:t>
            </a:r>
            <a:r>
              <a:rPr lang="ja-JP" altLang="en-US"/>
              <a:t>の基底選出の調査</a:t>
            </a:r>
            <a:endParaRPr lang="ja-JP" altLang="en-US"/>
          </a:p>
          <a:p>
            <a:r>
              <a:rPr lang="ja-JP" altLang="en-US"/>
              <a:t> </a:t>
            </a:r>
            <a:r>
              <a:rPr lang="en-US" altLang="ja-JP"/>
              <a:t>124</a:t>
            </a:r>
            <a:r>
              <a:rPr lang="ja-JP" altLang="en-US"/>
              <a:t>個の基底のうち、</a:t>
            </a:r>
            <a:r>
              <a:rPr lang="en-US" altLang="ja-JP"/>
              <a:t>256*256</a:t>
            </a:r>
            <a:r>
              <a:rPr lang="ja-JP" altLang="en-US"/>
              <a:t>の各ブロック</a:t>
            </a:r>
            <a:r>
              <a:rPr lang="en-US" altLang="ja-JP"/>
              <a:t>1</a:t>
            </a:r>
            <a:r>
              <a:rPr lang="ja-JP" altLang="en-US"/>
              <a:t>つの基底のみしか使えないときの</a:t>
            </a:r>
            <a:r>
              <a:rPr lang="en-US" altLang="ja-JP"/>
              <a:t>MSE</a:t>
            </a:r>
            <a:r>
              <a:rPr lang="ja-JP" altLang="en-US"/>
              <a:t>が一番小さいものを調べ性能を見てみる．</a:t>
            </a:r>
            <a:endParaRPr lang="ja-JP" altLang="en-US"/>
          </a:p>
          <a:p>
            <a:r>
              <a:rPr lang="ja-JP" altLang="en-US"/>
              <a:t>先行研究の再現を行うため，先行手法の理解と実行を行ってきた．また，先行研究の理解を行うため，自分なりに先行研究の基底選出についてメリット・デメリットを調査し，先行研究と同等の符号化レートにおいて複数個の基底を用いることや，先行手法とは異なる量子化法を適応することで符号化性能を改善できるのではないかと考察を行ってきた．</a:t>
            </a:r>
            <a:endParaRPr lang="ja-JP" altLang="en-US"/>
          </a:p>
          <a:p>
            <a:r>
              <a:rPr lang="ja-JP" altLang="en-US"/>
              <a:t>　今回は，符号化レートごとの各符号化の有効性を確認するため，DCT基底軍</a:t>
            </a:r>
            <a:endParaRPr lang="ja-JP" altLang="en-US"/>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目次</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
        <p:nvSpPr>
          <p:cNvPr id="3" name="コンテンツプレースホルダ 2"/>
          <p:cNvSpPr/>
          <p:nvPr>
            <p:ph idx="1"/>
          </p:nvPr>
        </p:nvSpPr>
        <p:spPr/>
        <p:txBody>
          <a:bodyPr/>
          <a:p>
            <a:r>
              <a:rPr lang="en-US" altLang="ja-JP"/>
              <a:t> </a:t>
            </a:r>
            <a:r>
              <a:rPr lang="ja-JP" altLang="en-US"/>
              <a:t>前回の振り返り</a:t>
            </a:r>
            <a:endParaRPr lang="ja-JP" altLang="en-US"/>
          </a:p>
          <a:p>
            <a:r>
              <a:rPr lang="ja-JP" altLang="en-US"/>
              <a:t> 今回行ったこと</a:t>
            </a:r>
            <a:endParaRPr lang="ja-JP" altLang="en-US"/>
          </a:p>
          <a:p>
            <a:pPr marL="914400" lvl="1" indent="-457200">
              <a:buFont typeface="+mj-lt"/>
              <a:buAutoNum type="arabicPeriod"/>
            </a:pPr>
            <a:r>
              <a:rPr lang="ja-JP" altLang="en-US"/>
              <a:t> 先行研究の再現</a:t>
            </a:r>
            <a:endParaRPr lang="ja-JP" altLang="en-US"/>
          </a:p>
          <a:p>
            <a:pPr marL="914400" lvl="1" indent="-457200">
              <a:buFont typeface="+mj-lt"/>
              <a:buAutoNum type="arabicPeriod"/>
            </a:pPr>
            <a:r>
              <a:rPr lang="ja-JP" altLang="en-US"/>
              <a:t> 目標の明確化</a:t>
            </a:r>
            <a:endParaRPr lang="ja-JP" altLang="en-US"/>
          </a:p>
          <a:p>
            <a:r>
              <a:rPr lang="ja-JP" altLang="en-US"/>
              <a:t> 今後の予定</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前回の振り返り</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3" name="コンテンツ プレースホルダー 2"/>
          <p:cNvSpPr>
            <a:spLocks noGrp="1"/>
          </p:cNvSpPr>
          <p:nvPr>
            <p:ph idx="1"/>
          </p:nvPr>
        </p:nvSpPr>
        <p:spPr/>
        <p:txBody>
          <a:bodyPr/>
          <a:lstStyle/>
          <a:p>
            <a:r>
              <a:rPr lang="en-US" altLang="ja-JP" dirty="0" smtClean="0"/>
              <a:t> </a:t>
            </a:r>
            <a:r>
              <a:rPr lang="ja-JP" altLang="en-US" dirty="0" smtClean="0"/>
              <a:t>前回行ったこと</a:t>
            </a:r>
            <a:endParaRPr lang="ja-JP" altLang="en-US" dirty="0" smtClean="0"/>
          </a:p>
          <a:p>
            <a:pPr lvl="1"/>
            <a:r>
              <a:rPr lang="en-US" altLang="ja-JP" dirty="0" smtClean="0"/>
              <a:t> </a:t>
            </a:r>
            <a:r>
              <a:rPr lang="ja-JP" altLang="en-US" dirty="0" smtClean="0"/>
              <a:t>先行手法の再現</a:t>
            </a:r>
            <a:endParaRPr lang="ja-JP" altLang="en-US" dirty="0" smtClean="0"/>
          </a:p>
          <a:p>
            <a:pPr marL="914400" lvl="2" indent="0">
              <a:buNone/>
            </a:pPr>
            <a:r>
              <a:rPr lang="ja-JP" altLang="en-US" dirty="0" smtClean="0"/>
              <a:t>  量子化処理でスタックオーバーフローが起こり終了</a:t>
            </a:r>
            <a:endParaRPr lang="ja-JP" altLang="en-US" dirty="0" smtClean="0"/>
          </a:p>
          <a:p>
            <a:pPr marL="914400" lvl="2" indent="0">
              <a:buNone/>
            </a:pPr>
            <a:r>
              <a:rPr lang="ja-JP" altLang="en-US" dirty="0" smtClean="0"/>
              <a:t>（再現）できなかった</a:t>
            </a:r>
            <a:endParaRPr lang="en-US" altLang="ja-JP" dirty="0" smtClean="0"/>
          </a:p>
          <a:p>
            <a:pPr marL="457200" lvl="1" indent="0">
              <a:buNone/>
            </a:pPr>
            <a:endParaRPr lang="en-US" altLang="ja-JP" dirty="0" smtClean="0"/>
          </a:p>
          <a:p>
            <a:pPr marL="457200" lvl="1" indent="0">
              <a:buNone/>
            </a:pPr>
            <a:endParaRPr lang="ja-JP" altLang="en-US" dirty="0" smtClean="0"/>
          </a:p>
          <a:p>
            <a:pPr lvl="1"/>
            <a:r>
              <a:rPr lang="ja-JP" altLang="en-US" dirty="0" smtClean="0"/>
              <a:t> 先行研究の理解</a:t>
            </a:r>
            <a:endParaRPr lang="ja-JP" altLang="en-US" dirty="0" smtClean="0"/>
          </a:p>
          <a:p>
            <a:pPr marL="914400" lvl="2" indent="0">
              <a:buNone/>
            </a:pPr>
            <a:r>
              <a:rPr lang="ja-JP" altLang="en-US" dirty="0" smtClean="0"/>
              <a:t>　離散コサイン変換（</a:t>
            </a:r>
            <a:r>
              <a:rPr lang="en-US" altLang="ja-JP" dirty="0" smtClean="0"/>
              <a:t>DCT</a:t>
            </a:r>
            <a:r>
              <a:rPr lang="ja-JP" altLang="en-US" dirty="0" smtClean="0"/>
              <a:t>）と独立成分分析（</a:t>
            </a:r>
            <a:r>
              <a:rPr lang="en-US" altLang="ja-JP" dirty="0" smtClean="0"/>
              <a:t>ICA</a:t>
            </a:r>
            <a:r>
              <a:rPr lang="ja-JP" altLang="en-US" dirty="0" smtClean="0"/>
              <a:t>）を用い</a:t>
            </a:r>
            <a:endParaRPr lang="ja-JP" altLang="en-US" dirty="0" smtClean="0"/>
          </a:p>
          <a:p>
            <a:pPr marL="914400" lvl="2" indent="0">
              <a:buNone/>
            </a:pPr>
            <a:r>
              <a:rPr lang="ja-JP" altLang="en-US" dirty="0" smtClean="0"/>
              <a:t>　た符号化性能の改善を目指した研究を行いたい</a:t>
            </a:r>
            <a:endParaRPr lang="ja-JP" altLang="en-US" dirty="0" smtClean="0"/>
          </a:p>
          <a:p>
            <a:pPr marL="914400" lvl="2" indent="0">
              <a:buNone/>
            </a:pPr>
            <a:endParaRPr lang="en-US" altLang="ja-JP" dirty="0" smtClean="0"/>
          </a:p>
          <a:p>
            <a:pPr marL="914400" lvl="2" indent="0">
              <a:buNone/>
            </a:pPr>
            <a:r>
              <a:rPr lang="en-US" altLang="ja-JP" sz="2400" dirty="0" smtClean="0">
                <a:solidFill>
                  <a:schemeClr val="tx1"/>
                </a:solidFill>
              </a:rPr>
              <a:t>→</a:t>
            </a:r>
            <a:r>
              <a:rPr lang="en-US" altLang="ja-JP" sz="2400" dirty="0" smtClean="0"/>
              <a:t> </a:t>
            </a:r>
            <a:r>
              <a:rPr lang="ja-JP" altLang="en-US" sz="2400" dirty="0" smtClean="0"/>
              <a:t>自分のやりたいことや目標が明確でない</a:t>
            </a:r>
            <a:endParaRPr lang="en-US" altLang="ja-JP" dirty="0" smtClean="0"/>
          </a:p>
          <a:p>
            <a:endParaRPr lang="en-US" altLang="ja-JP" dirty="0"/>
          </a:p>
          <a:p>
            <a:endParaRPr kumimoji="1" lang="en-US" altLang="ja-JP" dirty="0"/>
          </a:p>
          <a:p>
            <a:endParaRPr kumimoji="1" lang="ja-JP" altLang="en-US"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今回行ったこと</a:t>
            </a:r>
            <a:endParaRPr lang="ja-JP" altLang="en-US"/>
          </a:p>
        </p:txBody>
      </p:sp>
      <p:sp>
        <p:nvSpPr>
          <p:cNvPr id="3" name="コンテンツプレースホルダ 2"/>
          <p:cNvSpPr>
            <a:spLocks noGrp="1"/>
          </p:cNvSpPr>
          <p:nvPr>
            <p:ph idx="1"/>
          </p:nvPr>
        </p:nvSpPr>
        <p:spPr/>
        <p:txBody>
          <a:bodyPr/>
          <a:p>
            <a:pPr marL="0" indent="0">
              <a:buNone/>
            </a:pPr>
            <a:endParaRPr lang="en-US" altLang="ja-JP" sz="1400"/>
          </a:p>
          <a:p>
            <a:r>
              <a:rPr lang="ja-JP" altLang="en-US"/>
              <a:t>スタックオーバーフローの原因</a:t>
            </a:r>
            <a:endParaRPr lang="ja-JP" altLang="en-US"/>
          </a:p>
          <a:p>
            <a:pPr lvl="1"/>
            <a:r>
              <a:rPr lang="ja-JP" altLang="en-US"/>
              <a:t> 量子化と前処理がデフォルトのスタックサイズを超えていた</a:t>
            </a:r>
            <a:endParaRPr lang="ja-JP" altLang="en-US"/>
          </a:p>
          <a:p>
            <a:pPr marL="457200" lvl="1" indent="0">
              <a:buNone/>
            </a:pPr>
            <a:r>
              <a:rPr lang="ja-JP" altLang="en-US"/>
              <a:t>　（</a:t>
            </a:r>
            <a:r>
              <a:rPr lang="en-US" altLang="ja-JP"/>
              <a:t>Visual Studio </a:t>
            </a:r>
            <a:r>
              <a:rPr lang="ja-JP" altLang="en-US"/>
              <a:t>のデフォルトは</a:t>
            </a:r>
            <a:r>
              <a:rPr lang="en-US" altLang="ja-JP"/>
              <a:t>1MB</a:t>
            </a:r>
            <a:r>
              <a:rPr lang="ja-JP" altLang="en-US"/>
              <a:t>）</a:t>
            </a:r>
            <a:endParaRPr lang="ja-JP" altLang="en-US"/>
          </a:p>
          <a:p>
            <a:pPr marL="457200" lvl="1" indent="0">
              <a:buNone/>
            </a:pPr>
            <a:endParaRPr lang="ja-JP" altLang="en-US"/>
          </a:p>
          <a:p>
            <a:pPr marL="457200" lvl="1" indent="0">
              <a:buNone/>
            </a:pPr>
            <a:endParaRPr lang="ja-JP" altLang="en-US"/>
          </a:p>
          <a:p>
            <a:pPr marL="457200" lvl="1" indent="0">
              <a:buNone/>
            </a:pPr>
            <a:endParaRPr lang="ja-JP" altLang="en-US"/>
          </a:p>
          <a:p>
            <a:pPr marL="457200" lvl="1" indent="0">
              <a:buNone/>
            </a:pPr>
            <a:endParaRPr lang="ja-JP" altLang="en-US"/>
          </a:p>
          <a:p>
            <a:pPr lvl="1">
              <a:buFont typeface="Wingdings" panose="05000000000000000000" charset="0"/>
              <a:buChar char="u"/>
            </a:pPr>
            <a:r>
              <a:rPr lang="ja-JP" altLang="en-US"/>
              <a:t> スタックサイズを</a:t>
            </a:r>
            <a:r>
              <a:rPr lang="en-US" altLang="ja-JP"/>
              <a:t>4MB</a:t>
            </a:r>
            <a:r>
              <a:rPr lang="ja-JP" altLang="en-US"/>
              <a:t>に変更したところ最後まで実行できた</a:t>
            </a:r>
            <a:endParaRPr lang="ja-JP" altLang="en-US"/>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
        <p:nvSpPr>
          <p:cNvPr id="13" name="テキストボックス 12"/>
          <p:cNvSpPr txBox="1"/>
          <p:nvPr/>
        </p:nvSpPr>
        <p:spPr>
          <a:xfrm>
            <a:off x="3726180" y="498475"/>
            <a:ext cx="3027680" cy="521970"/>
          </a:xfrm>
          <a:prstGeom prst="rect">
            <a:avLst/>
          </a:prstGeom>
          <a:noFill/>
        </p:spPr>
        <p:txBody>
          <a:bodyPr wrap="none" rtlCol="0">
            <a:spAutoFit/>
          </a:bodyPr>
          <a:p>
            <a:pPr algn="l"/>
            <a:r>
              <a:rPr lang="en-US" altLang="ja-JP" sz="2800" dirty="0" smtClean="0">
                <a:latin typeface="Times New Roman" panose="02020603050405020304" pitchFamily="18" charset="0"/>
                <a:sym typeface="+mn-ea"/>
              </a:rPr>
              <a:t>1. </a:t>
            </a:r>
            <a:r>
              <a:rPr lang="ja-JP" altLang="en-US" sz="2800" dirty="0" smtClean="0">
                <a:latin typeface="Times New Roman" panose="02020603050405020304" pitchFamily="18" charset="0"/>
                <a:sym typeface="+mn-ea"/>
              </a:rPr>
              <a:t>先行研究の再現</a:t>
            </a:r>
            <a:endParaRPr lang="ja-JP" altLang="en-US" sz="2800" dirty="0" smtClean="0">
              <a:latin typeface="Times New Roman" panose="02020603050405020304" pitchFamily="18" charset="0"/>
              <a:sym typeface="+mn-ea"/>
            </a:endParaRPr>
          </a:p>
        </p:txBody>
      </p:sp>
      <p:sp>
        <p:nvSpPr>
          <p:cNvPr id="5" name="下矢印 4"/>
          <p:cNvSpPr/>
          <p:nvPr/>
        </p:nvSpPr>
        <p:spPr>
          <a:xfrm>
            <a:off x="4321175" y="3338195"/>
            <a:ext cx="599440" cy="72580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テキストボックス 7"/>
          <p:cNvSpPr txBox="1"/>
          <p:nvPr/>
        </p:nvSpPr>
        <p:spPr>
          <a:xfrm>
            <a:off x="5200015" y="6517005"/>
            <a:ext cx="3723005" cy="275590"/>
          </a:xfrm>
          <a:prstGeom prst="rect">
            <a:avLst/>
          </a:prstGeom>
          <a:noFill/>
        </p:spPr>
        <p:txBody>
          <a:bodyPr wrap="none" rtlCol="0">
            <a:spAutoFit/>
          </a:bodyPr>
          <a:p>
            <a:pPr algn="l"/>
            <a:r>
              <a:rPr lang="ja-JP" altLang="en-US" sz="1200">
                <a:latin typeface="Times New Roman" panose="02020603050405020304" pitchFamily="18" charset="0"/>
                <a:cs typeface="Times New Roman" panose="02020603050405020304" pitchFamily="18" charset="0"/>
              </a:rPr>
              <a:t>https://ichhi.hatenablog.com/entry/20111217/1324142494</a:t>
            </a:r>
            <a:endParaRPr lang="ja-JP"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今回行ったこと</a:t>
            </a:r>
            <a:endParaRPr lang="ja-JP" altLang="en-US"/>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
        <p:nvSpPr>
          <p:cNvPr id="13" name="テキストボックス 12"/>
          <p:cNvSpPr txBox="1"/>
          <p:nvPr/>
        </p:nvSpPr>
        <p:spPr>
          <a:xfrm>
            <a:off x="3726180" y="498475"/>
            <a:ext cx="4257040" cy="521970"/>
          </a:xfrm>
          <a:prstGeom prst="rect">
            <a:avLst/>
          </a:prstGeom>
          <a:noFill/>
        </p:spPr>
        <p:txBody>
          <a:bodyPr wrap="none" rtlCol="0">
            <a:spAutoFit/>
          </a:bodyPr>
          <a:p>
            <a:pPr algn="l"/>
            <a:r>
              <a:rPr lang="en-US" altLang="ja-JP" sz="2800" dirty="0" smtClean="0">
                <a:latin typeface="Times New Roman" panose="02020603050405020304" pitchFamily="18" charset="0"/>
                <a:sym typeface="+mn-ea"/>
              </a:rPr>
              <a:t>2. </a:t>
            </a:r>
            <a:r>
              <a:rPr lang="ja-JP" altLang="en-US" sz="2800" dirty="0" smtClean="0">
                <a:latin typeface="Times New Roman" panose="02020603050405020304" pitchFamily="18" charset="0"/>
                <a:sym typeface="+mn-ea"/>
              </a:rPr>
              <a:t>目標の明確化 （</a:t>
            </a:r>
            <a:r>
              <a:rPr lang="ja-JP" altLang="en-US" sz="2400" dirty="0" smtClean="0">
                <a:latin typeface="Times New Roman" panose="02020603050405020304" pitchFamily="18" charset="0"/>
                <a:sym typeface="+mn-ea"/>
              </a:rPr>
              <a:t>導入 </a:t>
            </a:r>
            <a:r>
              <a:rPr lang="en-US" altLang="ja-JP" sz="2800" dirty="0" smtClean="0">
                <a:latin typeface="Times New Roman" panose="02020603050405020304" pitchFamily="18" charset="0"/>
                <a:sym typeface="+mn-ea"/>
              </a:rPr>
              <a:t>1/3</a:t>
            </a:r>
            <a:r>
              <a:rPr lang="ja-JP" altLang="en-US" sz="2800" dirty="0" smtClean="0">
                <a:latin typeface="Times New Roman" panose="02020603050405020304" pitchFamily="18" charset="0"/>
                <a:sym typeface="+mn-ea"/>
              </a:rPr>
              <a:t>）</a:t>
            </a:r>
            <a:endParaRPr lang="ja-JP" altLang="en-US" sz="2800" dirty="0" smtClean="0">
              <a:latin typeface="Times New Roman" panose="02020603050405020304" pitchFamily="18" charset="0"/>
              <a:sym typeface="+mn-ea"/>
            </a:endParaRPr>
          </a:p>
        </p:txBody>
      </p:sp>
      <p:sp>
        <p:nvSpPr>
          <p:cNvPr id="31" name="正方形/長方形 30"/>
          <p:cNvSpPr/>
          <p:nvPr/>
        </p:nvSpPr>
        <p:spPr>
          <a:xfrm>
            <a:off x="1338904" y="5799157"/>
            <a:ext cx="6526430" cy="57429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400" dirty="0" smtClean="0">
                <a:solidFill>
                  <a:schemeClr val="bg1"/>
                </a:solidFill>
                <a:latin typeface="Lucida Sans" panose="020B0602030504020204" pitchFamily="34" charset="0"/>
                <a:cs typeface="Times New Roman" panose="02020603050405020304" pitchFamily="18" charset="0"/>
              </a:rPr>
              <a:t>重要な</a:t>
            </a:r>
            <a:r>
              <a:rPr lang="en-US" altLang="ja-JP" sz="2400" dirty="0" smtClean="0">
                <a:solidFill>
                  <a:schemeClr val="bg1"/>
                </a:solidFill>
                <a:latin typeface="Lucida Sans" panose="020B0602030504020204" pitchFamily="34" charset="0"/>
                <a:cs typeface="Times New Roman" panose="02020603050405020304" pitchFamily="18" charset="0"/>
              </a:rPr>
              <a:t>ICA</a:t>
            </a:r>
            <a:r>
              <a:rPr lang="ja-JP" altLang="en-US" sz="2400" dirty="0" smtClean="0">
                <a:solidFill>
                  <a:schemeClr val="bg1"/>
                </a:solidFill>
                <a:latin typeface="Lucida Sans" panose="020B0602030504020204" pitchFamily="34" charset="0"/>
                <a:cs typeface="Times New Roman" panose="02020603050405020304" pitchFamily="18" charset="0"/>
              </a:rPr>
              <a:t>基底の探索が必要</a:t>
            </a:r>
            <a:endParaRPr lang="ja-JP" altLang="en-US" sz="2400" dirty="0">
              <a:solidFill>
                <a:schemeClr val="bg1"/>
              </a:solidFill>
              <a:latin typeface="Lucida Sans" panose="020B0602030504020204" pitchFamily="34" charset="0"/>
              <a:cs typeface="Times New Roman" panose="02020603050405020304" pitchFamily="18" charset="0"/>
            </a:endParaRPr>
          </a:p>
        </p:txBody>
      </p:sp>
      <p:pic>
        <p:nvPicPr>
          <p:cNvPr id="7" name="Picture 2" descr="C:\Users\kawamura\study\ゼミ\DCT_block.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6858" y="1556045"/>
            <a:ext cx="1466383" cy="14663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877" y="1556548"/>
            <a:ext cx="1465880" cy="1465880"/>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808958" y="3665423"/>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p>
            <a:pPr algn="ctr"/>
            <a:r>
              <a:rPr lang="en-US" altLang="ja-JP" sz="2400" dirty="0" smtClean="0">
                <a:solidFill>
                  <a:schemeClr val="tx1"/>
                </a:solidFill>
                <a:latin typeface="Lucida Sans" panose="020B0602030504020204" pitchFamily="34" charset="0"/>
                <a:ea typeface="ＭＳ ゴシック" panose="020B0609070205080204" pitchFamily="49" charset="-128"/>
              </a:rPr>
              <a:t>DCT</a:t>
            </a:r>
            <a:r>
              <a:rPr lang="ja-JP" altLang="en-US" sz="2400" dirty="0" smtClean="0">
                <a:solidFill>
                  <a:schemeClr val="tx1"/>
                </a:solidFill>
                <a:latin typeface="Lucida Sans" panose="020B0602030504020204" pitchFamily="34" charset="0"/>
                <a:ea typeface="ＭＳ ゴシック" panose="020B0609070205080204" pitchFamily="49" charset="-128"/>
              </a:rPr>
              <a:t>基底</a:t>
            </a:r>
            <a:r>
              <a:rPr lang="ja-JP" altLang="en-US" sz="2400" dirty="0" smtClean="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400" dirty="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5022819" y="3645049"/>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p>
            <a:pPr algn="ctr"/>
            <a:r>
              <a:rPr lang="en-US" altLang="ja-JP" sz="2400" dirty="0" smtClean="0">
                <a:latin typeface="Tahoma" panose="020B0604030504040204" pitchFamily="34" charset="0"/>
                <a:ea typeface="ＭＳ ゴシック" panose="020B0609070205080204" pitchFamily="49" charset="-128"/>
                <a:cs typeface="Tahoma" panose="020B0604030504040204" pitchFamily="34" charset="0"/>
              </a:rPr>
              <a:t>ICA</a:t>
            </a:r>
            <a:r>
              <a:rPr lang="ja-JP" altLang="en-US" sz="2400" dirty="0" smtClean="0">
                <a:latin typeface="Tahoma" panose="020B0604030504040204" pitchFamily="34" charset="0"/>
                <a:ea typeface="ＭＳ ゴシック" panose="020B0609070205080204" pitchFamily="49" charset="-128"/>
                <a:cs typeface="Tahoma" panose="020B0604030504040204" pitchFamily="34" charset="0"/>
              </a:rPr>
              <a:t>基底が効果的</a:t>
            </a:r>
            <a:endParaRPr lang="ja-JP" altLang="en-US" sz="2400" dirty="0">
              <a:latin typeface="Tahoma" panose="020B0604030504040204" pitchFamily="34" charset="0"/>
              <a:ea typeface="ＭＳ ゴシック" panose="020B0609070205080204" pitchFamily="49" charset="-128"/>
              <a:cs typeface="Tahoma" panose="020B0604030504040204" pitchFamily="34" charset="0"/>
            </a:endParaRPr>
          </a:p>
        </p:txBody>
      </p:sp>
      <p:sp>
        <p:nvSpPr>
          <p:cNvPr id="28" name="正方形/長方形 27"/>
          <p:cNvSpPr/>
          <p:nvPr/>
        </p:nvSpPr>
        <p:spPr>
          <a:xfrm>
            <a:off x="4922225" y="3143796"/>
            <a:ext cx="3840480" cy="400110"/>
          </a:xfrm>
          <a:prstGeom prst="rect">
            <a:avLst/>
          </a:prstGeom>
        </p:spPr>
        <p:txBody>
          <a:bodyPr wrap="square">
            <a:spAutoFit/>
          </a:bodyPr>
          <a:p>
            <a:pPr algn="ctr"/>
            <a:r>
              <a:rPr lang="ja-JP" altLang="en-US" sz="2000" dirty="0" smtClean="0">
                <a:latin typeface="ＭＳ ゴシック" panose="020B0609070205080204" pitchFamily="49" charset="-128"/>
                <a:ea typeface="ＭＳ ゴシック" panose="020B0609070205080204" pitchFamily="49" charset="-128"/>
                <a:cs typeface="Tahoma" panose="020B0604030504040204" pitchFamily="34" charset="0"/>
              </a:rPr>
              <a:t>局所的特徴を</a:t>
            </a:r>
            <a:r>
              <a:rPr lang="ja-JP" altLang="en-US" sz="2000" dirty="0">
                <a:latin typeface="ＭＳ ゴシック" panose="020B0609070205080204" pitchFamily="49" charset="-128"/>
                <a:ea typeface="ＭＳ ゴシック" panose="020B0609070205080204" pitchFamily="49" charset="-128"/>
                <a:cs typeface="Tahoma" panose="020B0604030504040204" pitchFamily="34" charset="0"/>
              </a:rPr>
              <a:t>持つ非定常な</a:t>
            </a:r>
            <a:r>
              <a:rPr lang="ja-JP" altLang="en-US" sz="2000" dirty="0" smtClean="0">
                <a:latin typeface="ＭＳ ゴシック" panose="020B0609070205080204" pitchFamily="49" charset="-128"/>
                <a:ea typeface="ＭＳ ゴシック" panose="020B0609070205080204" pitchFamily="49" charset="-128"/>
                <a:cs typeface="Tahoma" panose="020B0604030504040204" pitchFamily="34" charset="0"/>
              </a:rPr>
              <a:t>領域</a:t>
            </a:r>
            <a:endParaRPr lang="ja-JP" altLang="en-US" sz="2000" dirty="0">
              <a:latin typeface="ＭＳ ゴシック" panose="020B0609070205080204" pitchFamily="49" charset="-128"/>
              <a:ea typeface="ＭＳ ゴシック" panose="020B0609070205080204" pitchFamily="49" charset="-128"/>
              <a:cs typeface="Tahoma" panose="020B0604030504040204" pitchFamily="34" charset="0"/>
            </a:endParaRPr>
          </a:p>
        </p:txBody>
      </p:sp>
      <p:sp>
        <p:nvSpPr>
          <p:cNvPr id="29" name="正方形/長方形 28"/>
          <p:cNvSpPr/>
          <p:nvPr/>
        </p:nvSpPr>
        <p:spPr>
          <a:xfrm>
            <a:off x="583204" y="3143796"/>
            <a:ext cx="3501832" cy="400110"/>
          </a:xfrm>
          <a:prstGeom prst="rect">
            <a:avLst/>
          </a:prstGeom>
        </p:spPr>
        <p:txBody>
          <a:bodyPr wrap="square">
            <a:spAutoFit/>
          </a:bodyPr>
          <a:p>
            <a:pPr algn="ctr"/>
            <a:r>
              <a:rPr lang="ja-JP" altLang="en-US" sz="2000" dirty="0">
                <a:latin typeface="Lucida Sans" panose="020B0602030504020204" pitchFamily="34" charset="0"/>
                <a:ea typeface="ＭＳ ゴシック" panose="020B0609070205080204" pitchFamily="49" charset="-128"/>
              </a:rPr>
              <a:t>定常性を満たす平坦</a:t>
            </a:r>
            <a:r>
              <a:rPr lang="ja-JP" altLang="en-US" sz="2000" dirty="0" smtClean="0">
                <a:solidFill>
                  <a:schemeClr val="tx1"/>
                </a:solidFill>
                <a:latin typeface="Lucida Sans" panose="020B0602030504020204" pitchFamily="34" charset="0"/>
                <a:ea typeface="ＭＳ ゴシック" panose="020B0609070205080204" pitchFamily="49" charset="-128"/>
              </a:rPr>
              <a:t>な領域</a:t>
            </a:r>
            <a:endParaRPr lang="ja-JP" altLang="en-US" sz="2000" dirty="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60033" y="1390641"/>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720061" y="2023571"/>
            <a:ext cx="1547218" cy="646331"/>
          </a:xfrm>
          <a:prstGeom prst="rect">
            <a:avLst/>
          </a:prstGeom>
        </p:spPr>
        <p:txBody>
          <a:bodyPr wrap="none">
            <a:spAutoFit/>
          </a:bodyPr>
          <a:p>
            <a:pPr algn="ctr"/>
            <a:r>
              <a:rPr lang="ja-JP" altLang="en-US" dirty="0" smtClean="0">
                <a:solidFill>
                  <a:sysClr val="windowText" lastClr="000000"/>
                </a:solidFill>
              </a:rPr>
              <a:t>保存が優位な</a:t>
            </a:r>
            <a:br>
              <a:rPr lang="en-US" altLang="ja-JP" dirty="0" smtClean="0">
                <a:solidFill>
                  <a:sysClr val="windowText" lastClr="000000"/>
                </a:solidFill>
              </a:rPr>
            </a:br>
            <a:r>
              <a:rPr lang="ja-JP" altLang="en-US" dirty="0" smtClean="0">
                <a:solidFill>
                  <a:sysClr val="windowText" lastClr="000000"/>
                </a:solidFill>
              </a:rPr>
              <a:t>領域が異なる</a:t>
            </a:r>
            <a:endParaRPr lang="ja-JP" altLang="en-US" dirty="0">
              <a:solidFill>
                <a:sysClr val="windowText" lastClr="000000"/>
              </a:solidFill>
            </a:endParaRPr>
          </a:p>
        </p:txBody>
      </p:sp>
      <p:sp>
        <p:nvSpPr>
          <p:cNvPr id="27" name="正方形/長方形 26"/>
          <p:cNvSpPr/>
          <p:nvPr/>
        </p:nvSpPr>
        <p:spPr>
          <a:xfrm>
            <a:off x="575584" y="4799748"/>
            <a:ext cx="8054340" cy="830997"/>
          </a:xfrm>
          <a:prstGeom prst="rect">
            <a:avLst/>
          </a:prstGeom>
        </p:spPr>
        <p:txBody>
          <a:bodyPr wrap="square">
            <a:spAutoFit/>
          </a:bodyPr>
          <a:p>
            <a:pPr algn="ctr"/>
            <a:r>
              <a:rPr lang="ja-JP" altLang="en-US" sz="2400" dirty="0" smtClean="0">
                <a:latin typeface="Lucida Sans" panose="020B0602030504020204" pitchFamily="34" charset="0"/>
                <a:cs typeface="Times New Roman" panose="02020603050405020304" pitchFamily="18" charset="0"/>
              </a:rPr>
              <a:t>領域分類を行うには，小領域毎に</a:t>
            </a:r>
            <a:br>
              <a:rPr lang="en-US" altLang="ja-JP" sz="2400" dirty="0" smtClean="0">
                <a:latin typeface="Lucida Sans" panose="020B0602030504020204" pitchFamily="34" charset="0"/>
                <a:cs typeface="Times New Roman" panose="02020603050405020304" pitchFamily="18" charset="0"/>
              </a:rPr>
            </a:br>
            <a:r>
              <a:rPr lang="ja-JP" altLang="en-US" sz="2400" dirty="0" smtClean="0">
                <a:latin typeface="Lucida Sans" panose="020B0602030504020204" pitchFamily="34" charset="0"/>
                <a:cs typeface="Times New Roman" panose="02020603050405020304" pitchFamily="18" charset="0"/>
              </a:rPr>
              <a:t>どの</a:t>
            </a:r>
            <a:r>
              <a:rPr lang="en-US" altLang="ja-JP" sz="2400" dirty="0" smtClean="0">
                <a:latin typeface="Lucida Sans" panose="020B0602030504020204" pitchFamily="34" charset="0"/>
                <a:cs typeface="Times New Roman" panose="02020603050405020304" pitchFamily="18" charset="0"/>
              </a:rPr>
              <a:t>ICA</a:t>
            </a:r>
            <a:r>
              <a:rPr lang="ja-JP" altLang="en-US" sz="2400" dirty="0" smtClean="0">
                <a:latin typeface="Lucida Sans" panose="020B0602030504020204" pitchFamily="34" charset="0"/>
                <a:cs typeface="Times New Roman" panose="02020603050405020304" pitchFamily="18" charset="0"/>
              </a:rPr>
              <a:t>基底が符号化に効果的か決定する必要がある</a:t>
            </a:r>
            <a:endParaRPr lang="en-US" altLang="ja-JP" sz="2400" dirty="0">
              <a:latin typeface="Lucida Sans" panose="020B0602030504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今回行ったこと</a:t>
            </a:r>
            <a:endParaRPr lang="ja-JP" altLang="en-US"/>
          </a:p>
        </p:txBody>
      </p:sp>
      <p:sp>
        <p:nvSpPr>
          <p:cNvPr id="3" name="コンテンツプレースホルダ 2"/>
          <p:cNvSpPr>
            <a:spLocks noGrp="1"/>
          </p:cNvSpPr>
          <p:nvPr>
            <p:ph idx="1"/>
          </p:nvPr>
        </p:nvSpPr>
        <p:spPr>
          <a:xfrm>
            <a:off x="318770" y="1243330"/>
            <a:ext cx="8604250" cy="5265420"/>
          </a:xfrm>
        </p:spPr>
        <p:txBody>
          <a:bodyPr>
            <a:normAutofit lnSpcReduction="20000"/>
          </a:bodyPr>
          <a:p>
            <a:endParaRPr lang="en-US" altLang="ja-JP"/>
          </a:p>
          <a:p>
            <a:endParaRPr lang="en-US" altLang="ja-JP"/>
          </a:p>
          <a:p>
            <a:endParaRPr lang="en-US" altLang="ja-JP"/>
          </a:p>
          <a:p>
            <a:endParaRPr lang="en-US" altLang="ja-JP"/>
          </a:p>
          <a:p>
            <a:endParaRPr lang="en-US" altLang="ja-JP"/>
          </a:p>
          <a:p>
            <a:endParaRPr lang="en-US" altLang="ja-JP"/>
          </a:p>
          <a:p>
            <a:pPr lvl="1"/>
            <a:endParaRPr lang="ja-JP" altLang="en-US"/>
          </a:p>
          <a:p>
            <a:pPr lvl="1">
              <a:lnSpc>
                <a:spcPct val="110000"/>
              </a:lnSpc>
            </a:pPr>
            <a:r>
              <a:rPr lang="ja-JP" altLang="en-US"/>
              <a:t> 高レートでは，</a:t>
            </a:r>
            <a:r>
              <a:rPr lang="en-US" altLang="ja-JP"/>
              <a:t>ICA</a:t>
            </a:r>
            <a:r>
              <a:rPr lang="ja-JP" altLang="en-US"/>
              <a:t>領域はあまり分類されない</a:t>
            </a:r>
            <a:endParaRPr lang="ja-JP" altLang="en-US"/>
          </a:p>
          <a:p>
            <a:pPr lvl="1">
              <a:lnSpc>
                <a:spcPct val="110000"/>
              </a:lnSpc>
            </a:pPr>
            <a:r>
              <a:rPr lang="ja-JP" altLang="en-US"/>
              <a:t> 低レートでは，より多くの領域が分類された</a:t>
            </a:r>
            <a:endParaRPr lang="ja-JP" altLang="en-US"/>
          </a:p>
          <a:p>
            <a:pPr lvl="0">
              <a:lnSpc>
                <a:spcPct val="110000"/>
              </a:lnSpc>
            </a:pPr>
            <a:endParaRPr lang="ja-JP" altLang="en-US"/>
          </a:p>
          <a:p>
            <a:pPr lvl="0">
              <a:lnSpc>
                <a:spcPct val="110000"/>
              </a:lnSpc>
            </a:pPr>
            <a:endParaRPr lang="ja-JP" altLang="en-US"/>
          </a:p>
          <a:p>
            <a:pPr marL="0" lvl="0" indent="0">
              <a:lnSpc>
                <a:spcPct val="110000"/>
              </a:lnSpc>
              <a:buNone/>
            </a:pPr>
            <a:r>
              <a:rPr lang="ja-JP" altLang="en-US"/>
              <a:t>　　　　　　　   </a:t>
            </a:r>
            <a:r>
              <a:rPr lang="ja-JP" altLang="en-US" sz="2800"/>
              <a:t>低レートの基底選出</a:t>
            </a:r>
            <a:endParaRPr lang="ja-JP" altLang="en-US" sz="2800"/>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
        <p:nvSpPr>
          <p:cNvPr id="13" name="テキストボックス 12"/>
          <p:cNvSpPr txBox="1"/>
          <p:nvPr/>
        </p:nvSpPr>
        <p:spPr>
          <a:xfrm>
            <a:off x="3726180" y="498475"/>
            <a:ext cx="4269740" cy="953135"/>
          </a:xfrm>
          <a:prstGeom prst="rect">
            <a:avLst/>
          </a:prstGeom>
          <a:noFill/>
        </p:spPr>
        <p:txBody>
          <a:bodyPr wrap="none" rtlCol="0">
            <a:spAutoFit/>
          </a:bodyPr>
          <a:p>
            <a:pPr algn="l"/>
            <a:r>
              <a:rPr lang="en-US" altLang="ja-JP" sz="2800" dirty="0" smtClean="0">
                <a:latin typeface="Times New Roman" panose="02020603050405020304" pitchFamily="18" charset="0"/>
                <a:sym typeface="+mn-ea"/>
              </a:rPr>
              <a:t>2. </a:t>
            </a:r>
            <a:r>
              <a:rPr lang="ja-JP" altLang="en-US" sz="2800" dirty="0" smtClean="0">
                <a:latin typeface="Times New Roman" panose="02020603050405020304" pitchFamily="18" charset="0"/>
                <a:sym typeface="+mn-ea"/>
              </a:rPr>
              <a:t>目標の明確化 （</a:t>
            </a:r>
            <a:r>
              <a:rPr lang="ja-JP" altLang="en-US" sz="2400" dirty="0" smtClean="0">
                <a:latin typeface="Times New Roman" panose="02020603050405020304" pitchFamily="18" charset="0"/>
                <a:sym typeface="+mn-ea"/>
              </a:rPr>
              <a:t>導入</a:t>
            </a:r>
            <a:r>
              <a:rPr lang="ja-JP" altLang="en-US" sz="2800" dirty="0" smtClean="0">
                <a:latin typeface="Times New Roman" panose="02020603050405020304" pitchFamily="18" charset="0"/>
                <a:sym typeface="+mn-ea"/>
              </a:rPr>
              <a:t> </a:t>
            </a:r>
            <a:r>
              <a:rPr lang="en-US" altLang="ja-JP" sz="2800" dirty="0" smtClean="0">
                <a:latin typeface="Times New Roman" panose="02020603050405020304" pitchFamily="18" charset="0"/>
                <a:sym typeface="+mn-ea"/>
              </a:rPr>
              <a:t>2/3</a:t>
            </a:r>
            <a:r>
              <a:rPr lang="ja-JP" altLang="en-US" sz="2800" dirty="0" smtClean="0">
                <a:latin typeface="Times New Roman" panose="02020603050405020304" pitchFamily="18" charset="0"/>
                <a:sym typeface="+mn-ea"/>
              </a:rPr>
              <a:t>）</a:t>
            </a:r>
            <a:endParaRPr lang="ja-JP" altLang="en-US" sz="2800" dirty="0" smtClean="0">
              <a:latin typeface="Times New Roman" panose="02020603050405020304" pitchFamily="18" charset="0"/>
              <a:sym typeface="+mn-ea"/>
            </a:endParaRPr>
          </a:p>
          <a:p>
            <a:endParaRPr lang="ja-JP" altLang="en-US" sz="2800" dirty="0" smtClean="0">
              <a:latin typeface="Times New Roman" panose="02020603050405020304" pitchFamily="18" charset="0"/>
              <a:sym typeface="+mn-ea"/>
            </a:endParaRPr>
          </a:p>
        </p:txBody>
      </p:sp>
      <p:pic>
        <p:nvPicPr>
          <p:cNvPr id="9" name="図 2" descr="C:\Users\isago_000\Documents\Visual Studio 2013\Projects\ICA-DCT Hybrid\ICA-DCT Hybrid\image\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61340" y="1535430"/>
            <a:ext cx="1616710" cy="1616710"/>
          </a:xfrm>
          <a:prstGeom prst="rect">
            <a:avLst/>
          </a:prstGeom>
          <a:noFill/>
          <a:ln>
            <a:noFill/>
          </a:ln>
        </p:spPr>
      </p:pic>
      <p:sp>
        <p:nvSpPr>
          <p:cNvPr id="10" name="テキストボックス 9"/>
          <p:cNvSpPr txBox="1"/>
          <p:nvPr/>
        </p:nvSpPr>
        <p:spPr>
          <a:xfrm>
            <a:off x="643890" y="3260090"/>
            <a:ext cx="1451610" cy="337185"/>
          </a:xfrm>
          <a:prstGeom prst="rect">
            <a:avLst/>
          </a:prstGeom>
          <a:noFill/>
        </p:spPr>
        <p:txBody>
          <a:bodyPr wrap="none" rtlCol="0">
            <a:spAutoFit/>
          </a:bodyPr>
          <a:p>
            <a:r>
              <a:rPr lang="ja-JP" altLang="en-US" sz="1600"/>
              <a:t>画像 </a:t>
            </a:r>
            <a:r>
              <a:rPr lang="en-US" altLang="ja-JP" sz="1600"/>
              <a:t>”Barbara”</a:t>
            </a:r>
            <a:endParaRPr lang="en-US" altLang="ja-JP" sz="1600"/>
          </a:p>
        </p:txBody>
      </p:sp>
      <p:sp>
        <p:nvSpPr>
          <p:cNvPr id="11" name="テキストボックス 10"/>
          <p:cNvSpPr txBox="1"/>
          <p:nvPr/>
        </p:nvSpPr>
        <p:spPr>
          <a:xfrm>
            <a:off x="7228205" y="3260090"/>
            <a:ext cx="386080" cy="337185"/>
          </a:xfrm>
          <a:prstGeom prst="rect">
            <a:avLst/>
          </a:prstGeom>
          <a:noFill/>
        </p:spPr>
        <p:txBody>
          <a:bodyPr wrap="none" rtlCol="0">
            <a:spAutoFit/>
          </a:bodyPr>
          <a:p>
            <a:r>
              <a:rPr lang="ja-JP" altLang="en-US" sz="1600"/>
              <a:t>低</a:t>
            </a:r>
            <a:endParaRPr lang="ja-JP" altLang="en-US" sz="1600"/>
          </a:p>
        </p:txBody>
      </p:sp>
      <p:sp>
        <p:nvSpPr>
          <p:cNvPr id="12" name="テキストボックス 11"/>
          <p:cNvSpPr txBox="1"/>
          <p:nvPr/>
        </p:nvSpPr>
        <p:spPr>
          <a:xfrm>
            <a:off x="5212715" y="3260725"/>
            <a:ext cx="386080" cy="337185"/>
          </a:xfrm>
          <a:prstGeom prst="rect">
            <a:avLst/>
          </a:prstGeom>
          <a:noFill/>
        </p:spPr>
        <p:txBody>
          <a:bodyPr wrap="none" rtlCol="0">
            <a:spAutoFit/>
          </a:bodyPr>
          <a:p>
            <a:r>
              <a:rPr lang="ja-JP" altLang="en-US" sz="1600"/>
              <a:t>中</a:t>
            </a:r>
            <a:endParaRPr lang="ja-JP" altLang="en-US" sz="1600"/>
          </a:p>
        </p:txBody>
      </p:sp>
      <p:sp>
        <p:nvSpPr>
          <p:cNvPr id="14" name="テキストボックス 13"/>
          <p:cNvSpPr txBox="1"/>
          <p:nvPr/>
        </p:nvSpPr>
        <p:spPr>
          <a:xfrm>
            <a:off x="3196590" y="3260090"/>
            <a:ext cx="386080" cy="337185"/>
          </a:xfrm>
          <a:prstGeom prst="rect">
            <a:avLst/>
          </a:prstGeom>
          <a:noFill/>
        </p:spPr>
        <p:txBody>
          <a:bodyPr wrap="none" rtlCol="0">
            <a:spAutoFit/>
          </a:bodyPr>
          <a:p>
            <a:pPr algn="l"/>
            <a:r>
              <a:rPr lang="ja-JP" altLang="en-US" sz="1600"/>
              <a:t>高</a:t>
            </a:r>
            <a:endParaRPr lang="ja-JP" altLang="en-US" sz="1600"/>
          </a:p>
        </p:txBody>
      </p:sp>
      <p:sp>
        <p:nvSpPr>
          <p:cNvPr id="15" name="テキストボックス 14"/>
          <p:cNvSpPr txBox="1"/>
          <p:nvPr/>
        </p:nvSpPr>
        <p:spPr>
          <a:xfrm>
            <a:off x="4657725" y="3597910"/>
            <a:ext cx="1496695" cy="337185"/>
          </a:xfrm>
          <a:prstGeom prst="rect">
            <a:avLst/>
          </a:prstGeom>
          <a:noFill/>
        </p:spPr>
        <p:txBody>
          <a:bodyPr wrap="none" rtlCol="0">
            <a:spAutoFit/>
          </a:bodyPr>
          <a:p>
            <a:r>
              <a:rPr lang="ja-JP" altLang="en-US" sz="1600"/>
              <a:t>（符号化レート）</a:t>
            </a:r>
            <a:endParaRPr lang="ja-JP" altLang="en-US" sz="1600"/>
          </a:p>
        </p:txBody>
      </p:sp>
      <p:sp>
        <p:nvSpPr>
          <p:cNvPr id="16" name="下矢印 15"/>
          <p:cNvSpPr/>
          <p:nvPr/>
        </p:nvSpPr>
        <p:spPr>
          <a:xfrm>
            <a:off x="4109085" y="4930140"/>
            <a:ext cx="599440" cy="61404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pic>
        <p:nvPicPr>
          <p:cNvPr id="17" name="図 4" descr="C:\Users\isago_000\Documents\Visual Studio 2013\Projects\ICADCT_Ver1.0\ICADCT_Ver1.0\segmentation_pr\final_seg_512.0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12890" y="1535430"/>
            <a:ext cx="1616075" cy="1616075"/>
          </a:xfrm>
          <a:prstGeom prst="rect">
            <a:avLst/>
          </a:prstGeom>
          <a:noFill/>
          <a:ln>
            <a:noFill/>
          </a:ln>
        </p:spPr>
      </p:pic>
      <p:pic>
        <p:nvPicPr>
          <p:cNvPr id="18" name="図 6" descr="C:\Users\isago_000\Documents\Visual Studio 2013\Projects\ICADCT_Ver1.0\ICADCT_Ver1.0\segmentation_pr\final_seg_16.0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581275" y="1536065"/>
            <a:ext cx="1616710" cy="1616710"/>
          </a:xfrm>
          <a:prstGeom prst="rect">
            <a:avLst/>
          </a:prstGeom>
          <a:noFill/>
          <a:ln>
            <a:noFill/>
          </a:ln>
        </p:spPr>
      </p:pic>
      <p:pic>
        <p:nvPicPr>
          <p:cNvPr id="19" name="図 5" descr="C:\Users\isago_000\Documents\Visual Studio 2013\Projects\ICADCT_Ver1.0\ICADCT_Ver1.0\segmentation_pr\final_seg_64.0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596765" y="1536065"/>
            <a:ext cx="1616710" cy="16167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今回行ったこと</a:t>
            </a:r>
            <a:endParaRPr lang="ja-JP" altLang="en-US"/>
          </a:p>
        </p:txBody>
      </p:sp>
      <p:sp>
        <p:nvSpPr>
          <p:cNvPr id="3" name="コンテンツプレースホルダ 2"/>
          <p:cNvSpPr>
            <a:spLocks noGrp="1"/>
          </p:cNvSpPr>
          <p:nvPr>
            <p:ph idx="1"/>
          </p:nvPr>
        </p:nvSpPr>
        <p:spPr/>
        <p:txBody>
          <a:bodyPr>
            <a:normAutofit lnSpcReduction="20000"/>
          </a:bodyPr>
          <a:p>
            <a:endParaRPr lang="en-US" altLang="ja-JP"/>
          </a:p>
          <a:p>
            <a:r>
              <a:rPr lang="ja-JP" altLang="en-US"/>
              <a:t> 先行研究では</a:t>
            </a:r>
            <a:endParaRPr lang="ja-JP" altLang="en-US"/>
          </a:p>
          <a:p>
            <a:pPr lvl="1"/>
            <a:r>
              <a:rPr lang="en-US" altLang="ja-JP" sz="2200"/>
              <a:t> DCT</a:t>
            </a:r>
            <a:r>
              <a:rPr lang="ja-JP" altLang="en-US" sz="2200"/>
              <a:t>基底のみ</a:t>
            </a:r>
            <a:endParaRPr lang="ja-JP" altLang="en-US" sz="2200"/>
          </a:p>
          <a:p>
            <a:pPr lvl="1"/>
            <a:r>
              <a:rPr lang="ja-JP" altLang="en-US" sz="2200"/>
              <a:t> </a:t>
            </a:r>
            <a:r>
              <a:rPr lang="en-US" altLang="ja-JP" sz="2200"/>
              <a:t>ICA</a:t>
            </a:r>
            <a:r>
              <a:rPr lang="ja-JP" altLang="en-US" sz="2200"/>
              <a:t>基底１つのみ</a:t>
            </a:r>
            <a:endParaRPr lang="ja-JP" altLang="en-US" sz="2200"/>
          </a:p>
          <a:p>
            <a:pPr lvl="1"/>
            <a:r>
              <a:rPr lang="ja-JP" altLang="en-US" sz="2200"/>
              <a:t> </a:t>
            </a:r>
            <a:r>
              <a:rPr lang="en-US" altLang="ja-JP" sz="2200"/>
              <a:t>ICA</a:t>
            </a:r>
            <a:r>
              <a:rPr lang="ja-JP" altLang="en-US" sz="2200"/>
              <a:t>基底１つと</a:t>
            </a:r>
            <a:r>
              <a:rPr lang="en-US" altLang="ja-JP" sz="2200"/>
              <a:t>DCT</a:t>
            </a:r>
            <a:r>
              <a:rPr lang="ja-JP" altLang="en-US" sz="2200"/>
              <a:t>基底　　</a:t>
            </a:r>
            <a:r>
              <a:rPr lang="ja-JP" altLang="en-US" sz="2400"/>
              <a:t>の３パターンで領域分割</a:t>
            </a:r>
            <a:endParaRPr lang="ja-JP" altLang="en-US"/>
          </a:p>
          <a:p>
            <a:pPr lvl="0">
              <a:lnSpc>
                <a:spcPct val="110000"/>
              </a:lnSpc>
            </a:pPr>
            <a:endParaRPr lang="ja-JP" altLang="en-US"/>
          </a:p>
          <a:p>
            <a:pPr lvl="0">
              <a:lnSpc>
                <a:spcPct val="110000"/>
              </a:lnSpc>
            </a:pPr>
            <a:endParaRPr lang="ja-JP" altLang="en-US"/>
          </a:p>
          <a:p>
            <a:pPr marL="0" lvl="0" indent="0">
              <a:lnSpc>
                <a:spcPct val="110000"/>
              </a:lnSpc>
              <a:buNone/>
            </a:pPr>
            <a:r>
              <a:rPr lang="ja-JP" altLang="en-US"/>
              <a:t>　　　　　  </a:t>
            </a:r>
            <a:r>
              <a:rPr lang="ja-JP" altLang="en-US" sz="2800"/>
              <a:t>低レートでの符号化性能の改善</a:t>
            </a:r>
            <a:endParaRPr lang="ja-JP" altLang="en-US" sz="2800"/>
          </a:p>
          <a:p>
            <a:pPr marL="0" lvl="0" indent="0">
              <a:lnSpc>
                <a:spcPct val="110000"/>
              </a:lnSpc>
              <a:buFont typeface="Wingdings" panose="05000000000000000000" charset="0"/>
              <a:buNone/>
            </a:pPr>
            <a:endParaRPr lang="ja-JP" altLang="en-US"/>
          </a:p>
          <a:p>
            <a:pPr lvl="0">
              <a:lnSpc>
                <a:spcPct val="110000"/>
              </a:lnSpc>
              <a:buFont typeface="Wingdings" panose="05000000000000000000" charset="0"/>
              <a:buChar char="ü"/>
            </a:pPr>
            <a:r>
              <a:rPr lang="ja-JP" altLang="en-US"/>
              <a:t> 各</a:t>
            </a:r>
            <a:r>
              <a:rPr lang="en-US" altLang="ja-JP"/>
              <a:t>ICA</a:t>
            </a:r>
            <a:r>
              <a:rPr lang="ja-JP" altLang="en-US"/>
              <a:t>ブロックにつき１つのみ</a:t>
            </a:r>
            <a:r>
              <a:rPr lang="en-US" altLang="ja-JP"/>
              <a:t>ICA</a:t>
            </a:r>
            <a:r>
              <a:rPr lang="ja-JP" altLang="en-US"/>
              <a:t>基底を使用した場合でも符号化性能が改善</a:t>
            </a:r>
            <a:endParaRPr lang="ja-JP" altLang="en-US"/>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
        <p:nvSpPr>
          <p:cNvPr id="13" name="テキストボックス 12"/>
          <p:cNvSpPr txBox="1"/>
          <p:nvPr/>
        </p:nvSpPr>
        <p:spPr>
          <a:xfrm>
            <a:off x="3726180" y="498475"/>
            <a:ext cx="4269740" cy="953135"/>
          </a:xfrm>
          <a:prstGeom prst="rect">
            <a:avLst/>
          </a:prstGeom>
          <a:noFill/>
        </p:spPr>
        <p:txBody>
          <a:bodyPr wrap="none" rtlCol="0">
            <a:spAutoFit/>
          </a:bodyPr>
          <a:p>
            <a:pPr algn="l"/>
            <a:r>
              <a:rPr lang="en-US" altLang="ja-JP" sz="2800" dirty="0" smtClean="0">
                <a:latin typeface="Times New Roman" panose="02020603050405020304" pitchFamily="18" charset="0"/>
                <a:sym typeface="+mn-ea"/>
              </a:rPr>
              <a:t>2. </a:t>
            </a:r>
            <a:r>
              <a:rPr lang="ja-JP" altLang="en-US" sz="2800" dirty="0" smtClean="0">
                <a:latin typeface="Times New Roman" panose="02020603050405020304" pitchFamily="18" charset="0"/>
                <a:sym typeface="+mn-ea"/>
              </a:rPr>
              <a:t>目標の明確化 （</a:t>
            </a:r>
            <a:r>
              <a:rPr lang="ja-JP" altLang="en-US" sz="2400" dirty="0" smtClean="0">
                <a:latin typeface="Times New Roman" panose="02020603050405020304" pitchFamily="18" charset="0"/>
                <a:sym typeface="+mn-ea"/>
              </a:rPr>
              <a:t>導入</a:t>
            </a:r>
            <a:r>
              <a:rPr lang="ja-JP" altLang="en-US" sz="2800" dirty="0" smtClean="0">
                <a:latin typeface="Times New Roman" panose="02020603050405020304" pitchFamily="18" charset="0"/>
                <a:sym typeface="+mn-ea"/>
              </a:rPr>
              <a:t> </a:t>
            </a:r>
            <a:r>
              <a:rPr lang="en-US" altLang="ja-JP" sz="2800" dirty="0" smtClean="0">
                <a:latin typeface="Times New Roman" panose="02020603050405020304" pitchFamily="18" charset="0"/>
                <a:sym typeface="+mn-ea"/>
              </a:rPr>
              <a:t>3/3</a:t>
            </a:r>
            <a:r>
              <a:rPr lang="ja-JP" altLang="en-US" sz="2800" dirty="0" smtClean="0">
                <a:latin typeface="Times New Roman" panose="02020603050405020304" pitchFamily="18" charset="0"/>
                <a:sym typeface="+mn-ea"/>
              </a:rPr>
              <a:t>）</a:t>
            </a:r>
            <a:endParaRPr lang="ja-JP" altLang="en-US" sz="2800" dirty="0" smtClean="0">
              <a:latin typeface="Times New Roman" panose="02020603050405020304" pitchFamily="18" charset="0"/>
              <a:sym typeface="+mn-ea"/>
            </a:endParaRPr>
          </a:p>
          <a:p>
            <a:endParaRPr lang="ja-JP" altLang="en-US" sz="2800" dirty="0" smtClean="0">
              <a:latin typeface="Times New Roman" panose="02020603050405020304" pitchFamily="18" charset="0"/>
              <a:sym typeface="+mn-ea"/>
            </a:endParaRPr>
          </a:p>
        </p:txBody>
      </p:sp>
      <p:sp>
        <p:nvSpPr>
          <p:cNvPr id="16" name="下矢印 15"/>
          <p:cNvSpPr/>
          <p:nvPr/>
        </p:nvSpPr>
        <p:spPr>
          <a:xfrm>
            <a:off x="4272280" y="3249930"/>
            <a:ext cx="599440" cy="61404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今回行ったこと</a:t>
            </a:r>
            <a:endParaRPr lang="ja-JP" altLang="en-US"/>
          </a:p>
        </p:txBody>
      </p:sp>
      <p:sp>
        <p:nvSpPr>
          <p:cNvPr id="3" name="コンテンツプレースホルダ 2"/>
          <p:cNvSpPr>
            <a:spLocks noGrp="1"/>
          </p:cNvSpPr>
          <p:nvPr>
            <p:ph idx="1"/>
          </p:nvPr>
        </p:nvSpPr>
        <p:spPr/>
        <p:txBody>
          <a:bodyPr>
            <a:normAutofit/>
          </a:bodyPr>
          <a:p>
            <a:pPr>
              <a:buFont typeface="Wingdings" panose="05000000000000000000" charset="0"/>
              <a:buChar char="ü"/>
            </a:pPr>
            <a:r>
              <a:rPr lang="en-US" altLang="ja-JP"/>
              <a:t> </a:t>
            </a:r>
            <a:r>
              <a:rPr lang="ja-JP" altLang="en-US"/>
              <a:t>先行研究では画像で</a:t>
            </a:r>
            <a:r>
              <a:rPr lang="en-US" altLang="ja-JP"/>
              <a:t>1</a:t>
            </a:r>
            <a:r>
              <a:rPr lang="ja-JP" altLang="en-US"/>
              <a:t>つや各</a:t>
            </a:r>
            <a:r>
              <a:rPr lang="en-US" altLang="ja-JP"/>
              <a:t>ICA</a:t>
            </a:r>
            <a:r>
              <a:rPr lang="ja-JP" altLang="en-US"/>
              <a:t>ブロックごとに１つの</a:t>
            </a:r>
            <a:r>
              <a:rPr lang="en-US" altLang="ja-JP"/>
              <a:t>ICA</a:t>
            </a:r>
            <a:r>
              <a:rPr lang="ja-JP" altLang="en-US"/>
              <a:t>基底を使用</a:t>
            </a:r>
            <a:endParaRPr lang="ja-JP" altLang="en-US"/>
          </a:p>
          <a:p>
            <a:endParaRPr lang="en-US" altLang="ja-JP"/>
          </a:p>
          <a:p>
            <a:endParaRPr lang="en-US" altLang="ja-JP"/>
          </a:p>
          <a:p>
            <a:endParaRPr lang="en-US" altLang="ja-JP"/>
          </a:p>
          <a:p>
            <a:endParaRPr lang="en-US" altLang="ja-JP"/>
          </a:p>
          <a:p>
            <a:endParaRPr lang="en-US" altLang="ja-JP"/>
          </a:p>
          <a:p>
            <a:pPr marL="0" indent="0">
              <a:buNone/>
            </a:pPr>
            <a:endParaRPr lang="ja-JP" altLang="en-US"/>
          </a:p>
          <a:p>
            <a:pPr lvl="0">
              <a:lnSpc>
                <a:spcPct val="110000"/>
              </a:lnSpc>
            </a:pPr>
            <a:r>
              <a:rPr lang="ja-JP" altLang="en-US"/>
              <a:t> レートは上がるが，各</a:t>
            </a:r>
            <a:r>
              <a:rPr lang="en-US" altLang="ja-JP"/>
              <a:t>ICA</a:t>
            </a:r>
            <a:r>
              <a:rPr lang="ja-JP" altLang="en-US"/>
              <a:t>ブロックごとに複数基底を使用することでより画質が向上するのでは？</a:t>
            </a:r>
            <a:endParaRPr lang="ja-JP" altLang="en-US"/>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
        <p:nvSpPr>
          <p:cNvPr id="13" name="テキストボックス 12"/>
          <p:cNvSpPr txBox="1"/>
          <p:nvPr/>
        </p:nvSpPr>
        <p:spPr>
          <a:xfrm>
            <a:off x="3726180" y="498475"/>
            <a:ext cx="4269740" cy="521970"/>
          </a:xfrm>
          <a:prstGeom prst="rect">
            <a:avLst/>
          </a:prstGeom>
          <a:noFill/>
        </p:spPr>
        <p:txBody>
          <a:bodyPr wrap="none" rtlCol="0">
            <a:spAutoFit/>
          </a:bodyPr>
          <a:p>
            <a:pPr algn="l"/>
            <a:r>
              <a:rPr lang="en-US" altLang="ja-JP" sz="2800" dirty="0" smtClean="0">
                <a:latin typeface="Times New Roman" panose="02020603050405020304" pitchFamily="18" charset="0"/>
                <a:sym typeface="+mn-ea"/>
              </a:rPr>
              <a:t>2. </a:t>
            </a:r>
            <a:r>
              <a:rPr lang="ja-JP" altLang="en-US" sz="2800" dirty="0" smtClean="0">
                <a:latin typeface="Times New Roman" panose="02020603050405020304" pitchFamily="18" charset="0"/>
                <a:sym typeface="+mn-ea"/>
              </a:rPr>
              <a:t>目標の明確化 （</a:t>
            </a:r>
            <a:r>
              <a:rPr lang="ja-JP" altLang="en-US" sz="2400" dirty="0" smtClean="0">
                <a:latin typeface="Times New Roman" panose="02020603050405020304" pitchFamily="18" charset="0"/>
                <a:sym typeface="+mn-ea"/>
              </a:rPr>
              <a:t>目標</a:t>
            </a:r>
            <a:r>
              <a:rPr lang="ja-JP" altLang="en-US" sz="2800" dirty="0" smtClean="0">
                <a:latin typeface="Times New Roman" panose="02020603050405020304" pitchFamily="18" charset="0"/>
                <a:sym typeface="+mn-ea"/>
              </a:rPr>
              <a:t> </a:t>
            </a:r>
            <a:r>
              <a:rPr lang="en-US" altLang="ja-JP" sz="2800" dirty="0" smtClean="0">
                <a:latin typeface="Times New Roman" panose="02020603050405020304" pitchFamily="18" charset="0"/>
                <a:sym typeface="+mn-ea"/>
              </a:rPr>
              <a:t>1/2</a:t>
            </a:r>
            <a:r>
              <a:rPr lang="ja-JP" altLang="en-US" sz="2800" dirty="0" smtClean="0">
                <a:latin typeface="Times New Roman" panose="02020603050405020304" pitchFamily="18" charset="0"/>
                <a:sym typeface="+mn-ea"/>
              </a:rPr>
              <a:t>）</a:t>
            </a:r>
            <a:endParaRPr lang="ja-JP" altLang="en-US" sz="2800" dirty="0" smtClean="0">
              <a:latin typeface="Times New Roman" panose="02020603050405020304" pitchFamily="18" charset="0"/>
              <a:sym typeface="+mn-ea"/>
            </a:endParaRPr>
          </a:p>
        </p:txBody>
      </p:sp>
      <p:grpSp>
        <p:nvGrpSpPr>
          <p:cNvPr id="6" name="グループ化 5"/>
          <p:cNvGrpSpPr/>
          <p:nvPr/>
        </p:nvGrpSpPr>
        <p:grpSpPr>
          <a:xfrm>
            <a:off x="2367280" y="2025650"/>
            <a:ext cx="3806190" cy="2105025"/>
            <a:chOff x="4203" y="3852"/>
            <a:chExt cx="5994" cy="3315"/>
          </a:xfrm>
        </p:grpSpPr>
        <p:pic>
          <p:nvPicPr>
            <p:cNvPr id="53" name="図 52"/>
            <p:cNvPicPr>
              <a:picLocks noChangeAspect="1"/>
            </p:cNvPicPr>
            <p:nvPr/>
          </p:nvPicPr>
          <p:blipFill>
            <a:blip r:embed="rId1"/>
            <a:stretch>
              <a:fillRect/>
            </a:stretch>
          </p:blipFill>
          <p:spPr>
            <a:xfrm>
              <a:off x="4203" y="3852"/>
              <a:ext cx="5994" cy="3315"/>
            </a:xfrm>
            <a:prstGeom prst="rect">
              <a:avLst/>
            </a:prstGeom>
          </p:spPr>
        </p:pic>
        <p:sp>
          <p:nvSpPr>
            <p:cNvPr id="5" name="四角形 4"/>
            <p:cNvSpPr/>
            <p:nvPr/>
          </p:nvSpPr>
          <p:spPr>
            <a:xfrm>
              <a:off x="8089" y="4776"/>
              <a:ext cx="713" cy="2391"/>
            </a:xfrm>
            <a:prstGeom prst="rect">
              <a:avLst/>
            </a:prstGeom>
            <a:noFill/>
            <a:ln w="28575" cmpd="sng">
              <a:solidFill>
                <a:srgbClr val="FF818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grpSp>
      <p:sp>
        <p:nvSpPr>
          <p:cNvPr id="7" name="下矢印 6"/>
          <p:cNvSpPr/>
          <p:nvPr/>
        </p:nvSpPr>
        <p:spPr>
          <a:xfrm>
            <a:off x="3970655" y="4329430"/>
            <a:ext cx="599440" cy="61404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四角形 7"/>
          <p:cNvSpPr/>
          <p:nvPr/>
        </p:nvSpPr>
        <p:spPr>
          <a:xfrm>
            <a:off x="3999230" y="2199005"/>
            <a:ext cx="414655" cy="1041400"/>
          </a:xfrm>
          <a:prstGeom prst="rect">
            <a:avLst/>
          </a:prstGeom>
          <a:noFill/>
          <a:ln w="28575" cmpd="sng">
            <a:solidFill>
              <a:srgbClr val="8BC8E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fontScale="90000"/>
          </a:bodyPr>
          <a:p>
            <a:r>
              <a:rPr lang="ja-JP" altLang="en-US"/>
              <a:t>今回行ったこと</a:t>
            </a:r>
            <a:endParaRPr lang="ja-JP" altLang="en-US"/>
          </a:p>
        </p:txBody>
      </p:sp>
      <p:sp>
        <p:nvSpPr>
          <p:cNvPr id="3" name="コンテンツプレースホルダ 2"/>
          <p:cNvSpPr>
            <a:spLocks noGrp="1"/>
          </p:cNvSpPr>
          <p:nvPr>
            <p:ph idx="1"/>
          </p:nvPr>
        </p:nvSpPr>
        <p:spPr/>
        <p:txBody>
          <a:bodyPr>
            <a:normAutofit lnSpcReduction="20000"/>
          </a:bodyPr>
          <a:p>
            <a:pPr marL="0" indent="0" algn="ctr">
              <a:buFont typeface="Wingdings" panose="05000000000000000000" charset="0"/>
              <a:buNone/>
            </a:pPr>
            <a:endParaRPr lang="ja-JP" altLang="en-US"/>
          </a:p>
          <a:p>
            <a:pPr marL="0" indent="0" algn="ctr">
              <a:buFont typeface="Wingdings" panose="05000000000000000000" charset="0"/>
              <a:buNone/>
            </a:pPr>
            <a:r>
              <a:rPr lang="ja-JP" altLang="en-US"/>
              <a:t>中・低レートにおいて各</a:t>
            </a:r>
            <a:r>
              <a:rPr lang="en-US" altLang="ja-JP"/>
              <a:t>ICA</a:t>
            </a:r>
            <a:r>
              <a:rPr lang="ja-JP" altLang="en-US"/>
              <a:t>ブロックごとに</a:t>
            </a:r>
            <a:endParaRPr lang="ja-JP" altLang="en-US"/>
          </a:p>
          <a:p>
            <a:pPr marL="0" indent="0" algn="ctr">
              <a:buFont typeface="Wingdings" panose="05000000000000000000" charset="0"/>
              <a:buNone/>
            </a:pPr>
            <a:r>
              <a:rPr lang="ja-JP" altLang="en-US"/>
              <a:t>複数個の基底を使用することで符号化性能の改善を目指す</a:t>
            </a:r>
            <a:endParaRPr lang="en-US" altLang="ja-JP"/>
          </a:p>
          <a:p>
            <a:endParaRPr lang="en-US" altLang="ja-JP"/>
          </a:p>
          <a:p>
            <a:endParaRPr lang="en-US" altLang="ja-JP"/>
          </a:p>
          <a:p>
            <a:endParaRPr lang="en-US" altLang="ja-JP"/>
          </a:p>
          <a:p>
            <a:endParaRPr lang="en-US" altLang="ja-JP"/>
          </a:p>
          <a:p>
            <a:r>
              <a:rPr lang="en-US" altLang="ja-JP"/>
              <a:t> </a:t>
            </a:r>
            <a:r>
              <a:rPr lang="ja-JP" altLang="en-US"/>
              <a:t>どのように基底選出を行うか？</a:t>
            </a:r>
            <a:endParaRPr lang="en-US" altLang="ja-JP"/>
          </a:p>
          <a:p>
            <a:endParaRPr lang="en-US" altLang="ja-JP"/>
          </a:p>
          <a:p>
            <a:r>
              <a:rPr lang="en-US" altLang="ja-JP"/>
              <a:t> </a:t>
            </a:r>
            <a:r>
              <a:rPr lang="ja-JP" altLang="en-US"/>
              <a:t>選出方法の計算量</a:t>
            </a:r>
            <a:endParaRPr lang="ja-JP" altLang="en-US"/>
          </a:p>
          <a:p>
            <a:pPr marL="0" indent="0">
              <a:buNone/>
            </a:pPr>
            <a:endParaRPr lang="ja-JP" altLang="en-US"/>
          </a:p>
        </p:txBody>
      </p:sp>
      <p:sp>
        <p:nvSpPr>
          <p:cNvPr id="4" name="スライド番号プレースホルダ 3"/>
          <p:cNvSpPr>
            <a:spLocks noGrp="1"/>
          </p:cNvSpPr>
          <p:nvPr>
            <p:ph type="sldNum" sz="quarter" idx="12"/>
          </p:nvPr>
        </p:nvSpPr>
        <p:spPr/>
        <p:txBody>
          <a:bodyPr/>
          <a:p>
            <a:fld id="{EED84C72-A00F-41D9-8911-FDA808E68C33}" type="slidenum">
              <a:rPr lang="ja-JP" altLang="en-US" smtClean="0"/>
            </a:fld>
            <a:endParaRPr lang="ja-JP" altLang="en-US" dirty="0"/>
          </a:p>
        </p:txBody>
      </p:sp>
      <p:sp>
        <p:nvSpPr>
          <p:cNvPr id="13" name="テキストボックス 12"/>
          <p:cNvSpPr txBox="1"/>
          <p:nvPr/>
        </p:nvSpPr>
        <p:spPr>
          <a:xfrm>
            <a:off x="3726180" y="498475"/>
            <a:ext cx="4231640" cy="953135"/>
          </a:xfrm>
          <a:prstGeom prst="rect">
            <a:avLst/>
          </a:prstGeom>
          <a:noFill/>
        </p:spPr>
        <p:txBody>
          <a:bodyPr wrap="none" rtlCol="0">
            <a:spAutoFit/>
          </a:bodyPr>
          <a:p>
            <a:pPr algn="l"/>
            <a:r>
              <a:rPr lang="en-US" altLang="ja-JP" sz="2800" dirty="0" smtClean="0">
                <a:latin typeface="Times New Roman" panose="02020603050405020304" pitchFamily="18" charset="0"/>
                <a:sym typeface="+mn-ea"/>
              </a:rPr>
              <a:t>2. </a:t>
            </a:r>
            <a:r>
              <a:rPr lang="ja-JP" altLang="en-US" sz="2800" dirty="0" smtClean="0">
                <a:latin typeface="Times New Roman" panose="02020603050405020304" pitchFamily="18" charset="0"/>
                <a:sym typeface="+mn-ea"/>
              </a:rPr>
              <a:t>目標の明確化 （</a:t>
            </a:r>
            <a:r>
              <a:rPr lang="ja-JP" altLang="en-US" sz="2400" dirty="0" smtClean="0">
                <a:latin typeface="Times New Roman" panose="02020603050405020304" pitchFamily="18" charset="0"/>
                <a:sym typeface="+mn-ea"/>
              </a:rPr>
              <a:t>目標 </a:t>
            </a:r>
            <a:r>
              <a:rPr lang="en-US" altLang="ja-JP" sz="2400" dirty="0" smtClean="0">
                <a:latin typeface="Times New Roman" panose="02020603050405020304" pitchFamily="18" charset="0"/>
                <a:sym typeface="+mn-ea"/>
              </a:rPr>
              <a:t>2</a:t>
            </a:r>
            <a:r>
              <a:rPr lang="en-US" altLang="ja-JP" sz="2800" dirty="0" smtClean="0">
                <a:latin typeface="Times New Roman" panose="02020603050405020304" pitchFamily="18" charset="0"/>
                <a:sym typeface="+mn-ea"/>
              </a:rPr>
              <a:t>/2</a:t>
            </a:r>
            <a:r>
              <a:rPr lang="ja-JP" altLang="en-US" sz="2800" dirty="0" smtClean="0">
                <a:latin typeface="Times New Roman" panose="02020603050405020304" pitchFamily="18" charset="0"/>
                <a:sym typeface="+mn-ea"/>
              </a:rPr>
              <a:t>）</a:t>
            </a:r>
            <a:endParaRPr lang="ja-JP" altLang="en-US" sz="2800" dirty="0" smtClean="0">
              <a:latin typeface="Times New Roman" panose="02020603050405020304" pitchFamily="18" charset="0"/>
              <a:sym typeface="+mn-ea"/>
            </a:endParaRPr>
          </a:p>
          <a:p>
            <a:endParaRPr lang="ja-JP" altLang="en-US" sz="2800" dirty="0" smtClean="0">
              <a:latin typeface="Times New Roman" panose="02020603050405020304" pitchFamily="18" charset="0"/>
              <a:sym typeface="+mn-ea"/>
            </a:endParaRPr>
          </a:p>
        </p:txBody>
      </p:sp>
      <p:sp>
        <p:nvSpPr>
          <p:cNvPr id="7" name="下矢印 6"/>
          <p:cNvSpPr/>
          <p:nvPr/>
        </p:nvSpPr>
        <p:spPr>
          <a:xfrm>
            <a:off x="4272280" y="3122295"/>
            <a:ext cx="599440" cy="61404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475615" y="1520190"/>
            <a:ext cx="8192770" cy="955675"/>
          </a:xfrm>
          <a:prstGeom prst="rect">
            <a:avLst/>
          </a:prstGeom>
          <a:noFill/>
          <a:ln w="28575" cmpd="sng">
            <a:solidFill>
              <a:srgbClr val="FF818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1259</Words>
  <Application>WPS Presentation</Application>
  <PresentationFormat>画面に合わせる (4:3)</PresentationFormat>
  <Paragraphs>162</Paragraphs>
  <Slides>10</Slides>
  <Notes>33</Notes>
  <HiddenSlides>3</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ＭＳ Ｐゴシック</vt:lpstr>
      <vt:lpstr>Wingdings</vt:lpstr>
      <vt:lpstr>HG創英角ｺﾞｼｯｸUB</vt:lpstr>
      <vt:lpstr>Tahoma</vt:lpstr>
      <vt:lpstr>Lucida Sans</vt:lpstr>
      <vt:lpstr>ＭＳ ゴシック</vt:lpstr>
      <vt:lpstr>Wingdings</vt:lpstr>
      <vt:lpstr>Times New Roman</vt:lpstr>
      <vt:lpstr>Calibri</vt:lpstr>
      <vt:lpstr>Yu Gothic UI Semibold</vt:lpstr>
      <vt:lpstr>Lucida Sans Unicode</vt:lpstr>
      <vt:lpstr>Microsoft YaHei</vt:lpstr>
      <vt:lpstr>ＭＳ Ｐゴシック</vt:lpstr>
      <vt:lpstr>Arial Unicode MS</vt:lpstr>
      <vt:lpstr>Calibri Light</vt:lpstr>
      <vt:lpstr>Office テーマ</vt:lpstr>
      <vt:lpstr>進捗報告</vt:lpstr>
      <vt:lpstr>目次</vt:lpstr>
      <vt:lpstr>前回の振り返り</vt:lpstr>
      <vt:lpstr>今回行ったこと</vt:lpstr>
      <vt:lpstr>今回行ったこと</vt:lpstr>
      <vt:lpstr>今回行ったこと</vt:lpstr>
      <vt:lpstr>今回行ったこと</vt:lpstr>
      <vt:lpstr>今回行ったこと</vt:lpstr>
      <vt:lpstr>今回行ったこと</vt:lpstr>
      <vt:lpstr>今後の予定</vt:lpstr>
    </vt:vector>
  </TitlesOfParts>
  <Company>MouseComputer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yuuda</cp:lastModifiedBy>
  <cp:revision>993</cp:revision>
  <cp:lastPrinted>2020-02-05T01:55:00Z</cp:lastPrinted>
  <dcterms:created xsi:type="dcterms:W3CDTF">2018-05-21T07:37:00Z</dcterms:created>
  <dcterms:modified xsi:type="dcterms:W3CDTF">2020-07-22T07:46:01Z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