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322" r:id="rId5"/>
    <p:sldId id="323" r:id="rId6"/>
    <p:sldId id="379" r:id="rId7"/>
    <p:sldId id="393" r:id="rId8"/>
    <p:sldId id="394" r:id="rId9"/>
    <p:sldId id="395" r:id="rId10"/>
    <p:sldId id="409" r:id="rId11"/>
    <p:sldId id="410" r:id="rId12"/>
    <p:sldId id="397" r:id="rId13"/>
    <p:sldId id="419" r:id="rId14"/>
    <p:sldId id="404" r:id="rId15"/>
    <p:sldId id="411" r:id="rId16"/>
    <p:sldId id="413" r:id="rId17"/>
    <p:sldId id="412" r:id="rId18"/>
    <p:sldId id="392" r:id="rId19"/>
    <p:sldId id="406" r:id="rId20"/>
  </p:sldIdLst>
  <p:sldSz cx="9144000" cy="6858000" type="screen4x3"/>
  <p:notesSz cx="9865995" cy="673544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B9BD5"/>
    <a:srgbClr val="FF8181"/>
    <a:srgbClr val="4F81BD"/>
    <a:srgbClr val="F68E38"/>
    <a:srgbClr val="8064A2"/>
    <a:srgbClr val="7F7F7F"/>
    <a:srgbClr val="FFFFFF"/>
    <a:srgbClr val="FF9999"/>
    <a:srgbClr val="8B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81112" autoAdjust="0"/>
  </p:normalViewPr>
  <p:slideViewPr>
    <p:cSldViewPr snapToGrid="0">
      <p:cViewPr>
        <p:scale>
          <a:sx n="125" d="100"/>
          <a:sy n="125" d="100"/>
        </p:scale>
        <p:origin x="876" y="19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98" d="100"/>
          <a:sy n="198" d="100"/>
        </p:scale>
        <p:origin x="408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0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0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1A38E9DA-9DA0-407E-8D83-84D860BA3B9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0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0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人間の視覚特性に沿った（もう少し詳しく）量子化を行っているため，圧縮率を上げた時，エッジ領域で画質の劣化が発生してしまう欠点がある．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3178" y="654050"/>
            <a:ext cx="7567642" cy="315567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413250"/>
            <a:ext cx="7567642" cy="167005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18182" y="3968446"/>
            <a:ext cx="7107636" cy="112196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150" y="469900"/>
            <a:ext cx="7918450" cy="57842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8770" y="1251585"/>
            <a:ext cx="8604250" cy="526542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ü"/>
              <a:defRPr sz="24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u"/>
              <a:defRPr sz="2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l"/>
              <a:defRPr sz="20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065770" y="394970"/>
            <a:ext cx="85725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00" y="1063567"/>
            <a:ext cx="8191500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28588" y="1092993"/>
            <a:ext cx="8110438" cy="45719"/>
          </a:xfrm>
          <a:prstGeom prst="rect">
            <a:avLst/>
          </a:prstGeom>
          <a:gradFill flip="none" rotWithShape="1">
            <a:gsLst>
              <a:gs pos="8000">
                <a:schemeClr val="tx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 userDrawn="1"/>
        </p:nvSpPr>
        <p:spPr>
          <a:xfrm>
            <a:off x="4168775" y="564515"/>
            <a:ext cx="4060825" cy="49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300307"/>
            <a:ext cx="7886700" cy="1749968"/>
          </a:xfrm>
        </p:spPr>
        <p:txBody>
          <a:bodyPr anchor="b">
            <a:noAutofit/>
          </a:bodyPr>
          <a:lstStyle>
            <a:lvl1pPr>
              <a:defRPr sz="66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623888" y="3343704"/>
            <a:ext cx="7886700" cy="3211442"/>
          </a:xfrm>
        </p:spPr>
        <p:txBody>
          <a:bodyPr>
            <a:normAutofit/>
          </a:bodyPr>
          <a:lstStyle>
            <a:lvl1pPr marL="2286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131043"/>
            <a:ext cx="7731524" cy="122044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551420" y="88900"/>
            <a:ext cx="132588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3441" y="654050"/>
            <a:ext cx="8027116" cy="3155678"/>
          </a:xfrm>
        </p:spPr>
        <p:txBody>
          <a:bodyPr>
            <a:noAutofit/>
          </a:bodyPr>
          <a:lstStyle/>
          <a:p>
            <a:r>
              <a:rPr kumimoji="1" lang="ja-JP" altLang="en-US" sz="8000" dirty="0"/>
              <a:t>進捗報告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305300"/>
            <a:ext cx="7567642" cy="1778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2020/10/12</a:t>
            </a:r>
            <a:endParaRPr kumimoji="1"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ja-JP" altLang="en-US" sz="1000" dirty="0" smtClean="0"/>
          </a:p>
          <a:p>
            <a:pPr>
              <a:spcBef>
                <a:spcPts val="1200"/>
              </a:spcBef>
            </a:pPr>
            <a:r>
              <a:rPr lang="ja-JP" altLang="en-US" sz="2800" dirty="0" smtClean="0"/>
              <a:t>亀田研究室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年</a:t>
            </a:r>
            <a:endParaRPr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2800" dirty="0"/>
              <a:t>中田 雄大</a:t>
            </a:r>
            <a:endParaRPr lang="ja-JP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#2 - 1  MSE</a:t>
            </a:r>
            <a:r>
              <a:rPr kumimoji="1" lang="ja-JP" altLang="en-US" sz="2400" dirty="0" smtClean="0"/>
              <a:t>比較</a:t>
            </a:r>
            <a:endParaRPr kumimoji="1" lang="ja-JP" altLang="en-US" sz="2400" dirty="0" smtClean="0"/>
          </a:p>
        </p:txBody>
      </p:sp>
      <p:sp>
        <p:nvSpPr>
          <p:cNvPr id="7" name="テキスト ボックス 33"/>
          <p:cNvSpPr txBox="1"/>
          <p:nvPr/>
        </p:nvSpPr>
        <p:spPr>
          <a:xfrm>
            <a:off x="387350" y="1276985"/>
            <a:ext cx="605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全探索したほうが 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が改善する領域</a:t>
            </a:r>
            <a:endParaRPr kumimoji="1" lang="ja-JP" altLang="en-US" sz="2800" dirty="0" smtClean="0"/>
          </a:p>
        </p:txBody>
      </p:sp>
      <p:sp>
        <p:nvSpPr>
          <p:cNvPr id="8" name="テキスト ボックス 33"/>
          <p:cNvSpPr txBox="1"/>
          <p:nvPr/>
        </p:nvSpPr>
        <p:spPr>
          <a:xfrm>
            <a:off x="1321435" y="5586730"/>
            <a:ext cx="6501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改善した領域は平坦な領域に多く，改善量は少ない</a:t>
            </a:r>
            <a:endParaRPr kumimoji="1" lang="ja-JP" altLang="en-US" sz="3200" dirty="0" smtClean="0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3147060" y="6579870"/>
            <a:ext cx="2849245" cy="190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33"/>
          <p:cNvSpPr txBox="1"/>
          <p:nvPr/>
        </p:nvSpPr>
        <p:spPr>
          <a:xfrm>
            <a:off x="2281555" y="216281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以下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テキスト ボックス 33"/>
          <p:cNvSpPr txBox="1"/>
          <p:nvPr/>
        </p:nvSpPr>
        <p:spPr>
          <a:xfrm>
            <a:off x="6610350" y="216281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10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以下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図形 10" descr="MSE違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1965960"/>
            <a:ext cx="2327275" cy="2327275"/>
          </a:xfrm>
          <a:prstGeom prst="rect">
            <a:avLst/>
          </a:prstGeom>
        </p:spPr>
      </p:pic>
      <p:pic>
        <p:nvPicPr>
          <p:cNvPr id="13" name="図形 12" descr="MSE_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65" y="1965960"/>
            <a:ext cx="2327275" cy="2327275"/>
          </a:xfrm>
          <a:prstGeom prst="rect">
            <a:avLst/>
          </a:prstGeom>
        </p:spPr>
      </p:pic>
      <p:sp>
        <p:nvSpPr>
          <p:cNvPr id="14" name="テキスト ボックス 33"/>
          <p:cNvSpPr txBox="1"/>
          <p:nvPr/>
        </p:nvSpPr>
        <p:spPr>
          <a:xfrm>
            <a:off x="4884420" y="4293235"/>
            <a:ext cx="3707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Cameraman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（改善量：ほとんど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桁以下）</a:t>
            </a:r>
            <a:endParaRPr kumimoji="1" lang="ja-JP" altLang="en-US" sz="2400" dirty="0" smtClean="0"/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311150" y="4293235"/>
            <a:ext cx="3982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Barbara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（改善量：ほとんど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桁以下</a:t>
            </a:r>
            <a:endParaRPr kumimoji="1" lang="ja-JP" altLang="en-US" sz="2400" dirty="0" smtClean="0"/>
          </a:p>
          <a:p>
            <a:pPr algn="ctr"/>
            <a:r>
              <a:rPr kumimoji="1" lang="ja-JP" altLang="en-US" sz="2400" dirty="0" smtClean="0"/>
              <a:t>　　　　　　  一部領域で</a:t>
            </a:r>
            <a:r>
              <a:rPr kumimoji="1" lang="en-US" altLang="ja-JP" sz="2400" dirty="0" smtClean="0"/>
              <a:t>50</a:t>
            </a:r>
            <a:r>
              <a:rPr kumimoji="1" lang="ja-JP" altLang="en-US" sz="2400" dirty="0" smtClean="0"/>
              <a:t>程度）</a:t>
            </a:r>
            <a:endParaRPr kumimoji="1" lang="ja-JP" alt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#2 - 1  MSE</a:t>
            </a:r>
            <a:r>
              <a:rPr kumimoji="1" lang="ja-JP" altLang="en-US" sz="2400" dirty="0" smtClean="0"/>
              <a:t>比較</a:t>
            </a:r>
            <a:endParaRPr kumimoji="1" lang="ja-JP" altLang="en-US" sz="2400" dirty="0" smtClean="0"/>
          </a:p>
        </p:txBody>
      </p:sp>
      <p:sp>
        <p:nvSpPr>
          <p:cNvPr id="8" name="テキスト ボックス 33"/>
          <p:cNvSpPr txBox="1"/>
          <p:nvPr/>
        </p:nvSpPr>
        <p:spPr>
          <a:xfrm>
            <a:off x="1257935" y="6114415"/>
            <a:ext cx="6501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全探索するメリットがそこまでない</a:t>
            </a:r>
            <a:endParaRPr kumimoji="1" lang="ja-JP" altLang="en-US" sz="3200" dirty="0" smtClean="0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1670685" y="6620510"/>
            <a:ext cx="3078480" cy="63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33"/>
          <p:cNvSpPr txBox="1"/>
          <p:nvPr/>
        </p:nvSpPr>
        <p:spPr>
          <a:xfrm>
            <a:off x="2281555" y="216281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以下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342265" y="4780915"/>
            <a:ext cx="1804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400" dirty="0" smtClean="0"/>
              <a:t>Cameraman</a:t>
            </a:r>
            <a:endParaRPr kumimoji="1" lang="ja-JP" altLang="en-US" sz="2400" dirty="0" smtClean="0"/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629920" y="2527935"/>
            <a:ext cx="1229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400" dirty="0" smtClean="0"/>
              <a:t>Barbara</a:t>
            </a:r>
            <a:endParaRPr kumimoji="1" lang="ja-JP" altLang="en-US" sz="2400" dirty="0" smtClean="0"/>
          </a:p>
        </p:txBody>
      </p:sp>
      <p:pic>
        <p:nvPicPr>
          <p:cNvPr id="3" name="コンテンツプレースホルダ 2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4565" y="3965575"/>
            <a:ext cx="2091055" cy="2091055"/>
          </a:xfrm>
          <a:prstGeom prst="rect">
            <a:avLst/>
          </a:prstGeom>
          <a:ln w="25400">
            <a:solidFill>
              <a:srgbClr val="8BC8E1"/>
            </a:solidFill>
          </a:ln>
        </p:spPr>
      </p:pic>
      <p:pic>
        <p:nvPicPr>
          <p:cNvPr id="6" name="図形 5" descr="MSE_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35" y="3965575"/>
            <a:ext cx="2091055" cy="2091055"/>
          </a:xfrm>
          <a:prstGeom prst="rect">
            <a:avLst/>
          </a:prstGeom>
          <a:ln w="25400">
            <a:solidFill>
              <a:srgbClr val="FF9999"/>
            </a:solidFill>
          </a:ln>
        </p:spPr>
      </p:pic>
      <p:pic>
        <p:nvPicPr>
          <p:cNvPr id="12" name="図形 11" descr="MSE違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35" y="1712595"/>
            <a:ext cx="2091055" cy="2091055"/>
          </a:xfrm>
          <a:prstGeom prst="rect">
            <a:avLst/>
          </a:prstGeom>
          <a:ln w="25400">
            <a:solidFill>
              <a:srgbClr val="FF9999"/>
            </a:solidFill>
          </a:ln>
        </p:spPr>
      </p:pic>
      <p:pic>
        <p:nvPicPr>
          <p:cNvPr id="17" name="図形 16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995" y="1712595"/>
            <a:ext cx="2091055" cy="2091055"/>
          </a:xfrm>
          <a:prstGeom prst="rect">
            <a:avLst/>
          </a:prstGeom>
          <a:ln w="25400">
            <a:solidFill>
              <a:srgbClr val="8BC8E1"/>
            </a:solidFill>
          </a:ln>
        </p:spPr>
      </p:pic>
      <p:sp>
        <p:nvSpPr>
          <p:cNvPr id="20" name="テキスト ボックス 33"/>
          <p:cNvSpPr txBox="1"/>
          <p:nvPr/>
        </p:nvSpPr>
        <p:spPr>
          <a:xfrm>
            <a:off x="276860" y="1190625"/>
            <a:ext cx="605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ja-JP" altLang="en-US" sz="2800" dirty="0" smtClean="0"/>
              <a:t>前回の調査と比較すると</a:t>
            </a:r>
            <a:r>
              <a:rPr kumimoji="1" lang="en-US" altLang="ja-JP" sz="2800" dirty="0" smtClean="0"/>
              <a:t>...</a:t>
            </a:r>
            <a:endParaRPr kumimoji="1" lang="en-US" altLang="ja-JP" sz="2800" dirty="0" smtClean="0"/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6837680" y="4857750"/>
            <a:ext cx="2310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ja-JP" altLang="en-US" dirty="0" smtClean="0">
                <a:sym typeface="+mn-ea"/>
              </a:rPr>
              <a:t>左：基底がいらない</a:t>
            </a:r>
            <a:endParaRPr kumimoji="1" lang="ja-JP" altLang="en-US" dirty="0" smtClean="0"/>
          </a:p>
          <a:p>
            <a:pPr algn="ctr"/>
            <a:r>
              <a:rPr lang="ja-JP" altLang="en-US" dirty="0" smtClean="0">
                <a:sym typeface="+mn-ea"/>
              </a:rPr>
              <a:t>領域</a:t>
            </a:r>
            <a:endParaRPr kumimoji="1" lang="ja-JP" altLang="en-US" dirty="0" smtClean="0"/>
          </a:p>
          <a:p>
            <a:pPr algn="ctr"/>
            <a:r>
              <a:rPr lang="ja-JP" altLang="en-US" dirty="0" smtClean="0">
                <a:sym typeface="+mn-ea"/>
              </a:rPr>
              <a:t>右：全探索で改善する</a:t>
            </a:r>
            <a:endParaRPr kumimoji="1" lang="ja-JP" altLang="en-US" dirty="0" smtClean="0"/>
          </a:p>
          <a:p>
            <a:pPr algn="ctr"/>
            <a:r>
              <a:rPr lang="ja-JP" altLang="en-US" dirty="0" smtClean="0">
                <a:sym typeface="+mn-ea"/>
              </a:rPr>
              <a:t>領域</a:t>
            </a:r>
            <a:endParaRPr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7037705" y="5168900"/>
            <a:ext cx="309880" cy="1270"/>
          </a:xfrm>
          <a:prstGeom prst="line">
            <a:avLst/>
          </a:prstGeom>
          <a:ln w="28575">
            <a:solidFill>
              <a:srgbClr val="8BC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904355" y="5706745"/>
            <a:ext cx="309880" cy="127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</a:t>
            </a:r>
            <a:r>
              <a:rPr kumimoji="1" lang="en-US" sz="2400" dirty="0" smtClean="0"/>
              <a:t>2 - 2  </a:t>
            </a:r>
            <a:r>
              <a:rPr kumimoji="1" lang="ja-JP" altLang="en-US" sz="2400" dirty="0" smtClean="0"/>
              <a:t>係数の比較</a:t>
            </a:r>
            <a:endParaRPr kumimoji="1" lang="ja-JP" altLang="en-US" sz="2400" dirty="0" smtClean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3425190" y="1214755"/>
            <a:ext cx="4100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3200" dirty="0" smtClean="0"/>
              <a:t>＊最小</a:t>
            </a:r>
            <a:r>
              <a:rPr kumimoji="1" lang="en-US" altLang="ja-JP" sz="3200" dirty="0" smtClean="0"/>
              <a:t>MSE vs </a:t>
            </a:r>
            <a:r>
              <a:rPr kumimoji="1" lang="ja-JP" altLang="en-US" sz="3200" dirty="0" smtClean="0"/>
              <a:t>全探索</a:t>
            </a:r>
            <a:endParaRPr kumimoji="1" lang="ja-JP" altLang="en-US" sz="3200" dirty="0" smtClean="0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668020" y="1498600"/>
            <a:ext cx="2107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ex. </a:t>
            </a:r>
            <a:r>
              <a:rPr lang="ja-JP" altLang="en-US" sz="2400"/>
              <a:t>領域番号 </a:t>
            </a:r>
            <a:r>
              <a:rPr lang="en-US" altLang="ja-JP" sz="2400"/>
              <a:t>1</a:t>
            </a:r>
            <a:r>
              <a:rPr lang="en-US" altLang="ja-JP" sz="2000"/>
              <a:t> </a:t>
            </a:r>
            <a:endParaRPr lang="en-US" altLang="ja-JP" sz="2000"/>
          </a:p>
        </p:txBody>
      </p:sp>
      <p:pic>
        <p:nvPicPr>
          <p:cNvPr id="12" name="コンテンツプレースホルダ 11" descr="ICA[51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315" y="2406650"/>
            <a:ext cx="660400" cy="660400"/>
          </a:xfrm>
          <a:prstGeom prst="rect">
            <a:avLst/>
          </a:prstGeom>
        </p:spPr>
      </p:pic>
      <p:pic>
        <p:nvPicPr>
          <p:cNvPr id="16" name="図形 15" descr="ICA[17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0" y="2406650"/>
            <a:ext cx="660400" cy="660400"/>
          </a:xfrm>
          <a:prstGeom prst="rect">
            <a:avLst/>
          </a:prstGeom>
        </p:spPr>
      </p:pic>
      <p:sp>
        <p:nvSpPr>
          <p:cNvPr id="18" name="テキストボックス 17"/>
          <p:cNvSpPr txBox="1"/>
          <p:nvPr/>
        </p:nvSpPr>
        <p:spPr>
          <a:xfrm>
            <a:off x="741045" y="4098925"/>
            <a:ext cx="2204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ex. </a:t>
            </a:r>
            <a:r>
              <a:rPr lang="ja-JP" altLang="en-US" sz="2400"/>
              <a:t>領域番号 </a:t>
            </a:r>
            <a:r>
              <a:rPr lang="en-US" altLang="ja-JP" sz="2400"/>
              <a:t>35</a:t>
            </a:r>
            <a:endParaRPr lang="en-US" altLang="ja-JP" sz="2400"/>
          </a:p>
        </p:txBody>
      </p:sp>
      <p:pic>
        <p:nvPicPr>
          <p:cNvPr id="26" name="図形 25" descr="ICA[4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0" y="2406650"/>
            <a:ext cx="661035" cy="661035"/>
          </a:xfrm>
          <a:prstGeom prst="rect">
            <a:avLst/>
          </a:prstGeom>
        </p:spPr>
      </p:pic>
      <p:pic>
        <p:nvPicPr>
          <p:cNvPr id="27" name="図形 26" descr="ICA[6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885" y="2406650"/>
            <a:ext cx="661670" cy="661670"/>
          </a:xfrm>
          <a:prstGeom prst="rect">
            <a:avLst/>
          </a:prstGeom>
        </p:spPr>
      </p:pic>
      <p:sp>
        <p:nvSpPr>
          <p:cNvPr id="28" name="テキストボックス 27"/>
          <p:cNvSpPr txBox="1"/>
          <p:nvPr/>
        </p:nvSpPr>
        <p:spPr>
          <a:xfrm>
            <a:off x="1379855" y="1964055"/>
            <a:ext cx="1491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MSE : 21.6</a:t>
            </a:r>
            <a:endParaRPr lang="en-US" altLang="ja-JP" sz="2400"/>
          </a:p>
        </p:txBody>
      </p:sp>
      <p:sp>
        <p:nvSpPr>
          <p:cNvPr id="29" name="テキストボックス 28"/>
          <p:cNvSpPr txBox="1"/>
          <p:nvPr/>
        </p:nvSpPr>
        <p:spPr>
          <a:xfrm>
            <a:off x="4002405" y="1964055"/>
            <a:ext cx="1491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MSE : 18.2</a:t>
            </a:r>
            <a:endParaRPr lang="en-US" altLang="ja-JP" sz="2400"/>
          </a:p>
        </p:txBody>
      </p:sp>
      <p:sp>
        <p:nvSpPr>
          <p:cNvPr id="30" name="テキストボックス 29"/>
          <p:cNvSpPr txBox="1"/>
          <p:nvPr/>
        </p:nvSpPr>
        <p:spPr>
          <a:xfrm>
            <a:off x="1170940" y="3068955"/>
            <a:ext cx="815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-0.24</a:t>
            </a:r>
            <a:endParaRPr lang="en-US" altLang="ja-JP" sz="2400"/>
          </a:p>
        </p:txBody>
      </p:sp>
      <p:sp>
        <p:nvSpPr>
          <p:cNvPr id="31" name="テキストボックス 30"/>
          <p:cNvSpPr txBox="1"/>
          <p:nvPr/>
        </p:nvSpPr>
        <p:spPr>
          <a:xfrm>
            <a:off x="2279015" y="3068955"/>
            <a:ext cx="722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0.56</a:t>
            </a:r>
            <a:endParaRPr lang="en-US" altLang="ja-JP" sz="2400"/>
          </a:p>
        </p:txBody>
      </p:sp>
      <p:sp>
        <p:nvSpPr>
          <p:cNvPr id="32" name="テキストボックス 31"/>
          <p:cNvSpPr txBox="1"/>
          <p:nvPr/>
        </p:nvSpPr>
        <p:spPr>
          <a:xfrm>
            <a:off x="3895090" y="3068955"/>
            <a:ext cx="722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1.13</a:t>
            </a:r>
            <a:endParaRPr lang="en-US" altLang="ja-JP" sz="2400"/>
          </a:p>
        </p:txBody>
      </p:sp>
      <p:sp>
        <p:nvSpPr>
          <p:cNvPr id="33" name="テキストボックス 32"/>
          <p:cNvSpPr txBox="1"/>
          <p:nvPr/>
        </p:nvSpPr>
        <p:spPr>
          <a:xfrm>
            <a:off x="4842510" y="3068955"/>
            <a:ext cx="815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-1.10</a:t>
            </a:r>
            <a:endParaRPr lang="en-US" altLang="ja-JP" sz="2400"/>
          </a:p>
        </p:txBody>
      </p:sp>
      <p:pic>
        <p:nvPicPr>
          <p:cNvPr id="68" name="図形 68" descr="Barbara（ブロック番号付き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70" y="3731260"/>
            <a:ext cx="2819400" cy="2882900"/>
          </a:xfrm>
          <a:prstGeom prst="rect">
            <a:avLst/>
          </a:prstGeom>
        </p:spPr>
      </p:pic>
      <p:sp>
        <p:nvSpPr>
          <p:cNvPr id="43" name="テキストボックス 42"/>
          <p:cNvSpPr txBox="1"/>
          <p:nvPr/>
        </p:nvSpPr>
        <p:spPr>
          <a:xfrm>
            <a:off x="1343660" y="4540250"/>
            <a:ext cx="1491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MSE : 46.4</a:t>
            </a:r>
            <a:endParaRPr lang="en-US" altLang="ja-JP" sz="2400"/>
          </a:p>
        </p:txBody>
      </p:sp>
      <p:sp>
        <p:nvSpPr>
          <p:cNvPr id="44" name="テキストボックス 43"/>
          <p:cNvSpPr txBox="1"/>
          <p:nvPr/>
        </p:nvSpPr>
        <p:spPr>
          <a:xfrm>
            <a:off x="3935730" y="4522470"/>
            <a:ext cx="1491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MSE : 46.0</a:t>
            </a:r>
            <a:endParaRPr lang="en-US" altLang="ja-JP" sz="2400"/>
          </a:p>
        </p:txBody>
      </p:sp>
      <p:sp>
        <p:nvSpPr>
          <p:cNvPr id="45" name="テキストボックス 44"/>
          <p:cNvSpPr txBox="1"/>
          <p:nvPr/>
        </p:nvSpPr>
        <p:spPr>
          <a:xfrm>
            <a:off x="1134745" y="5578475"/>
            <a:ext cx="722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1.15</a:t>
            </a:r>
            <a:endParaRPr lang="en-US" altLang="ja-JP" sz="2400"/>
          </a:p>
        </p:txBody>
      </p:sp>
      <p:sp>
        <p:nvSpPr>
          <p:cNvPr id="46" name="テキストボックス 45"/>
          <p:cNvSpPr txBox="1"/>
          <p:nvPr/>
        </p:nvSpPr>
        <p:spPr>
          <a:xfrm>
            <a:off x="2166620" y="5578475"/>
            <a:ext cx="815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-0.56</a:t>
            </a:r>
            <a:endParaRPr lang="en-US" altLang="ja-JP" sz="2400"/>
          </a:p>
        </p:txBody>
      </p:sp>
      <p:sp>
        <p:nvSpPr>
          <p:cNvPr id="47" name="テキストボックス 46"/>
          <p:cNvSpPr txBox="1"/>
          <p:nvPr/>
        </p:nvSpPr>
        <p:spPr>
          <a:xfrm>
            <a:off x="3801110" y="5578475"/>
            <a:ext cx="815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-0.56</a:t>
            </a:r>
            <a:endParaRPr lang="en-US" altLang="ja-JP" sz="2400"/>
          </a:p>
        </p:txBody>
      </p:sp>
      <p:sp>
        <p:nvSpPr>
          <p:cNvPr id="48" name="テキストボックス 47"/>
          <p:cNvSpPr txBox="1"/>
          <p:nvPr/>
        </p:nvSpPr>
        <p:spPr>
          <a:xfrm>
            <a:off x="4816475" y="5577840"/>
            <a:ext cx="815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-0.47</a:t>
            </a:r>
            <a:endParaRPr lang="en-US" altLang="ja-JP" sz="2400"/>
          </a:p>
        </p:txBody>
      </p:sp>
      <p:sp>
        <p:nvSpPr>
          <p:cNvPr id="49" name="四角形 48"/>
          <p:cNvSpPr/>
          <p:nvPr/>
        </p:nvSpPr>
        <p:spPr>
          <a:xfrm>
            <a:off x="6264910" y="3748405"/>
            <a:ext cx="86360" cy="91440"/>
          </a:xfrm>
          <a:prstGeom prst="rect">
            <a:avLst/>
          </a:prstGeom>
          <a:solidFill>
            <a:srgbClr val="8B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0" name="四角形 49"/>
          <p:cNvSpPr/>
          <p:nvPr/>
        </p:nvSpPr>
        <p:spPr>
          <a:xfrm>
            <a:off x="6440170" y="3842385"/>
            <a:ext cx="86360" cy="8699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1166495" y="1896110"/>
            <a:ext cx="1457325" cy="635"/>
          </a:xfrm>
          <a:prstGeom prst="line">
            <a:avLst/>
          </a:prstGeom>
          <a:ln w="28575">
            <a:solidFill>
              <a:srgbClr val="8BC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254125" y="4505960"/>
            <a:ext cx="1607820" cy="127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形 52" descr="ICA[45]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550" y="4982845"/>
            <a:ext cx="609600" cy="609600"/>
          </a:xfrm>
          <a:prstGeom prst="rect">
            <a:avLst/>
          </a:prstGeom>
        </p:spPr>
      </p:pic>
      <p:pic>
        <p:nvPicPr>
          <p:cNvPr id="54" name="図形 53" descr="ICA[34]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425" y="4982845"/>
            <a:ext cx="609600" cy="609600"/>
          </a:xfrm>
          <a:prstGeom prst="rect">
            <a:avLst/>
          </a:prstGeom>
        </p:spPr>
      </p:pic>
      <p:pic>
        <p:nvPicPr>
          <p:cNvPr id="55" name="図形 54" descr="ICA[34]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515" y="4982845"/>
            <a:ext cx="609600" cy="609600"/>
          </a:xfrm>
          <a:prstGeom prst="rect">
            <a:avLst/>
          </a:prstGeom>
        </p:spPr>
      </p:pic>
      <p:pic>
        <p:nvPicPr>
          <p:cNvPr id="56" name="図形 55" descr="ICA[39]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805" y="4982845"/>
            <a:ext cx="609600" cy="609600"/>
          </a:xfrm>
          <a:prstGeom prst="rect">
            <a:avLst/>
          </a:prstGeom>
        </p:spPr>
      </p:pic>
      <p:sp>
        <p:nvSpPr>
          <p:cNvPr id="57" name="テキストボックス 56"/>
          <p:cNvSpPr txBox="1"/>
          <p:nvPr/>
        </p:nvSpPr>
        <p:spPr>
          <a:xfrm>
            <a:off x="156210" y="574230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/>
              <a:t>係数値</a:t>
            </a:r>
            <a:endParaRPr lang="ja-JP" altLang="en-US" sz="2000"/>
          </a:p>
        </p:txBody>
      </p:sp>
      <p:sp>
        <p:nvSpPr>
          <p:cNvPr id="58" name="テキストボックス 57"/>
          <p:cNvSpPr txBox="1"/>
          <p:nvPr/>
        </p:nvSpPr>
        <p:spPr>
          <a:xfrm>
            <a:off x="156210" y="310007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/>
              <a:t>係数値</a:t>
            </a:r>
            <a:endParaRPr lang="ja-JP" altLang="en-US" sz="2000"/>
          </a:p>
        </p:txBody>
      </p:sp>
      <p:cxnSp>
        <p:nvCxnSpPr>
          <p:cNvPr id="59" name="カギ線コネクタ 58"/>
          <p:cNvCxnSpPr>
            <a:stCxn id="31" idx="2"/>
            <a:endCxn id="32" idx="2"/>
          </p:cNvCxnSpPr>
          <p:nvPr/>
        </p:nvCxnSpPr>
        <p:spPr>
          <a:xfrm rot="5400000" flipV="1">
            <a:off x="3448368" y="2711768"/>
            <a:ext cx="3175" cy="1616075"/>
          </a:xfrm>
          <a:prstGeom prst="bentConnector3">
            <a:avLst>
              <a:gd name="adj1" fmla="val 7540000"/>
            </a:avLst>
          </a:prstGeom>
          <a:ln w="19050">
            <a:solidFill>
              <a:srgbClr val="8BC8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/>
          <p:nvPr/>
        </p:nvCxnSpPr>
        <p:spPr>
          <a:xfrm rot="5400000" flipV="1">
            <a:off x="3420110" y="1680845"/>
            <a:ext cx="3175" cy="3671570"/>
          </a:xfrm>
          <a:prstGeom prst="bentConnector3">
            <a:avLst>
              <a:gd name="adj1" fmla="val 12670000"/>
            </a:avLst>
          </a:prstGeom>
          <a:ln w="19050">
            <a:solidFill>
              <a:srgbClr val="8BC8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ボックス 60"/>
          <p:cNvSpPr txBox="1"/>
          <p:nvPr/>
        </p:nvSpPr>
        <p:spPr>
          <a:xfrm>
            <a:off x="3006090" y="3382010"/>
            <a:ext cx="943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+ 0.56</a:t>
            </a:r>
            <a:endParaRPr lang="en-US" altLang="ja-JP" sz="2400"/>
          </a:p>
        </p:txBody>
      </p:sp>
      <p:sp>
        <p:nvSpPr>
          <p:cNvPr id="62" name="テキストボックス 61"/>
          <p:cNvSpPr txBox="1"/>
          <p:nvPr/>
        </p:nvSpPr>
        <p:spPr>
          <a:xfrm>
            <a:off x="4304665" y="3517900"/>
            <a:ext cx="943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+ 0.86</a:t>
            </a:r>
            <a:endParaRPr lang="en-US" altLang="ja-JP" sz="2400"/>
          </a:p>
        </p:txBody>
      </p:sp>
      <p:cxnSp>
        <p:nvCxnSpPr>
          <p:cNvPr id="64" name="カギ線コネクタ 63"/>
          <p:cNvCxnSpPr>
            <a:stCxn id="46" idx="2"/>
            <a:endCxn id="48" idx="2"/>
          </p:cNvCxnSpPr>
          <p:nvPr/>
        </p:nvCxnSpPr>
        <p:spPr>
          <a:xfrm rot="5400000" flipH="1" flipV="1">
            <a:off x="3899535" y="4704080"/>
            <a:ext cx="635" cy="2649855"/>
          </a:xfrm>
          <a:prstGeom prst="bentConnector3">
            <a:avLst>
              <a:gd name="adj1" fmla="val -72000000"/>
            </a:avLst>
          </a:prstGeom>
          <a:ln w="19050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45" idx="2"/>
            <a:endCxn id="47" idx="2"/>
          </p:cNvCxnSpPr>
          <p:nvPr/>
        </p:nvCxnSpPr>
        <p:spPr>
          <a:xfrm rot="5400000" flipV="1">
            <a:off x="2852738" y="4672648"/>
            <a:ext cx="3175" cy="2713355"/>
          </a:xfrm>
          <a:prstGeom prst="bentConnector3">
            <a:avLst>
              <a:gd name="adj1" fmla="val 7870000"/>
            </a:avLst>
          </a:prstGeom>
          <a:ln w="19050"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ボックス 65"/>
          <p:cNvSpPr txBox="1"/>
          <p:nvPr/>
        </p:nvSpPr>
        <p:spPr>
          <a:xfrm>
            <a:off x="2958465" y="5894705"/>
            <a:ext cx="885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- 0.59</a:t>
            </a:r>
            <a:endParaRPr lang="en-US" altLang="ja-JP" sz="2400"/>
          </a:p>
        </p:txBody>
      </p:sp>
      <p:sp>
        <p:nvSpPr>
          <p:cNvPr id="67" name="テキストボックス 66"/>
          <p:cNvSpPr txBox="1"/>
          <p:nvPr/>
        </p:nvSpPr>
        <p:spPr>
          <a:xfrm>
            <a:off x="4296410" y="6083935"/>
            <a:ext cx="885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400"/>
              <a:t>- 0.09</a:t>
            </a:r>
            <a:endParaRPr lang="en-US" altLang="ja-JP" sz="2400"/>
          </a:p>
        </p:txBody>
      </p:sp>
      <p:cxnSp>
        <p:nvCxnSpPr>
          <p:cNvPr id="69" name="直線コネクタ 68"/>
          <p:cNvCxnSpPr/>
          <p:nvPr/>
        </p:nvCxnSpPr>
        <p:spPr>
          <a:xfrm flipH="1">
            <a:off x="3423920" y="2181860"/>
            <a:ext cx="2540" cy="112395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3399790" y="4725670"/>
            <a:ext cx="2540" cy="112395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</a:t>
            </a:r>
            <a:r>
              <a:rPr kumimoji="1" lang="en-US" sz="2400" dirty="0" smtClean="0"/>
              <a:t>2 - 2  </a:t>
            </a:r>
            <a:r>
              <a:rPr kumimoji="1" lang="ja-JP" altLang="en-US" sz="2400" dirty="0" smtClean="0"/>
              <a:t>係数の比較</a:t>
            </a:r>
            <a:endParaRPr kumimoji="1" lang="ja-JP" altLang="en-US" sz="2400" dirty="0" smtClean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311150" y="1290955"/>
            <a:ext cx="4100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3200" dirty="0" smtClean="0"/>
              <a:t>＊全探索したときに</a:t>
            </a:r>
            <a:r>
              <a:rPr kumimoji="1" lang="en-US" altLang="ja-JP" sz="3200" dirty="0" smtClean="0"/>
              <a:t>...</a:t>
            </a:r>
            <a:endParaRPr kumimoji="1" lang="en-US" altLang="ja-JP" sz="3200" dirty="0" smtClean="0"/>
          </a:p>
        </p:txBody>
      </p:sp>
      <p:pic>
        <p:nvPicPr>
          <p:cNvPr id="8" name="コンテンツプレースホルダ 7" descr="改善してな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5210" y="2114550"/>
            <a:ext cx="2438400" cy="2438400"/>
          </a:xfrm>
          <a:prstGeom prst="rect">
            <a:avLst/>
          </a:prstGeom>
          <a:ln w="25400">
            <a:solidFill>
              <a:srgbClr val="8BC8E1"/>
            </a:solidFill>
          </a:ln>
        </p:spPr>
      </p:pic>
      <p:pic>
        <p:nvPicPr>
          <p:cNvPr id="9" name="図形 8" descr="大きいほうが改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20" y="2114550"/>
            <a:ext cx="2438400" cy="2438400"/>
          </a:xfrm>
          <a:prstGeom prst="rect">
            <a:avLst/>
          </a:prstGeom>
          <a:ln w="25400">
            <a:solidFill>
              <a:srgbClr val="FF9999"/>
            </a:solidFill>
          </a:ln>
        </p:spPr>
      </p:pic>
      <p:pic>
        <p:nvPicPr>
          <p:cNvPr id="14" name="図形 14" descr="MSE違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114550"/>
            <a:ext cx="2439035" cy="2439035"/>
          </a:xfrm>
          <a:prstGeom prst="rect">
            <a:avLst/>
          </a:prstGeom>
        </p:spPr>
      </p:pic>
      <p:sp>
        <p:nvSpPr>
          <p:cNvPr id="10" name="テキスト ボックス 33"/>
          <p:cNvSpPr txBox="1"/>
          <p:nvPr/>
        </p:nvSpPr>
        <p:spPr>
          <a:xfrm>
            <a:off x="260350" y="4580255"/>
            <a:ext cx="241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が良くなった</a:t>
            </a:r>
            <a:endParaRPr kumimoji="1" lang="ja-JP" altLang="en-US" sz="2400" dirty="0" smtClean="0"/>
          </a:p>
        </p:txBody>
      </p:sp>
      <p:sp>
        <p:nvSpPr>
          <p:cNvPr id="11" name="テキスト ボックス 33"/>
          <p:cNvSpPr txBox="1"/>
          <p:nvPr/>
        </p:nvSpPr>
        <p:spPr>
          <a:xfrm>
            <a:off x="3502660" y="4580255"/>
            <a:ext cx="2785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2400" dirty="0" smtClean="0"/>
              <a:t>係数が大きくなった</a:t>
            </a:r>
            <a:endParaRPr kumimoji="1" lang="ja-JP" altLang="en-US" sz="2400" dirty="0" smtClean="0"/>
          </a:p>
        </p:txBody>
      </p:sp>
      <p:sp>
        <p:nvSpPr>
          <p:cNvPr id="13" name="テキスト ボックス 33"/>
          <p:cNvSpPr txBox="1"/>
          <p:nvPr/>
        </p:nvSpPr>
        <p:spPr>
          <a:xfrm>
            <a:off x="6240145" y="4580255"/>
            <a:ext cx="2785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2400" dirty="0" smtClean="0"/>
              <a:t>係数が小さくなった</a:t>
            </a:r>
            <a:endParaRPr kumimoji="1" lang="ja-JP" altLang="en-US" sz="2400" dirty="0" smtClean="0"/>
          </a:p>
        </p:txBody>
      </p:sp>
      <p:sp>
        <p:nvSpPr>
          <p:cNvPr id="22" name="右矢印 21"/>
          <p:cNvSpPr/>
          <p:nvPr/>
        </p:nvSpPr>
        <p:spPr>
          <a:xfrm>
            <a:off x="2805853" y="2944354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7" name="テキスト ボックス 33"/>
          <p:cNvSpPr txBox="1"/>
          <p:nvPr/>
        </p:nvSpPr>
        <p:spPr>
          <a:xfrm>
            <a:off x="1617345" y="5427980"/>
            <a:ext cx="59093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kumimoji="1" lang="ja-JP" altLang="en-US" sz="3200" dirty="0" smtClean="0"/>
              <a:t>小さな係数を用いても</a:t>
            </a:r>
            <a:endParaRPr kumimoji="1" lang="ja-JP" altLang="en-US" sz="3200" dirty="0" smtClean="0"/>
          </a:p>
          <a:p>
            <a:pPr indent="0" algn="ctr">
              <a:buFont typeface="Wingdings" panose="05000000000000000000" charset="0"/>
              <a:buNone/>
            </a:pPr>
            <a:r>
              <a:rPr kumimoji="1" lang="en-US" altLang="ja-JP" sz="3200" dirty="0" smtClean="0"/>
              <a:t>MSE</a:t>
            </a:r>
            <a:r>
              <a:rPr kumimoji="1" lang="ja-JP" altLang="en-US" sz="3200" dirty="0" smtClean="0"/>
              <a:t>が改善されることが分かった</a:t>
            </a:r>
            <a:endParaRPr kumimoji="1" lang="ja-JP" altLang="en-US" sz="3200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716530" y="5925185"/>
            <a:ext cx="3723005" cy="31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51835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</a:t>
            </a:r>
            <a:r>
              <a:rPr kumimoji="1" lang="en-US" sz="2400" dirty="0" smtClean="0"/>
              <a:t>2 - 2  </a:t>
            </a:r>
            <a:r>
              <a:rPr kumimoji="1" lang="ja-JP" altLang="en-US" sz="2400" dirty="0" smtClean="0"/>
              <a:t>係数の比較</a:t>
            </a:r>
            <a:endParaRPr kumimoji="1" lang="ja-JP" altLang="en-US" sz="2400" dirty="0" smtClean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311150" y="1290955"/>
            <a:ext cx="4899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3200" dirty="0" smtClean="0"/>
              <a:t>＊係数の大きさを見た時</a:t>
            </a:r>
            <a:r>
              <a:rPr kumimoji="1" lang="en-US" altLang="ja-JP" sz="3200" dirty="0" smtClean="0"/>
              <a:t>...</a:t>
            </a:r>
            <a:endParaRPr kumimoji="1" lang="en-US" altLang="ja-JP" sz="3200" dirty="0" smtClean="0"/>
          </a:p>
        </p:txBody>
      </p:sp>
      <p:pic>
        <p:nvPicPr>
          <p:cNvPr id="53" name="図 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320" y="2029460"/>
            <a:ext cx="2496185" cy="1380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図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8830" y="2029460"/>
            <a:ext cx="2552700" cy="14116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9" name="四角形 48"/>
          <p:cNvSpPr/>
          <p:nvPr/>
        </p:nvSpPr>
        <p:spPr>
          <a:xfrm>
            <a:off x="2475865" y="2213610"/>
            <a:ext cx="193040" cy="666750"/>
          </a:xfrm>
          <a:prstGeom prst="rect">
            <a:avLst/>
          </a:prstGeom>
          <a:noFill/>
          <a:ln w="25400">
            <a:solidFill>
              <a:srgbClr val="BBC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ja-JP" altLang="en-US"/>
          </a:p>
        </p:txBody>
      </p:sp>
      <p:sp>
        <p:nvSpPr>
          <p:cNvPr id="12" name="四角形 11"/>
          <p:cNvSpPr/>
          <p:nvPr/>
        </p:nvSpPr>
        <p:spPr>
          <a:xfrm>
            <a:off x="6308090" y="2517140"/>
            <a:ext cx="202565" cy="893445"/>
          </a:xfrm>
          <a:prstGeom prst="rect">
            <a:avLst/>
          </a:prstGeom>
          <a:noFill/>
          <a:ln w="25400">
            <a:solidFill>
              <a:srgbClr val="BBC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ja-JP" altLang="en-US"/>
          </a:p>
        </p:txBody>
      </p:sp>
      <p:sp>
        <p:nvSpPr>
          <p:cNvPr id="15" name="テキスト ボックス 33"/>
          <p:cNvSpPr txBox="1"/>
          <p:nvPr/>
        </p:nvSpPr>
        <p:spPr>
          <a:xfrm>
            <a:off x="743585" y="3410585"/>
            <a:ext cx="333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個目の最小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の基底</a:t>
            </a:r>
            <a:endParaRPr kumimoji="1" lang="ja-JP" altLang="en-US" sz="2400" dirty="0" smtClean="0"/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4645660" y="3441065"/>
            <a:ext cx="2479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個目の基底</a:t>
            </a:r>
            <a:endParaRPr kumimoji="1" lang="ja-JP" altLang="en-US" sz="2400" dirty="0" smtClean="0"/>
          </a:p>
        </p:txBody>
      </p:sp>
      <p:pic>
        <p:nvPicPr>
          <p:cNvPr id="26" name="図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4632960"/>
            <a:ext cx="2496185" cy="13804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7" name="図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8830" y="4632960"/>
            <a:ext cx="2552700" cy="14116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8" name="四角形 27"/>
          <p:cNvSpPr/>
          <p:nvPr/>
        </p:nvSpPr>
        <p:spPr>
          <a:xfrm>
            <a:off x="5933440" y="4834890"/>
            <a:ext cx="193040" cy="666750"/>
          </a:xfrm>
          <a:prstGeom prst="rect">
            <a:avLst/>
          </a:prstGeom>
          <a:noFill/>
          <a:ln w="25400">
            <a:solidFill>
              <a:srgbClr val="BBC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ja-JP" altLang="en-US"/>
          </a:p>
        </p:txBody>
      </p:sp>
      <p:sp>
        <p:nvSpPr>
          <p:cNvPr id="29" name="四角形 28"/>
          <p:cNvSpPr/>
          <p:nvPr/>
        </p:nvSpPr>
        <p:spPr>
          <a:xfrm>
            <a:off x="2821940" y="5083810"/>
            <a:ext cx="202565" cy="893445"/>
          </a:xfrm>
          <a:prstGeom prst="rect">
            <a:avLst/>
          </a:prstGeom>
          <a:noFill/>
          <a:ln w="25400">
            <a:solidFill>
              <a:srgbClr val="BBC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ja-JP" altLang="en-US"/>
          </a:p>
        </p:txBody>
      </p:sp>
      <p:sp>
        <p:nvSpPr>
          <p:cNvPr id="30" name="テキスト ボックス 33"/>
          <p:cNvSpPr txBox="1"/>
          <p:nvPr/>
        </p:nvSpPr>
        <p:spPr>
          <a:xfrm>
            <a:off x="743585" y="6014085"/>
            <a:ext cx="333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個目の最小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の基底</a:t>
            </a:r>
            <a:endParaRPr kumimoji="1" lang="ja-JP" altLang="en-US" sz="2400" dirty="0" smtClean="0"/>
          </a:p>
        </p:txBody>
      </p:sp>
      <p:sp>
        <p:nvSpPr>
          <p:cNvPr id="31" name="テキスト ボックス 33"/>
          <p:cNvSpPr txBox="1"/>
          <p:nvPr/>
        </p:nvSpPr>
        <p:spPr>
          <a:xfrm>
            <a:off x="4645660" y="6044565"/>
            <a:ext cx="2479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個目の基底</a:t>
            </a:r>
            <a:endParaRPr kumimoji="1" lang="ja-JP" altLang="en-US" sz="2400" dirty="0" smtClean="0"/>
          </a:p>
        </p:txBody>
      </p:sp>
      <p:sp>
        <p:nvSpPr>
          <p:cNvPr id="32" name="テキスト ボックス 33"/>
          <p:cNvSpPr txBox="1"/>
          <p:nvPr/>
        </p:nvSpPr>
        <p:spPr>
          <a:xfrm>
            <a:off x="3897630" y="2536190"/>
            <a:ext cx="47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＋</a:t>
            </a:r>
            <a:endParaRPr kumimoji="1" lang="ja-JP" altLang="en-US" sz="2000" dirty="0" smtClean="0"/>
          </a:p>
        </p:txBody>
      </p:sp>
      <p:sp>
        <p:nvSpPr>
          <p:cNvPr id="33" name="テキスト ボックス 33"/>
          <p:cNvSpPr txBox="1"/>
          <p:nvPr/>
        </p:nvSpPr>
        <p:spPr>
          <a:xfrm>
            <a:off x="3897630" y="5123815"/>
            <a:ext cx="47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＋</a:t>
            </a:r>
            <a:endParaRPr kumimoji="1" lang="ja-JP" altLang="en-US" sz="2000" dirty="0" smtClean="0"/>
          </a:p>
        </p:txBody>
      </p:sp>
      <p:cxnSp>
        <p:nvCxnSpPr>
          <p:cNvPr id="34" name="カギ線コネクタ 33"/>
          <p:cNvCxnSpPr/>
          <p:nvPr/>
        </p:nvCxnSpPr>
        <p:spPr>
          <a:xfrm>
            <a:off x="7675880" y="2745105"/>
            <a:ext cx="3175" cy="2603500"/>
          </a:xfrm>
          <a:prstGeom prst="bentConnector3">
            <a:avLst>
              <a:gd name="adj1" fmla="val 17400000"/>
            </a:avLst>
          </a:prstGeom>
          <a:ln w="31750">
            <a:solidFill>
              <a:srgbClr val="8BC8E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3"/>
          <p:cNvSpPr txBox="1"/>
          <p:nvPr/>
        </p:nvSpPr>
        <p:spPr>
          <a:xfrm>
            <a:off x="7409180" y="3785870"/>
            <a:ext cx="1656715" cy="52197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Wingdings" panose="05000000000000000000" charset="0"/>
              <a:buNone/>
            </a:pPr>
            <a:r>
              <a:rPr kumimoji="1" lang="ja-JP" altLang="en-US" sz="2800" dirty="0" smtClean="0"/>
              <a:t>違いは？</a:t>
            </a:r>
            <a:endParaRPr kumimoji="1" lang="ja-JP" altLang="en-US" sz="2800" dirty="0" smtClean="0"/>
          </a:p>
        </p:txBody>
      </p:sp>
      <p:sp>
        <p:nvSpPr>
          <p:cNvPr id="36" name="楕円 35"/>
          <p:cNvSpPr>
            <a:spLocks noChangeAspect="1"/>
          </p:cNvSpPr>
          <p:nvPr/>
        </p:nvSpPr>
        <p:spPr>
          <a:xfrm>
            <a:off x="3251835" y="1917700"/>
            <a:ext cx="599440" cy="59944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2400">
                <a:solidFill>
                  <a:schemeClr val="tx1"/>
                </a:solidFill>
              </a:rPr>
              <a:t>小</a:t>
            </a:r>
            <a:endParaRPr lang="ja-JP" altLang="en-US" sz="2400">
              <a:solidFill>
                <a:schemeClr val="tx1"/>
              </a:solidFill>
            </a:endParaRPr>
          </a:p>
        </p:txBody>
      </p:sp>
      <p:sp>
        <p:nvSpPr>
          <p:cNvPr id="37" name="楕円 36"/>
          <p:cNvSpPr>
            <a:spLocks noChangeAspect="1"/>
          </p:cNvSpPr>
          <p:nvPr/>
        </p:nvSpPr>
        <p:spPr>
          <a:xfrm>
            <a:off x="6676390" y="1917700"/>
            <a:ext cx="599440" cy="599440"/>
          </a:xfrm>
          <a:prstGeom prst="ellipse">
            <a:avLst/>
          </a:prstGeom>
          <a:solidFill>
            <a:schemeClr val="bg1"/>
          </a:solidFill>
          <a:ln w="25400"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2400">
                <a:solidFill>
                  <a:schemeClr val="tx1"/>
                </a:solidFill>
              </a:rPr>
              <a:t>大</a:t>
            </a:r>
            <a:endParaRPr lang="ja-JP" altLang="en-US" sz="2400">
              <a:solidFill>
                <a:schemeClr val="tx1"/>
              </a:solidFill>
            </a:endParaRPr>
          </a:p>
        </p:txBody>
      </p:sp>
      <p:sp>
        <p:nvSpPr>
          <p:cNvPr id="38" name="楕円 37"/>
          <p:cNvSpPr>
            <a:spLocks noChangeAspect="1"/>
          </p:cNvSpPr>
          <p:nvPr/>
        </p:nvSpPr>
        <p:spPr>
          <a:xfrm>
            <a:off x="3193415" y="4484370"/>
            <a:ext cx="599440" cy="599440"/>
          </a:xfrm>
          <a:prstGeom prst="ellipse">
            <a:avLst/>
          </a:prstGeom>
          <a:solidFill>
            <a:schemeClr val="bg1"/>
          </a:solidFill>
          <a:ln w="25400"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2400">
                <a:solidFill>
                  <a:schemeClr val="tx1"/>
                </a:solidFill>
              </a:rPr>
              <a:t>大</a:t>
            </a:r>
            <a:endParaRPr lang="ja-JP" altLang="en-US" sz="2400">
              <a:solidFill>
                <a:schemeClr val="tx1"/>
              </a:solidFill>
            </a:endParaRPr>
          </a:p>
        </p:txBody>
      </p:sp>
      <p:sp>
        <p:nvSpPr>
          <p:cNvPr id="39" name="楕円 38"/>
          <p:cNvSpPr>
            <a:spLocks noChangeAspect="1"/>
          </p:cNvSpPr>
          <p:nvPr/>
        </p:nvSpPr>
        <p:spPr>
          <a:xfrm>
            <a:off x="6676390" y="4484370"/>
            <a:ext cx="599440" cy="59944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2400">
                <a:solidFill>
                  <a:schemeClr val="tx1"/>
                </a:solidFill>
              </a:rPr>
              <a:t>小</a:t>
            </a:r>
            <a:endParaRPr lang="ja-JP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426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#3</a:t>
            </a:r>
            <a:r>
              <a:rPr kumimoji="1" lang="en-US" sz="2400" dirty="0" smtClean="0"/>
              <a:t>  </a:t>
            </a:r>
            <a:r>
              <a:rPr kumimoji="1" lang="ja-JP" altLang="en-US" sz="2400" dirty="0" smtClean="0"/>
              <a:t>係数順位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位を用いてる領域</a:t>
            </a:r>
            <a:endParaRPr kumimoji="1" lang="ja-JP" altLang="en-US" sz="2400" dirty="0" smtClean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311150" y="1290955"/>
            <a:ext cx="4382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3200" dirty="0" smtClean="0"/>
              <a:t>＊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個の基底のうち</a:t>
            </a:r>
            <a:r>
              <a:rPr kumimoji="1" lang="en-US" altLang="ja-JP" sz="3200" dirty="0" smtClean="0"/>
              <a:t>...</a:t>
            </a:r>
            <a:endParaRPr kumimoji="1" lang="en-US" altLang="ja-JP" sz="3200" dirty="0" smtClean="0"/>
          </a:p>
        </p:txBody>
      </p:sp>
      <p:pic>
        <p:nvPicPr>
          <p:cNvPr id="7" name="図形 11" descr="Mt1 0位のみ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850" y="1893570"/>
            <a:ext cx="2832735" cy="2832735"/>
          </a:xfrm>
          <a:prstGeom prst="rect">
            <a:avLst/>
          </a:prstGeom>
        </p:spPr>
      </p:pic>
      <p:pic>
        <p:nvPicPr>
          <p:cNvPr id="12" name="図形 10" descr="Mt1 係数0位を使用した領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85" y="1893570"/>
            <a:ext cx="2832735" cy="2832735"/>
          </a:xfrm>
          <a:prstGeom prst="rect">
            <a:avLst/>
          </a:prstGeom>
        </p:spPr>
      </p:pic>
      <p:sp>
        <p:nvSpPr>
          <p:cNvPr id="15" name="テキスト ボックス 33"/>
          <p:cNvSpPr txBox="1"/>
          <p:nvPr/>
        </p:nvSpPr>
        <p:spPr>
          <a:xfrm>
            <a:off x="821055" y="4712335"/>
            <a:ext cx="3585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kumimoji="1" lang="ja-JP" altLang="en-US" sz="2400" dirty="0" smtClean="0"/>
              <a:t>係数順位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位の基底を</a:t>
            </a:r>
            <a:endParaRPr kumimoji="1" lang="ja-JP" altLang="en-US" sz="2400" dirty="0" smtClean="0"/>
          </a:p>
          <a:p>
            <a:pPr indent="0" algn="ctr">
              <a:buFont typeface="Wingdings" panose="05000000000000000000" charset="0"/>
              <a:buNone/>
            </a:pPr>
            <a:r>
              <a:rPr kumimoji="1" lang="ja-JP" altLang="en-US" sz="2400" dirty="0" smtClean="0"/>
              <a:t>用いた領域</a:t>
            </a:r>
            <a:endParaRPr kumimoji="1" lang="ja-JP" altLang="en-US" sz="2400" dirty="0" smtClean="0"/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4698365" y="4712335"/>
            <a:ext cx="358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kumimoji="1" lang="ja-JP" altLang="en-US" sz="2400" dirty="0" smtClean="0"/>
              <a:t>用いてない領域</a:t>
            </a:r>
            <a:endParaRPr kumimoji="1" lang="ja-JP" altLang="en-US" sz="2400" dirty="0" smtClean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1617345" y="5599430"/>
            <a:ext cx="59093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kumimoji="1" lang="en-US" altLang="ja-JP" sz="3200" dirty="0" smtClean="0"/>
              <a:t>MSE</a:t>
            </a:r>
            <a:r>
              <a:rPr kumimoji="1" lang="ja-JP" altLang="en-US" sz="3200" dirty="0" smtClean="0"/>
              <a:t>の改善に係数順位は</a:t>
            </a:r>
            <a:endParaRPr kumimoji="1" lang="ja-JP" altLang="en-US" sz="3200" dirty="0" smtClean="0"/>
          </a:p>
          <a:p>
            <a:pPr indent="0" algn="ctr">
              <a:buFont typeface="Wingdings" panose="05000000000000000000" charset="0"/>
              <a:buNone/>
            </a:pPr>
            <a:r>
              <a:rPr kumimoji="1" lang="ja-JP" altLang="en-US" sz="3200" dirty="0" smtClean="0"/>
              <a:t>あまり関係ない</a:t>
            </a:r>
            <a:endParaRPr kumimoji="1" lang="ja-JP" altLang="en-US" sz="3200" dirty="0" smtClean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261995" y="6591935"/>
            <a:ext cx="2695575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まとめ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1" name="テキスト ボックス 33"/>
          <p:cNvSpPr txBox="1"/>
          <p:nvPr/>
        </p:nvSpPr>
        <p:spPr>
          <a:xfrm>
            <a:off x="511175" y="1348105"/>
            <a:ext cx="573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#1</a:t>
            </a:r>
            <a:r>
              <a:rPr kumimoji="1" lang="ja-JP" altLang="en-US" sz="2800" dirty="0" smtClean="0"/>
              <a:t>　</a:t>
            </a:r>
            <a:r>
              <a:rPr lang="ja-JP" altLang="en-US" sz="2800" dirty="0" smtClean="0">
                <a:sym typeface="+mn-ea"/>
              </a:rPr>
              <a:t>最小</a:t>
            </a:r>
            <a:r>
              <a:rPr lang="en-US" altLang="ja-JP" sz="2800" dirty="0" smtClean="0">
                <a:sym typeface="+mn-ea"/>
              </a:rPr>
              <a:t>MSE</a:t>
            </a:r>
            <a:r>
              <a:rPr lang="ja-JP" altLang="en-US" sz="2800" dirty="0" smtClean="0">
                <a:sym typeface="+mn-ea"/>
              </a:rPr>
              <a:t>の</a:t>
            </a:r>
            <a:r>
              <a:rPr lang="en-US" altLang="ja-JP" sz="2800" dirty="0" smtClean="0">
                <a:sym typeface="+mn-ea"/>
              </a:rPr>
              <a:t>MSE</a:t>
            </a:r>
            <a:r>
              <a:rPr lang="ja-JP" altLang="en-US" sz="2800" dirty="0" smtClean="0">
                <a:sym typeface="+mn-ea"/>
              </a:rPr>
              <a:t>を分割</a:t>
            </a:r>
            <a:endParaRPr kumimoji="1" lang="ja-JP" altLang="en-US" sz="2800" dirty="0" smtClean="0"/>
          </a:p>
        </p:txBody>
      </p:sp>
      <p:sp>
        <p:nvSpPr>
          <p:cNvPr id="6" name="テキスト ボックス 33"/>
          <p:cNvSpPr txBox="1"/>
          <p:nvPr/>
        </p:nvSpPr>
        <p:spPr>
          <a:xfrm>
            <a:off x="465455" y="2730500"/>
            <a:ext cx="675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#2</a:t>
            </a:r>
            <a:r>
              <a:rPr kumimoji="1" lang="ja-JP" altLang="en-US" sz="2800" dirty="0" smtClean="0"/>
              <a:t>　基底を複数使用（最小</a:t>
            </a:r>
            <a:r>
              <a:rPr kumimoji="1" lang="en-US" altLang="ja-JP" sz="2800" dirty="0" smtClean="0"/>
              <a:t>MSE vs </a:t>
            </a:r>
            <a:r>
              <a:rPr kumimoji="1" lang="ja-JP" altLang="en-US" sz="2800" dirty="0" smtClean="0"/>
              <a:t>全探索）</a:t>
            </a:r>
            <a:endParaRPr kumimoji="1" lang="ja-JP" altLang="en-US" sz="2800" dirty="0" smtClean="0"/>
          </a:p>
        </p:txBody>
      </p:sp>
      <p:sp>
        <p:nvSpPr>
          <p:cNvPr id="7" name="テキスト ボックス 33"/>
          <p:cNvSpPr txBox="1"/>
          <p:nvPr/>
        </p:nvSpPr>
        <p:spPr>
          <a:xfrm>
            <a:off x="465455" y="4558665"/>
            <a:ext cx="530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#3</a:t>
            </a:r>
            <a:r>
              <a:rPr kumimoji="1" lang="ja-JP" altLang="en-US" sz="2800" dirty="0" smtClean="0"/>
              <a:t>　係数順位０位を用いてる領域</a:t>
            </a:r>
            <a:endParaRPr kumimoji="1" lang="ja-JP" altLang="en-US" sz="2800" dirty="0" smtClean="0"/>
          </a:p>
        </p:txBody>
      </p:sp>
      <p:sp>
        <p:nvSpPr>
          <p:cNvPr id="22" name="テキスト ボックス 33"/>
          <p:cNvSpPr txBox="1"/>
          <p:nvPr/>
        </p:nvSpPr>
        <p:spPr>
          <a:xfrm>
            <a:off x="976630" y="1917065"/>
            <a:ext cx="670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テクスチャ部分と平坦部分を分割可能</a:t>
            </a:r>
            <a:endParaRPr kumimoji="1" lang="ja-JP" altLang="en-US" sz="2400" dirty="0" smtClean="0"/>
          </a:p>
        </p:txBody>
      </p:sp>
      <p:sp>
        <p:nvSpPr>
          <p:cNvPr id="8" name="テキスト ボックス 33"/>
          <p:cNvSpPr txBox="1"/>
          <p:nvPr/>
        </p:nvSpPr>
        <p:spPr>
          <a:xfrm>
            <a:off x="976630" y="3127375"/>
            <a:ext cx="7040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複数基底の使用は最小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で進めていく</a:t>
            </a:r>
            <a:endParaRPr kumimoji="1" lang="ja-JP" altLang="en-US" sz="2400" dirty="0" smtClean="0"/>
          </a:p>
          <a:p>
            <a:pPr marL="342900" indent="-342900" algn="l">
              <a:lnSpc>
                <a:spcPct val="15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小さな係数値でも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が改善されることが分かった</a:t>
            </a:r>
            <a:endParaRPr kumimoji="1" lang="ja-JP" altLang="en-US" sz="2400" dirty="0" smtClean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573405" y="1808480"/>
            <a:ext cx="4017645" cy="6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527685" y="3180715"/>
            <a:ext cx="6306185" cy="19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27685" y="5015865"/>
            <a:ext cx="4986655" cy="101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33"/>
          <p:cNvSpPr txBox="1"/>
          <p:nvPr/>
        </p:nvSpPr>
        <p:spPr>
          <a:xfrm>
            <a:off x="976630" y="5080635"/>
            <a:ext cx="731456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1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これまで確認してきた係数順位は</a:t>
            </a:r>
            <a:endParaRPr kumimoji="1" lang="ja-JP" altLang="en-US" sz="2400" dirty="0" smtClean="0"/>
          </a:p>
          <a:p>
            <a:pPr indent="0" algn="l">
              <a:lnSpc>
                <a:spcPct val="110000"/>
              </a:lnSpc>
              <a:buClr>
                <a:srgbClr val="FF9999"/>
              </a:buClr>
              <a:buFont typeface="Wingdings" panose="05000000000000000000" charset="0"/>
              <a:buNone/>
            </a:pPr>
            <a:r>
              <a:rPr kumimoji="1" lang="ja-JP" altLang="en-US" sz="2400" dirty="0" smtClean="0"/>
              <a:t>　　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の改善にはあまり関係ないことが分かった</a:t>
            </a:r>
            <a:endParaRPr kumimoji="1" lang="ja-JP" altLang="en-US" sz="2400" dirty="0" smtClean="0"/>
          </a:p>
        </p:txBody>
      </p:sp>
      <p:pic>
        <p:nvPicPr>
          <p:cNvPr id="14" name="図形 13" descr="キャプチャ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8870" y="4634865"/>
            <a:ext cx="111125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今後の予定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361315" y="2517775"/>
            <a:ext cx="6859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最小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の係数値で分割</a:t>
            </a:r>
            <a:endParaRPr kumimoji="1" lang="ja-JP" altLang="en-US" sz="2800" dirty="0" smtClean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61315" y="1713230"/>
            <a:ext cx="670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基底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個と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個の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等を比較</a:t>
            </a:r>
            <a:endParaRPr kumimoji="1" lang="ja-JP" altLang="en-US" sz="2800" dirty="0" smtClean="0"/>
          </a:p>
        </p:txBody>
      </p:sp>
      <p:sp>
        <p:nvSpPr>
          <p:cNvPr id="13" name="テキスト ボックス 33"/>
          <p:cNvSpPr txBox="1"/>
          <p:nvPr/>
        </p:nvSpPr>
        <p:spPr>
          <a:xfrm>
            <a:off x="361315" y="3325495"/>
            <a:ext cx="686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これまでの調査をもとに分類</a:t>
            </a:r>
            <a:endParaRPr kumimoji="1" lang="ja-JP" altLang="en-US" sz="2800" dirty="0" smtClean="0"/>
          </a:p>
        </p:txBody>
      </p:sp>
      <p:sp>
        <p:nvSpPr>
          <p:cNvPr id="15" name="テキスト ボックス 33"/>
          <p:cNvSpPr txBox="1"/>
          <p:nvPr/>
        </p:nvSpPr>
        <p:spPr>
          <a:xfrm>
            <a:off x="5048250" y="5024755"/>
            <a:ext cx="381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800" dirty="0" smtClean="0"/>
              <a:t>... </a:t>
            </a:r>
            <a:r>
              <a:rPr kumimoji="1" lang="ja-JP" altLang="en-US" sz="2800" dirty="0" smtClean="0"/>
              <a:t>などを調査</a:t>
            </a:r>
            <a:endParaRPr kumimoji="1" lang="ja-JP" altLang="en-US" sz="2800" dirty="0" smtClean="0"/>
          </a:p>
        </p:txBody>
      </p:sp>
      <p:sp>
        <p:nvSpPr>
          <p:cNvPr id="6" name="テキスト ボックス 33"/>
          <p:cNvSpPr txBox="1"/>
          <p:nvPr/>
        </p:nvSpPr>
        <p:spPr>
          <a:xfrm>
            <a:off x="360680" y="4138930"/>
            <a:ext cx="686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分類後の領域を分析</a:t>
            </a:r>
            <a:endParaRPr kumimoji="1" lang="ja-JP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目次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コンテンツプレースホルダ 2"/>
          <p:cNvSpPr/>
          <p:nvPr>
            <p:ph idx="1"/>
          </p:nvPr>
        </p:nvSpPr>
        <p:spPr/>
        <p:txBody>
          <a:bodyPr/>
          <a:p>
            <a:r>
              <a:rPr lang="en-US" altLang="ja-JP"/>
              <a:t> </a:t>
            </a:r>
            <a:r>
              <a:rPr lang="ja-JP" altLang="en-US" sz="2800"/>
              <a:t>前回までの振り返り</a:t>
            </a:r>
            <a:endParaRPr lang="ja-JP" altLang="en-US" sz="2800"/>
          </a:p>
          <a:p>
            <a:pPr marL="0" indent="0">
              <a:buNone/>
            </a:pPr>
            <a:endParaRPr lang="ja-JP" altLang="en-US" sz="1800"/>
          </a:p>
          <a:p>
            <a:r>
              <a:rPr lang="ja-JP" altLang="en-US" sz="2800"/>
              <a:t> 今回の進捗</a:t>
            </a:r>
            <a:endParaRPr lang="ja-JP" altLang="en-US" sz="28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 最小</a:t>
            </a:r>
            <a:r>
              <a:rPr lang="en-US" altLang="ja-JP" sz="2400"/>
              <a:t>MSE</a:t>
            </a:r>
            <a:r>
              <a:rPr lang="ja-JP" altLang="en-US" sz="2400"/>
              <a:t>の</a:t>
            </a:r>
            <a:r>
              <a:rPr lang="en-US" altLang="ja-JP" sz="2400"/>
              <a:t>MSE</a:t>
            </a:r>
            <a:r>
              <a:rPr lang="ja-JP" altLang="en-US" sz="2400"/>
              <a:t>を分割</a:t>
            </a:r>
            <a:endParaRPr lang="ja-JP" altLang="en-US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 基底を複数使用（最小</a:t>
            </a:r>
            <a:r>
              <a:rPr lang="en-US" altLang="ja-JP" sz="2400"/>
              <a:t>MSE vs </a:t>
            </a:r>
            <a:r>
              <a:rPr lang="ja-JP" altLang="en-US" sz="2400"/>
              <a:t>全探索）</a:t>
            </a:r>
            <a:endParaRPr lang="en-US" altLang="ja-JP" sz="2400"/>
          </a:p>
          <a:p>
            <a:pPr marL="457200" lvl="1" indent="0">
              <a:buFont typeface="+mj-lt"/>
              <a:buNone/>
            </a:pPr>
            <a:endParaRPr lang="en-US" altLang="ja-JP" sz="2400"/>
          </a:p>
          <a:p>
            <a:pPr marL="457200" lvl="1" indent="0">
              <a:buFont typeface="+mj-lt"/>
              <a:buNone/>
            </a:pPr>
            <a:endParaRPr lang="ja-JP" altLang="en-US" sz="2000"/>
          </a:p>
          <a:p>
            <a:pPr marL="457200" lvl="1" indent="0">
              <a:buFont typeface="+mj-lt"/>
              <a:buNone/>
            </a:pPr>
            <a:r>
              <a:rPr lang="en-US" altLang="ja-JP" sz="2000"/>
              <a:t>3.</a:t>
            </a:r>
            <a:r>
              <a:rPr lang="ja-JP" altLang="en-US" sz="2000"/>
              <a:t>　 </a:t>
            </a:r>
            <a:r>
              <a:rPr lang="ja-JP" altLang="en-US" sz="2400"/>
              <a:t>係数順位</a:t>
            </a:r>
            <a:r>
              <a:rPr lang="en-US" altLang="ja-JP" sz="2400"/>
              <a:t>0</a:t>
            </a:r>
            <a:r>
              <a:rPr lang="ja-JP" altLang="en-US" sz="2400"/>
              <a:t>位を用いてる領域</a:t>
            </a:r>
            <a:endParaRPr lang="ja-JP" altLang="en-US" sz="2400"/>
          </a:p>
          <a:p>
            <a:pPr marL="457200" lvl="1" indent="0">
              <a:buFont typeface="+mj-lt"/>
              <a:buNone/>
            </a:pPr>
            <a:endParaRPr lang="ja-JP" altLang="en-US" sz="2000"/>
          </a:p>
          <a:p>
            <a:pPr marL="457200" lvl="1" indent="0">
              <a:buFont typeface="+mj-lt"/>
              <a:buNone/>
            </a:pPr>
            <a:endParaRPr lang="ja-JP" altLang="en-US" sz="2000"/>
          </a:p>
          <a:p>
            <a:r>
              <a:rPr lang="ja-JP" altLang="en-US" sz="2800"/>
              <a:t> 今後の予定</a:t>
            </a:r>
            <a:endParaRPr lang="ja-JP" altLang="en-US" sz="2800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1355725" y="3490595"/>
            <a:ext cx="2595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ja-JP" sz="2400"/>
              <a:t>2 - 1. </a:t>
            </a:r>
            <a:r>
              <a:rPr lang="ja-JP" altLang="en-US" sz="2400"/>
              <a:t>　</a:t>
            </a:r>
            <a:r>
              <a:rPr lang="en-US" altLang="ja-JP" sz="2400"/>
              <a:t>MSE</a:t>
            </a:r>
            <a:r>
              <a:rPr lang="ja-JP" altLang="en-US" sz="2400"/>
              <a:t>の比較</a:t>
            </a:r>
            <a:endParaRPr lang="ja-JP" altLang="en-US" sz="2400"/>
          </a:p>
          <a:p>
            <a:pPr>
              <a:lnSpc>
                <a:spcPct val="100000"/>
              </a:lnSpc>
            </a:pPr>
            <a:r>
              <a:rPr lang="en-US" altLang="ja-JP" sz="2400"/>
              <a:t>2 - 2. </a:t>
            </a:r>
            <a:r>
              <a:rPr lang="ja-JP" altLang="en-US" sz="2400"/>
              <a:t>　係数の改善</a:t>
            </a:r>
            <a:endParaRPr lang="ja-JP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前回までの流れ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42390" y="2065020"/>
            <a:ext cx="6621781" cy="2772410"/>
            <a:chOff x="3032824" y="2367316"/>
            <a:chExt cx="6003477" cy="2520821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3032824" y="2367316"/>
              <a:ext cx="5895819" cy="2260114"/>
              <a:chOff x="1715138" y="3829772"/>
              <a:chExt cx="5895819" cy="2260114"/>
            </a:xfrm>
          </p:grpSpPr>
          <p:pic>
            <p:nvPicPr>
              <p:cNvPr id="32" name="図 31" descr="C:\Users\kawamura\Desktop\DCT_q.bmp"/>
              <p:cNvPicPr/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034" y="3964900"/>
                <a:ext cx="1744377" cy="174511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3745751" y="4066092"/>
                <a:ext cx="3865206" cy="1535146"/>
                <a:chOff x="3745751" y="4066092"/>
                <a:chExt cx="3865206" cy="1535146"/>
              </a:xfrm>
            </p:grpSpPr>
            <p:sp>
              <p:nvSpPr>
                <p:cNvPr id="40" name="正方形/長方形 39"/>
                <p:cNvSpPr/>
                <p:nvPr/>
              </p:nvSpPr>
              <p:spPr>
                <a:xfrm>
                  <a:off x="3745751" y="5288671"/>
                  <a:ext cx="304896" cy="31256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直線コネクタ 40"/>
                <p:cNvCxnSpPr>
                  <a:stCxn id="43" idx="1"/>
                  <a:endCxn id="40" idx="3"/>
                </p:cNvCxnSpPr>
                <p:nvPr/>
              </p:nvCxnSpPr>
              <p:spPr>
                <a:xfrm flipH="1">
                  <a:off x="4050647" y="4833665"/>
                  <a:ext cx="2029588" cy="6112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0235" y="4066092"/>
                  <a:ext cx="1530722" cy="153514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3714185" y="5755008"/>
                <a:ext cx="1616075" cy="33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ja-JP" dirty="0" smtClean="0"/>
                  <a:t>DCT</a:t>
                </a:r>
                <a:r>
                  <a:rPr kumimoji="1" lang="ja-JP" altLang="en-US" dirty="0" smtClean="0"/>
                  <a:t>符号化画像</a:t>
                </a:r>
                <a:endParaRPr kumimoji="1" lang="ja-JP" altLang="en-US" dirty="0" smtClean="0"/>
              </a:p>
            </p:txBody>
          </p:sp>
          <p:grpSp>
            <p:nvGrpSpPr>
              <p:cNvPr id="35" name="グループ化 34"/>
              <p:cNvGrpSpPr/>
              <p:nvPr/>
            </p:nvGrpSpPr>
            <p:grpSpPr>
              <a:xfrm>
                <a:off x="1715138" y="3829772"/>
                <a:ext cx="3000152" cy="1878235"/>
                <a:chOff x="1715138" y="3829772"/>
                <a:chExt cx="3000152" cy="1878235"/>
              </a:xfrm>
            </p:grpSpPr>
            <p:sp>
              <p:nvSpPr>
                <p:cNvPr id="36" name="正方形/長方形 35"/>
                <p:cNvSpPr/>
                <p:nvPr/>
              </p:nvSpPr>
              <p:spPr>
                <a:xfrm>
                  <a:off x="4050647" y="4134374"/>
                  <a:ext cx="664643" cy="1072429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37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5138" y="3829772"/>
                  <a:ext cx="1134152" cy="1878235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9" name="直線コネクタ 38"/>
                <p:cNvCxnSpPr>
                  <a:stCxn id="36" idx="1"/>
                  <a:endCxn id="37" idx="3"/>
                </p:cNvCxnSpPr>
                <p:nvPr/>
              </p:nvCxnSpPr>
              <p:spPr>
                <a:xfrm flipH="1">
                  <a:off x="2849290" y="4670589"/>
                  <a:ext cx="1201357" cy="9830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テキスト ボックス 43"/>
            <p:cNvSpPr txBox="1"/>
            <p:nvPr/>
          </p:nvSpPr>
          <p:spPr>
            <a:xfrm>
              <a:off x="7290756" y="4245518"/>
              <a:ext cx="1745545" cy="642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en-US" sz="2000" dirty="0">
                  <a:solidFill>
                    <a:srgbClr val="FF0000"/>
                  </a:solidFill>
                </a:rPr>
                <a:t>画質</a:t>
              </a:r>
              <a:r>
                <a:rPr lang="ja-JP" altLang="en-US" sz="2000" dirty="0" smtClean="0">
                  <a:solidFill>
                    <a:srgbClr val="FF0000"/>
                  </a:solidFill>
                </a:rPr>
                <a:t>の劣化</a:t>
              </a:r>
              <a:br>
                <a:rPr lang="en-US" altLang="ja-JP" sz="2000" dirty="0" smtClean="0">
                  <a:solidFill>
                    <a:srgbClr val="FF0000"/>
                  </a:solidFill>
                </a:rPr>
              </a:br>
              <a:r>
                <a:rPr lang="ja-JP" altLang="en-US" sz="2000" dirty="0" smtClean="0">
                  <a:solidFill>
                    <a:srgbClr val="FF0000"/>
                  </a:solidFill>
                </a:rPr>
                <a:t>（歪み）が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発生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テキスト ボックス 33"/>
          <p:cNvSpPr txBox="1"/>
          <p:nvPr/>
        </p:nvSpPr>
        <p:spPr>
          <a:xfrm>
            <a:off x="654685" y="1410970"/>
            <a:ext cx="3195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圧縮率を上げた時</a:t>
            </a:r>
            <a:endParaRPr kumimoji="1" lang="ja-JP" altLang="en-US" sz="2800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123315" y="4744085"/>
            <a:ext cx="1689100" cy="2072564"/>
            <a:chOff x="7632700" y="2634907"/>
            <a:chExt cx="1689100" cy="207256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7"/>
            <a:stretch>
              <a:fillRect/>
            </a:stretch>
          </p:blipFill>
          <p:spPr bwMode="auto">
            <a:xfrm>
              <a:off x="7632700" y="2634907"/>
              <a:ext cx="1689100" cy="168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テキスト ボックス 33"/>
            <p:cNvSpPr txBox="1"/>
            <p:nvPr/>
          </p:nvSpPr>
          <p:spPr>
            <a:xfrm>
              <a:off x="7665618" y="4339171"/>
              <a:ext cx="163766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ja-JP" dirty="0" smtClean="0"/>
                <a:t>ICA</a:t>
              </a:r>
              <a:r>
                <a:rPr kumimoji="1" lang="ja-JP" altLang="en-US" dirty="0" smtClean="0"/>
                <a:t>符号化画像</a:t>
              </a:r>
              <a:endParaRPr kumimoji="1" lang="ja-JP" altLang="en-US" dirty="0" smtClean="0"/>
            </a:p>
          </p:txBody>
        </p:sp>
      </p:grpSp>
      <p:sp>
        <p:nvSpPr>
          <p:cNvPr id="18" name="テキスト ボックス 33"/>
          <p:cNvSpPr txBox="1"/>
          <p:nvPr/>
        </p:nvSpPr>
        <p:spPr>
          <a:xfrm>
            <a:off x="3521710" y="5223510"/>
            <a:ext cx="484314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600" dirty="0" smtClean="0"/>
              <a:t>ＩＣＡ</a:t>
            </a:r>
            <a:r>
              <a:rPr kumimoji="1" lang="ja-JP" altLang="en-US" sz="3200" dirty="0" smtClean="0"/>
              <a:t>と組み合わせることで </a:t>
            </a:r>
            <a:endParaRPr kumimoji="1" lang="ja-JP" altLang="en-US" sz="3200" dirty="0" smtClean="0"/>
          </a:p>
          <a:p>
            <a:pPr algn="ctr"/>
            <a:r>
              <a:rPr kumimoji="1" lang="ja-JP" altLang="en-US" sz="3200" dirty="0" smtClean="0"/>
              <a:t>画質を改善したい！</a:t>
            </a:r>
            <a:endParaRPr kumimoji="1" lang="ja-JP"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前回までの流れ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311150" y="1430020"/>
            <a:ext cx="4323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組み合わせるためには</a:t>
            </a:r>
            <a:endParaRPr kumimoji="1" lang="ja-JP" altLang="en-US" sz="3200" dirty="0" smtClean="0"/>
          </a:p>
        </p:txBody>
      </p:sp>
      <p:pic>
        <p:nvPicPr>
          <p:cNvPr id="10" name="図形 9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670" y="2400300"/>
            <a:ext cx="1228725" cy="2057400"/>
          </a:xfrm>
          <a:prstGeom prst="rect">
            <a:avLst/>
          </a:prstGeom>
        </p:spPr>
      </p:pic>
      <p:pic>
        <p:nvPicPr>
          <p:cNvPr id="11" name="図形 10" descr="キャプチャ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349500"/>
            <a:ext cx="1304925" cy="2009775"/>
          </a:xfrm>
          <a:prstGeom prst="rect">
            <a:avLst/>
          </a:prstGeom>
        </p:spPr>
      </p:pic>
      <p:sp>
        <p:nvSpPr>
          <p:cNvPr id="12" name="テキスト ボックス 33"/>
          <p:cNvSpPr txBox="1"/>
          <p:nvPr/>
        </p:nvSpPr>
        <p:spPr>
          <a:xfrm>
            <a:off x="1310005" y="4846320"/>
            <a:ext cx="6523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600" dirty="0" smtClean="0"/>
              <a:t>「</a:t>
            </a:r>
            <a:r>
              <a:rPr kumimoji="1" lang="en-US" altLang="ja-JP" sz="3600" dirty="0" smtClean="0"/>
              <a:t>ICA</a:t>
            </a:r>
            <a:r>
              <a:rPr kumimoji="1" lang="ja-JP" altLang="en-US" sz="3200" dirty="0" smtClean="0"/>
              <a:t>基底の数を減らす」</a:t>
            </a:r>
            <a:r>
              <a:rPr kumimoji="1" lang="ja-JP" altLang="en-US" sz="3600" dirty="0" smtClean="0"/>
              <a:t>必要</a:t>
            </a:r>
            <a:r>
              <a:rPr kumimoji="1" lang="ja-JP" altLang="en-US" sz="3200" dirty="0" smtClean="0"/>
              <a:t>がある</a:t>
            </a:r>
            <a:endParaRPr kumimoji="1" lang="ja-JP" altLang="en-US" sz="3200" dirty="0" smtClean="0"/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857250" y="5767705"/>
            <a:ext cx="543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（意味のある基底を見つける）</a:t>
            </a:r>
            <a:endParaRPr kumimoji="1" lang="ja-JP" altLang="en-US" sz="28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1670050" y="5420995"/>
            <a:ext cx="3811905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33"/>
          <p:cNvSpPr txBox="1"/>
          <p:nvPr/>
        </p:nvSpPr>
        <p:spPr>
          <a:xfrm rot="5400000">
            <a:off x="3091180" y="5391785"/>
            <a:ext cx="96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＝</a:t>
            </a:r>
            <a:endParaRPr kumimoji="1" lang="ja-JP" altLang="en-US" sz="2800" dirty="0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705610" y="3198495"/>
            <a:ext cx="1991360" cy="819150"/>
            <a:chOff x="2338" y="5074"/>
            <a:chExt cx="3136" cy="1290"/>
          </a:xfrm>
        </p:grpSpPr>
        <p:pic>
          <p:nvPicPr>
            <p:cNvPr id="9" name="図 53"/>
            <p:cNvPicPr>
              <a:picLocks noChangeAspect="1"/>
            </p:cNvPicPr>
            <p:nvPr/>
          </p:nvPicPr>
          <p:blipFill>
            <a:blip r:embed="rId3"/>
            <a:srcRect r="75125" b="75057"/>
            <a:stretch>
              <a:fillRect/>
            </a:stretch>
          </p:blipFill>
          <p:spPr>
            <a:xfrm>
              <a:off x="4213" y="5152"/>
              <a:ext cx="647" cy="651"/>
            </a:xfrm>
            <a:prstGeom prst="rect">
              <a:avLst/>
            </a:prstGeom>
          </p:spPr>
        </p:pic>
        <p:pic>
          <p:nvPicPr>
            <p:cNvPr id="17" name="図形 16" descr="GE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" y="5074"/>
              <a:ext cx="807" cy="807"/>
            </a:xfrm>
            <a:prstGeom prst="rect">
              <a:avLst/>
            </a:prstGeom>
          </p:spPr>
        </p:pic>
        <p:sp>
          <p:nvSpPr>
            <p:cNvPr id="19" name="テキスト ボックス 33"/>
            <p:cNvSpPr txBox="1"/>
            <p:nvPr/>
          </p:nvSpPr>
          <p:spPr>
            <a:xfrm>
              <a:off x="3571" y="5261"/>
              <a:ext cx="7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1400" dirty="0" smtClean="0"/>
                <a:t>＋</a:t>
              </a:r>
              <a:endParaRPr kumimoji="1" lang="ja-JP" altLang="en-US" sz="1400" dirty="0" smtClean="0"/>
            </a:p>
          </p:txBody>
        </p:sp>
        <p:sp>
          <p:nvSpPr>
            <p:cNvPr id="20" name="テキスト ボックス 33"/>
            <p:cNvSpPr txBox="1"/>
            <p:nvPr/>
          </p:nvSpPr>
          <p:spPr>
            <a:xfrm>
              <a:off x="2338" y="5881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1400" dirty="0" smtClean="0"/>
                <a:t>圧縮データ</a:t>
              </a:r>
              <a:endParaRPr kumimoji="1" lang="ja-JP" altLang="en-US" sz="1400" dirty="0" smtClean="0"/>
            </a:p>
          </p:txBody>
        </p:sp>
        <p:sp>
          <p:nvSpPr>
            <p:cNvPr id="21" name="テキスト ボックス 33"/>
            <p:cNvSpPr txBox="1"/>
            <p:nvPr/>
          </p:nvSpPr>
          <p:spPr>
            <a:xfrm>
              <a:off x="3599" y="5881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1400" dirty="0" smtClean="0"/>
                <a:t>基底</a:t>
              </a:r>
              <a:endParaRPr kumimoji="1" lang="ja-JP" altLang="en-US" sz="1400" dirty="0" smtClean="0"/>
            </a:p>
          </p:txBody>
        </p:sp>
      </p:grpSp>
      <p:sp>
        <p:nvSpPr>
          <p:cNvPr id="22" name="右矢印 21"/>
          <p:cNvSpPr/>
          <p:nvPr/>
        </p:nvSpPr>
        <p:spPr>
          <a:xfrm>
            <a:off x="4049183" y="3081514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pic>
        <p:nvPicPr>
          <p:cNvPr id="30" name="図形 29" descr="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430" y="2667635"/>
            <a:ext cx="1474470" cy="1474470"/>
          </a:xfrm>
          <a:prstGeom prst="rect">
            <a:avLst/>
          </a:prstGeom>
        </p:spPr>
      </p:pic>
      <p:sp>
        <p:nvSpPr>
          <p:cNvPr id="31" name="テキスト ボックス 33"/>
          <p:cNvSpPr txBox="1"/>
          <p:nvPr/>
        </p:nvSpPr>
        <p:spPr>
          <a:xfrm>
            <a:off x="5416550" y="4232275"/>
            <a:ext cx="1332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1600" dirty="0" smtClean="0"/>
              <a:t>再構成可能</a:t>
            </a:r>
            <a:endParaRPr kumimoji="1" lang="ja-JP" alt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前回までの流れ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pic>
        <p:nvPicPr>
          <p:cNvPr id="6" name="図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3145790"/>
            <a:ext cx="1845310" cy="184531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0" y="3161030"/>
            <a:ext cx="1824355" cy="1830705"/>
          </a:xfrm>
          <a:prstGeom prst="rect">
            <a:avLst/>
          </a:prstGeom>
        </p:spPr>
      </p:pic>
      <p:sp>
        <p:nvSpPr>
          <p:cNvPr id="18" name="テキスト ボックス 33"/>
          <p:cNvSpPr txBox="1"/>
          <p:nvPr/>
        </p:nvSpPr>
        <p:spPr>
          <a:xfrm>
            <a:off x="594995" y="1430020"/>
            <a:ext cx="497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送るべき基底を見つけるために</a:t>
            </a:r>
            <a:endParaRPr kumimoji="1" lang="ja-JP" altLang="en-US" sz="2800" dirty="0" smtClean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049270" y="1951990"/>
            <a:ext cx="601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最も画質が良くなる基底を分析</a:t>
            </a:r>
            <a:endParaRPr kumimoji="1" lang="ja-JP" altLang="en-US" sz="2800" dirty="0" smtClean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70" y="3846195"/>
            <a:ext cx="480695" cy="50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4969510" y="3319780"/>
            <a:ext cx="1223645" cy="1560830"/>
            <a:chOff x="7885" y="4372"/>
            <a:chExt cx="1927" cy="2458"/>
          </a:xfrm>
        </p:grpSpPr>
        <p:sp>
          <p:nvSpPr>
            <p:cNvPr id="22" name="右矢印 21"/>
            <p:cNvSpPr/>
            <p:nvPr/>
          </p:nvSpPr>
          <p:spPr>
            <a:xfrm>
              <a:off x="8315" y="5025"/>
              <a:ext cx="1067" cy="1225"/>
            </a:xfrm>
            <a:prstGeom prst="rightArrow">
              <a:avLst/>
            </a:prstGeom>
            <a:solidFill>
              <a:srgbClr val="31A2A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33"/>
            <p:cNvSpPr txBox="1"/>
            <p:nvPr/>
          </p:nvSpPr>
          <p:spPr>
            <a:xfrm>
              <a:off x="7885" y="6250"/>
              <a:ext cx="19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dirty="0" smtClean="0"/>
                <a:t>再構成</a:t>
              </a:r>
              <a:endParaRPr kumimoji="1" lang="ja-JP" altLang="en-US" dirty="0" smtClean="0"/>
            </a:p>
          </p:txBody>
        </p:sp>
        <p:sp>
          <p:nvSpPr>
            <p:cNvPr id="10" name="テキスト ボックス 33"/>
            <p:cNvSpPr txBox="1"/>
            <p:nvPr/>
          </p:nvSpPr>
          <p:spPr>
            <a:xfrm>
              <a:off x="7885" y="4372"/>
              <a:ext cx="19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ja-JP" dirty="0" smtClean="0"/>
                <a:t>1</a:t>
              </a:r>
              <a:r>
                <a:rPr kumimoji="1" lang="ja-JP" altLang="en-US" dirty="0" smtClean="0"/>
                <a:t>個だけで</a:t>
              </a:r>
              <a:endParaRPr kumimoji="1" lang="ja-JP" altLang="en-US" dirty="0" smtClean="0"/>
            </a:p>
          </p:txBody>
        </p:sp>
      </p:grpSp>
      <p:cxnSp>
        <p:nvCxnSpPr>
          <p:cNvPr id="15" name="直線コネクタ 14"/>
          <p:cNvCxnSpPr/>
          <p:nvPr/>
        </p:nvCxnSpPr>
        <p:spPr>
          <a:xfrm flipV="1">
            <a:off x="3728720" y="2406650"/>
            <a:ext cx="2912745" cy="444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33"/>
          <p:cNvSpPr txBox="1"/>
          <p:nvPr/>
        </p:nvSpPr>
        <p:spPr>
          <a:xfrm>
            <a:off x="675640" y="499173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/>
              <a:t>DCT</a:t>
            </a:r>
            <a:r>
              <a:rPr kumimoji="1" lang="ja-JP" altLang="en-US" dirty="0" smtClean="0"/>
              <a:t>基底群</a:t>
            </a:r>
            <a:endParaRPr kumimoji="1" lang="ja-JP" altLang="en-US" dirty="0" smtClean="0"/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2686050" y="499173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/>
              <a:t>ICA</a:t>
            </a:r>
            <a:r>
              <a:rPr kumimoji="1" lang="ja-JP" altLang="en-US" dirty="0" smtClean="0"/>
              <a:t>基底群</a:t>
            </a:r>
            <a:endParaRPr kumimoji="1" lang="ja-JP" altLang="en-US" dirty="0" smtClean="0"/>
          </a:p>
        </p:txBody>
      </p:sp>
      <p:sp>
        <p:nvSpPr>
          <p:cNvPr id="17" name="テキスト ボックス 33"/>
          <p:cNvSpPr txBox="1"/>
          <p:nvPr/>
        </p:nvSpPr>
        <p:spPr>
          <a:xfrm>
            <a:off x="1310640" y="573849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送るべき基底の条件を見つける</a:t>
            </a:r>
            <a:endParaRPr kumimoji="1" lang="ja-JP" altLang="en-US" sz="3200" dirty="0" smtClean="0"/>
          </a:p>
        </p:txBody>
      </p:sp>
      <p:sp>
        <p:nvSpPr>
          <p:cNvPr id="19" name="雲形吹き出し 18"/>
          <p:cNvSpPr/>
          <p:nvPr/>
        </p:nvSpPr>
        <p:spPr>
          <a:xfrm>
            <a:off x="6468745" y="2599690"/>
            <a:ext cx="2454275" cy="977900"/>
          </a:xfrm>
          <a:prstGeom prst="cloudCallout">
            <a:avLst>
              <a:gd name="adj1" fmla="val -16959"/>
              <a:gd name="adj2" fmla="val 64935"/>
            </a:avLst>
          </a:prstGeom>
          <a:solidFill>
            <a:schemeClr val="bg1"/>
          </a:solidFill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6350000" y="2904490"/>
            <a:ext cx="269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どれだけ画質が近い？</a:t>
            </a:r>
            <a:endParaRPr kumimoji="1" lang="ja-JP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前回の振り返り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429895" y="1271905"/>
            <a:ext cx="176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前回は</a:t>
            </a:r>
            <a:endParaRPr kumimoji="1" lang="ja-JP" altLang="en-US" sz="2800" dirty="0" smtClean="0"/>
          </a:p>
        </p:txBody>
      </p:sp>
      <p:sp>
        <p:nvSpPr>
          <p:cNvPr id="42" name="テキスト ボックス 33"/>
          <p:cNvSpPr txBox="1"/>
          <p:nvPr/>
        </p:nvSpPr>
        <p:spPr>
          <a:xfrm>
            <a:off x="1064260" y="1864995"/>
            <a:ext cx="381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#1</a:t>
            </a:r>
            <a:r>
              <a:rPr kumimoji="1" lang="ja-JP" altLang="en-US" sz="2800" dirty="0" smtClean="0"/>
              <a:t>　プログラムの見直し</a:t>
            </a:r>
            <a:endParaRPr kumimoji="1" lang="ja-JP" altLang="en-US" sz="2800" dirty="0" smtClean="0"/>
          </a:p>
        </p:txBody>
      </p:sp>
      <p:sp>
        <p:nvSpPr>
          <p:cNvPr id="43" name="テキスト ボックス 33"/>
          <p:cNvSpPr txBox="1"/>
          <p:nvPr/>
        </p:nvSpPr>
        <p:spPr>
          <a:xfrm>
            <a:off x="1064260" y="3223260"/>
            <a:ext cx="428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#2</a:t>
            </a:r>
            <a:r>
              <a:rPr kumimoji="1" lang="ja-JP" altLang="en-US" sz="2800" dirty="0" smtClean="0"/>
              <a:t>　ＤＣＴの最小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では？</a:t>
            </a:r>
            <a:endParaRPr kumimoji="1" lang="ja-JP" altLang="en-US" sz="2800" dirty="0" smtClean="0"/>
          </a:p>
        </p:txBody>
      </p:sp>
      <p:sp>
        <p:nvSpPr>
          <p:cNvPr id="44" name="テキスト ボックス 33"/>
          <p:cNvSpPr txBox="1"/>
          <p:nvPr/>
        </p:nvSpPr>
        <p:spPr>
          <a:xfrm>
            <a:off x="1064260" y="4581525"/>
            <a:ext cx="4410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#3</a:t>
            </a:r>
            <a:r>
              <a:rPr kumimoji="1" lang="ja-JP" altLang="en-US" sz="2800" dirty="0" smtClean="0"/>
              <a:t>　基底を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個も使わない</a:t>
            </a:r>
            <a:endParaRPr kumimoji="1" lang="ja-JP" altLang="en-US" sz="2800" dirty="0" smtClean="0"/>
          </a:p>
        </p:txBody>
      </p:sp>
      <p:sp>
        <p:nvSpPr>
          <p:cNvPr id="45" name="テキスト ボックス 33"/>
          <p:cNvSpPr txBox="1"/>
          <p:nvPr/>
        </p:nvSpPr>
        <p:spPr>
          <a:xfrm>
            <a:off x="1529715" y="2442210"/>
            <a:ext cx="670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ＩＣＡは，最小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と係数グラフはあまり関係ない</a:t>
            </a:r>
            <a:endParaRPr kumimoji="1" lang="ja-JP" altLang="en-US" sz="2400" dirty="0" smtClean="0"/>
          </a:p>
        </p:txBody>
      </p:sp>
      <p:sp>
        <p:nvSpPr>
          <p:cNvPr id="46" name="テキスト ボックス 33"/>
          <p:cNvSpPr txBox="1"/>
          <p:nvPr/>
        </p:nvSpPr>
        <p:spPr>
          <a:xfrm>
            <a:off x="1458595" y="3803650"/>
            <a:ext cx="619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ＤＣＴは，最小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と係数グラフは関係ある</a:t>
            </a:r>
            <a:endParaRPr kumimoji="1" lang="ja-JP" altLang="en-US" sz="2400" dirty="0" smtClean="0"/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1126490" y="2324735"/>
            <a:ext cx="3583940" cy="6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126490" y="3663315"/>
            <a:ext cx="4104005" cy="1206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1126490" y="5046980"/>
            <a:ext cx="3820795" cy="19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33"/>
          <p:cNvSpPr txBox="1"/>
          <p:nvPr/>
        </p:nvSpPr>
        <p:spPr>
          <a:xfrm>
            <a:off x="1575435" y="5201285"/>
            <a:ext cx="570547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1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ＩＣＡ基底を使わなくてもよい領域</a:t>
            </a:r>
            <a:endParaRPr kumimoji="1" lang="ja-JP" altLang="en-US" sz="2400" dirty="0" smtClean="0"/>
          </a:p>
          <a:p>
            <a:pPr indent="0" algn="l">
              <a:lnSpc>
                <a:spcPct val="110000"/>
              </a:lnSpc>
              <a:buClr>
                <a:srgbClr val="FF9999"/>
              </a:buClr>
              <a:buFont typeface="Wingdings" panose="05000000000000000000" charset="0"/>
              <a:buNone/>
            </a:pPr>
            <a:r>
              <a:rPr kumimoji="1" lang="ja-JP" altLang="en-US" sz="2400" dirty="0" smtClean="0"/>
              <a:t>　 使わなければならない領域が分かった</a:t>
            </a:r>
            <a:endParaRPr kumimoji="1" lang="ja-JP" altLang="en-US" sz="2400" dirty="0" smtClean="0"/>
          </a:p>
        </p:txBody>
      </p:sp>
      <p:pic>
        <p:nvPicPr>
          <p:cNvPr id="51" name="図形 50" descr="キャプチャ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8805" y="4986020"/>
            <a:ext cx="111125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#1 </a:t>
            </a:r>
            <a:r>
              <a:rPr kumimoji="1" lang="ja-JP" altLang="en-US" sz="2400" dirty="0" smtClean="0"/>
              <a:t>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を分割してみる</a:t>
            </a:r>
            <a:endParaRPr kumimoji="1" lang="ja-JP" altLang="en-US" sz="2400" dirty="0" smtClean="0"/>
          </a:p>
        </p:txBody>
      </p:sp>
      <p:pic>
        <p:nvPicPr>
          <p:cNvPr id="8" name="コンテンツプレースホルダ 7" descr="MSE_under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0350" y="1774825"/>
            <a:ext cx="1822450" cy="1822450"/>
          </a:xfrm>
          <a:prstGeom prst="rect">
            <a:avLst/>
          </a:prstGeom>
        </p:spPr>
      </p:pic>
      <p:sp>
        <p:nvSpPr>
          <p:cNvPr id="9" name="テキスト ボックス 33"/>
          <p:cNvSpPr txBox="1"/>
          <p:nvPr/>
        </p:nvSpPr>
        <p:spPr>
          <a:xfrm>
            <a:off x="311150" y="1380490"/>
            <a:ext cx="350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が小さい領域</a:t>
            </a:r>
            <a:endParaRPr kumimoji="1" lang="ja-JP" altLang="en-US" sz="2800" dirty="0" smtClean="0"/>
          </a:p>
        </p:txBody>
      </p:sp>
      <p:pic>
        <p:nvPicPr>
          <p:cNvPr id="12" name="図形 11" descr="MSE_under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95" y="1774190"/>
            <a:ext cx="1823085" cy="1823085"/>
          </a:xfrm>
          <a:prstGeom prst="rect">
            <a:avLst/>
          </a:prstGeom>
        </p:spPr>
      </p:pic>
      <p:pic>
        <p:nvPicPr>
          <p:cNvPr id="16" name="図形 15" descr="MSE_under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15" y="3749040"/>
            <a:ext cx="1823085" cy="1823085"/>
          </a:xfrm>
          <a:prstGeom prst="rect">
            <a:avLst/>
          </a:prstGeom>
        </p:spPr>
      </p:pic>
      <p:pic>
        <p:nvPicPr>
          <p:cNvPr id="17" name="図形 16" descr="MSE_under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3749040"/>
            <a:ext cx="1823085" cy="1823085"/>
          </a:xfrm>
          <a:prstGeom prst="rect">
            <a:avLst/>
          </a:prstGeom>
        </p:spPr>
      </p:pic>
      <p:pic>
        <p:nvPicPr>
          <p:cNvPr id="18" name="図形 17" descr="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5" y="2623185"/>
            <a:ext cx="2422525" cy="2422525"/>
          </a:xfrm>
          <a:prstGeom prst="rect">
            <a:avLst/>
          </a:prstGeom>
        </p:spPr>
      </p:pic>
      <p:sp>
        <p:nvSpPr>
          <p:cNvPr id="20" name="テキスト ボックス 33"/>
          <p:cNvSpPr txBox="1"/>
          <p:nvPr/>
        </p:nvSpPr>
        <p:spPr>
          <a:xfrm>
            <a:off x="1778635" y="6004560"/>
            <a:ext cx="5702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似たような領域に分類できそう</a:t>
            </a:r>
            <a:endParaRPr kumimoji="1" lang="ja-JP" altLang="en-US" sz="3200" dirty="0" smtClean="0"/>
          </a:p>
        </p:txBody>
      </p:sp>
      <p:sp>
        <p:nvSpPr>
          <p:cNvPr id="23" name="テキスト ボックス 33"/>
          <p:cNvSpPr txBox="1"/>
          <p:nvPr/>
        </p:nvSpPr>
        <p:spPr>
          <a:xfrm>
            <a:off x="4069715" y="144208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MSE10</a:t>
            </a:r>
            <a:r>
              <a:rPr kumimoji="1" lang="ja-JP" altLang="en-US" sz="2000" dirty="0" smtClean="0"/>
              <a:t>以下）</a:t>
            </a:r>
            <a:endParaRPr kumimoji="1" lang="ja-JP" altLang="en-US" sz="2000" dirty="0" smtClean="0"/>
          </a:p>
        </p:txBody>
      </p:sp>
      <p:sp>
        <p:nvSpPr>
          <p:cNvPr id="24" name="テキスト ボックス 33"/>
          <p:cNvSpPr txBox="1"/>
          <p:nvPr/>
        </p:nvSpPr>
        <p:spPr>
          <a:xfrm>
            <a:off x="6335395" y="144208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MSE30</a:t>
            </a:r>
            <a:r>
              <a:rPr kumimoji="1" lang="ja-JP" altLang="en-US" sz="2000" dirty="0" smtClean="0"/>
              <a:t>以下）</a:t>
            </a:r>
            <a:endParaRPr kumimoji="1" lang="ja-JP" altLang="en-US" sz="2000" dirty="0" smtClean="0"/>
          </a:p>
        </p:txBody>
      </p:sp>
      <p:sp>
        <p:nvSpPr>
          <p:cNvPr id="25" name="テキスト ボックス 33"/>
          <p:cNvSpPr txBox="1"/>
          <p:nvPr/>
        </p:nvSpPr>
        <p:spPr>
          <a:xfrm>
            <a:off x="4087495" y="551116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MSE50</a:t>
            </a:r>
            <a:r>
              <a:rPr kumimoji="1" lang="ja-JP" altLang="en-US" sz="2000" dirty="0" smtClean="0"/>
              <a:t>以下）</a:t>
            </a:r>
            <a:endParaRPr kumimoji="1" lang="ja-JP" altLang="en-US" sz="2000" dirty="0" smtClean="0"/>
          </a:p>
        </p:txBody>
      </p:sp>
      <p:sp>
        <p:nvSpPr>
          <p:cNvPr id="26" name="テキスト ボックス 33"/>
          <p:cNvSpPr txBox="1"/>
          <p:nvPr/>
        </p:nvSpPr>
        <p:spPr>
          <a:xfrm>
            <a:off x="6317615" y="551116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MSE70</a:t>
            </a:r>
            <a:r>
              <a:rPr kumimoji="1" lang="ja-JP" altLang="en-US" sz="2000" dirty="0" smtClean="0"/>
              <a:t>以下）</a:t>
            </a:r>
            <a:endParaRPr kumimoji="1" lang="ja-JP" altLang="en-US" sz="2000" dirty="0" smtClean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5055235" y="6520180"/>
            <a:ext cx="2155825" cy="31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#1 </a:t>
            </a:r>
            <a:r>
              <a:rPr kumimoji="1" lang="ja-JP" altLang="en-US" sz="2400" dirty="0" smtClean="0"/>
              <a:t>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を分割してみる</a:t>
            </a:r>
            <a:endParaRPr kumimoji="1" lang="ja-JP" altLang="en-US" sz="2400" dirty="0" smtClean="0"/>
          </a:p>
        </p:txBody>
      </p:sp>
      <p:pic>
        <p:nvPicPr>
          <p:cNvPr id="8" name="コンテンツプレースホルダ 7" descr="MSE_under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0350" y="1774825"/>
            <a:ext cx="1822450" cy="1822450"/>
          </a:xfrm>
          <a:prstGeom prst="rect">
            <a:avLst/>
          </a:prstGeom>
        </p:spPr>
      </p:pic>
      <p:sp>
        <p:nvSpPr>
          <p:cNvPr id="9" name="テキスト ボックス 33"/>
          <p:cNvSpPr txBox="1"/>
          <p:nvPr/>
        </p:nvSpPr>
        <p:spPr>
          <a:xfrm>
            <a:off x="311150" y="1380490"/>
            <a:ext cx="350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が大きい領域</a:t>
            </a:r>
            <a:endParaRPr kumimoji="1" lang="ja-JP" altLang="en-US" sz="2800" dirty="0" smtClean="0"/>
          </a:p>
        </p:txBody>
      </p:sp>
      <p:pic>
        <p:nvPicPr>
          <p:cNvPr id="12" name="図形 11" descr="MSE_under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95" y="1774190"/>
            <a:ext cx="1823085" cy="1823085"/>
          </a:xfrm>
          <a:prstGeom prst="rect">
            <a:avLst/>
          </a:prstGeom>
        </p:spPr>
      </p:pic>
      <p:pic>
        <p:nvPicPr>
          <p:cNvPr id="16" name="図形 15" descr="MSE_under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15" y="3749040"/>
            <a:ext cx="1823085" cy="1823085"/>
          </a:xfrm>
          <a:prstGeom prst="rect">
            <a:avLst/>
          </a:prstGeom>
        </p:spPr>
      </p:pic>
      <p:pic>
        <p:nvPicPr>
          <p:cNvPr id="17" name="図形 16" descr="MSE_under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3749040"/>
            <a:ext cx="1823085" cy="1823085"/>
          </a:xfrm>
          <a:prstGeom prst="rect">
            <a:avLst/>
          </a:prstGeom>
        </p:spPr>
      </p:pic>
      <p:pic>
        <p:nvPicPr>
          <p:cNvPr id="18" name="図形 17" descr="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5" y="2623185"/>
            <a:ext cx="2422525" cy="2422525"/>
          </a:xfrm>
          <a:prstGeom prst="rect">
            <a:avLst/>
          </a:prstGeom>
        </p:spPr>
      </p:pic>
      <p:sp>
        <p:nvSpPr>
          <p:cNvPr id="20" name="テキスト ボックス 33"/>
          <p:cNvSpPr txBox="1"/>
          <p:nvPr/>
        </p:nvSpPr>
        <p:spPr>
          <a:xfrm>
            <a:off x="1778635" y="6004560"/>
            <a:ext cx="5702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似たような領域に分類できそう</a:t>
            </a:r>
            <a:endParaRPr kumimoji="1" lang="ja-JP" altLang="en-US" sz="3200" dirty="0" smtClean="0"/>
          </a:p>
        </p:txBody>
      </p:sp>
      <p:sp>
        <p:nvSpPr>
          <p:cNvPr id="23" name="テキスト ボックス 33"/>
          <p:cNvSpPr txBox="1"/>
          <p:nvPr/>
        </p:nvSpPr>
        <p:spPr>
          <a:xfrm>
            <a:off x="4069715" y="144208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MSE400</a:t>
            </a:r>
            <a:r>
              <a:rPr kumimoji="1" lang="ja-JP" altLang="en-US" sz="2000" dirty="0" smtClean="0"/>
              <a:t>以上）</a:t>
            </a:r>
            <a:endParaRPr kumimoji="1" lang="ja-JP" altLang="en-US" sz="2000" dirty="0" smtClean="0"/>
          </a:p>
        </p:txBody>
      </p:sp>
      <p:sp>
        <p:nvSpPr>
          <p:cNvPr id="24" name="テキスト ボックス 33"/>
          <p:cNvSpPr txBox="1"/>
          <p:nvPr/>
        </p:nvSpPr>
        <p:spPr>
          <a:xfrm>
            <a:off x="6335395" y="144208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MSE600</a:t>
            </a:r>
            <a:r>
              <a:rPr kumimoji="1" lang="ja-JP" altLang="en-US" sz="2000" dirty="0" smtClean="0"/>
              <a:t>以上）</a:t>
            </a:r>
            <a:endParaRPr kumimoji="1" lang="ja-JP" altLang="en-US" sz="2000" dirty="0" smtClean="0"/>
          </a:p>
        </p:txBody>
      </p:sp>
      <p:sp>
        <p:nvSpPr>
          <p:cNvPr id="25" name="テキスト ボックス 33"/>
          <p:cNvSpPr txBox="1"/>
          <p:nvPr/>
        </p:nvSpPr>
        <p:spPr>
          <a:xfrm>
            <a:off x="4087495" y="551116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MSE900</a:t>
            </a:r>
            <a:r>
              <a:rPr kumimoji="1" lang="ja-JP" altLang="en-US" sz="2000" dirty="0" smtClean="0"/>
              <a:t>以上）</a:t>
            </a:r>
            <a:endParaRPr kumimoji="1" lang="ja-JP" altLang="en-US" sz="2000" dirty="0" smtClean="0"/>
          </a:p>
        </p:txBody>
      </p:sp>
      <p:sp>
        <p:nvSpPr>
          <p:cNvPr id="26" name="テキスト ボックス 33"/>
          <p:cNvSpPr txBox="1"/>
          <p:nvPr/>
        </p:nvSpPr>
        <p:spPr>
          <a:xfrm>
            <a:off x="6317615" y="5511165"/>
            <a:ext cx="1805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MSE1400</a:t>
            </a:r>
            <a:r>
              <a:rPr kumimoji="1" lang="ja-JP" altLang="en-US" sz="2000" dirty="0" smtClean="0"/>
              <a:t>以上）</a:t>
            </a:r>
            <a:endParaRPr kumimoji="1" lang="ja-JP" altLang="en-US" sz="2000" dirty="0" smtClean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5055235" y="6520180"/>
            <a:ext cx="2155825" cy="31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形 2" descr="MSE_over15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250" y="3749040"/>
            <a:ext cx="1838960" cy="1821815"/>
          </a:xfrm>
          <a:prstGeom prst="rect">
            <a:avLst/>
          </a:prstGeom>
        </p:spPr>
      </p:pic>
      <p:pic>
        <p:nvPicPr>
          <p:cNvPr id="6" name="図形 5" descr="MSE_over9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715" y="3748405"/>
            <a:ext cx="1813560" cy="1813560"/>
          </a:xfrm>
          <a:prstGeom prst="rect">
            <a:avLst/>
          </a:prstGeom>
        </p:spPr>
      </p:pic>
      <p:pic>
        <p:nvPicPr>
          <p:cNvPr id="7" name="図形 6" descr="MSE_over6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395" y="1774825"/>
            <a:ext cx="1821815" cy="1821815"/>
          </a:xfrm>
          <a:prstGeom prst="rect">
            <a:avLst/>
          </a:prstGeom>
        </p:spPr>
      </p:pic>
      <p:pic>
        <p:nvPicPr>
          <p:cNvPr id="10" name="図形 9" descr="MSE_over4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0350" y="1774825"/>
            <a:ext cx="1823085" cy="1823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452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#2 </a:t>
            </a:r>
            <a:r>
              <a:rPr kumimoji="1" lang="ja-JP" altLang="en-US" sz="2400" dirty="0" smtClean="0"/>
              <a:t>基底を複数使用</a:t>
            </a:r>
            <a:endParaRPr kumimoji="1" lang="ja-JP" altLang="en-US" sz="2400" dirty="0" smtClean="0"/>
          </a:p>
        </p:txBody>
      </p:sp>
      <p:sp>
        <p:nvSpPr>
          <p:cNvPr id="9" name="テキスト ボックス 33"/>
          <p:cNvSpPr txBox="1"/>
          <p:nvPr/>
        </p:nvSpPr>
        <p:spPr>
          <a:xfrm>
            <a:off x="555625" y="1356995"/>
            <a:ext cx="1995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2800" dirty="0" smtClean="0"/>
              <a:t>＊最小</a:t>
            </a:r>
            <a:r>
              <a:rPr kumimoji="1" lang="en-US" altLang="ja-JP" sz="2800" dirty="0" smtClean="0"/>
              <a:t>MSE</a:t>
            </a:r>
            <a:endParaRPr kumimoji="1" lang="ja-JP" altLang="en-US" sz="2800" dirty="0" smtClean="0"/>
          </a:p>
        </p:txBody>
      </p:sp>
      <p:sp>
        <p:nvSpPr>
          <p:cNvPr id="13" name="テキスト ボックス 33"/>
          <p:cNvSpPr txBox="1"/>
          <p:nvPr/>
        </p:nvSpPr>
        <p:spPr>
          <a:xfrm>
            <a:off x="635635" y="3953510"/>
            <a:ext cx="1995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2800" dirty="0" smtClean="0"/>
              <a:t>＊全探索</a:t>
            </a:r>
            <a:endParaRPr kumimoji="1" lang="ja-JP" altLang="en-US" sz="2800" dirty="0" smtClean="0"/>
          </a:p>
        </p:txBody>
      </p:sp>
      <p:pic>
        <p:nvPicPr>
          <p:cNvPr id="54" name="図 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0500" y="1747520"/>
            <a:ext cx="1848485" cy="1855470"/>
          </a:xfrm>
          <a:prstGeom prst="rect">
            <a:avLst/>
          </a:prstGeom>
        </p:spPr>
      </p:pic>
      <p:pic>
        <p:nvPicPr>
          <p:cNvPr id="14" name="図形 13" descr="ICA[40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85" y="2370455"/>
            <a:ext cx="609600" cy="609600"/>
          </a:xfrm>
          <a:prstGeom prst="rect">
            <a:avLst/>
          </a:prstGeom>
        </p:spPr>
      </p:pic>
      <p:sp>
        <p:nvSpPr>
          <p:cNvPr id="15" name="テキスト ボックス 33"/>
          <p:cNvSpPr txBox="1"/>
          <p:nvPr/>
        </p:nvSpPr>
        <p:spPr>
          <a:xfrm>
            <a:off x="1177925" y="2980055"/>
            <a:ext cx="2279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kumimoji="1" lang="ja-JP" altLang="en-US" sz="2400" dirty="0" smtClean="0"/>
              <a:t>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の基底</a:t>
            </a:r>
            <a:endParaRPr kumimoji="1" lang="ja-JP" altLang="en-US" sz="2400" dirty="0" smtClean="0"/>
          </a:p>
        </p:txBody>
      </p:sp>
      <p:sp>
        <p:nvSpPr>
          <p:cNvPr id="19" name="テキスト ボックス 33"/>
          <p:cNvSpPr txBox="1"/>
          <p:nvPr/>
        </p:nvSpPr>
        <p:spPr>
          <a:xfrm>
            <a:off x="3269615" y="2476500"/>
            <a:ext cx="47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＋</a:t>
            </a:r>
            <a:endParaRPr kumimoji="1" lang="ja-JP" altLang="en-US" sz="2000" dirty="0" smtClean="0"/>
          </a:p>
        </p:txBody>
      </p:sp>
      <p:sp>
        <p:nvSpPr>
          <p:cNvPr id="21" name="テキスト ボックス 33"/>
          <p:cNvSpPr txBox="1"/>
          <p:nvPr/>
        </p:nvSpPr>
        <p:spPr>
          <a:xfrm>
            <a:off x="6107430" y="2075815"/>
            <a:ext cx="2689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ja-JP" sz="2400" dirty="0" smtClean="0"/>
              <a:t>64</a:t>
            </a:r>
            <a:r>
              <a:rPr kumimoji="1" lang="ja-JP" altLang="en-US" sz="2400" dirty="0" smtClean="0"/>
              <a:t>個のうち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が最小となる基底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個</a:t>
            </a:r>
            <a:endParaRPr kumimoji="1" lang="ja-JP" altLang="en-US" sz="2400" dirty="0" smtClean="0"/>
          </a:p>
        </p:txBody>
      </p:sp>
      <p:pic>
        <p:nvPicPr>
          <p:cNvPr id="29" name="図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4607560"/>
            <a:ext cx="1872615" cy="1881505"/>
          </a:xfrm>
          <a:prstGeom prst="rect">
            <a:avLst/>
          </a:prstGeom>
        </p:spPr>
      </p:pic>
      <p:sp>
        <p:nvSpPr>
          <p:cNvPr id="30" name="テキスト ボックス 33"/>
          <p:cNvSpPr txBox="1"/>
          <p:nvPr/>
        </p:nvSpPr>
        <p:spPr>
          <a:xfrm>
            <a:off x="3348355" y="4949190"/>
            <a:ext cx="2689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ja-JP" sz="2400" dirty="0" smtClean="0"/>
              <a:t>64</a:t>
            </a:r>
            <a:r>
              <a:rPr kumimoji="1" lang="ja-JP" altLang="en-US" sz="2400" dirty="0" smtClean="0"/>
              <a:t>個のうち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が最小となる基底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個</a:t>
            </a:r>
            <a:endParaRPr kumimoji="1" lang="ja-JP" altLang="en-US" sz="2400" dirty="0" smtClean="0"/>
          </a:p>
        </p:txBody>
      </p:sp>
      <p:sp>
        <p:nvSpPr>
          <p:cNvPr id="33" name="テキスト ボックス 33"/>
          <p:cNvSpPr txBox="1"/>
          <p:nvPr/>
        </p:nvSpPr>
        <p:spPr>
          <a:xfrm>
            <a:off x="6414770" y="5170170"/>
            <a:ext cx="2319020" cy="953135"/>
          </a:xfrm>
          <a:prstGeom prst="rect">
            <a:avLst/>
          </a:prstGeom>
          <a:noFill/>
          <a:ln w="15875">
            <a:solidFill>
              <a:srgbClr val="8BC8E1"/>
            </a:solidFill>
          </a:ln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Wingdings" panose="05000000000000000000" charset="0"/>
              <a:buNone/>
            </a:pPr>
            <a:r>
              <a:rPr kumimoji="1" lang="en-US" altLang="ja-JP" sz="2800" dirty="0" smtClean="0"/>
              <a:t>↑</a:t>
            </a:r>
            <a:r>
              <a:rPr kumimoji="1" lang="ja-JP" altLang="en-US" sz="2800" dirty="0" smtClean="0"/>
              <a:t>　よりも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が低くなる</a:t>
            </a:r>
            <a:endParaRPr kumimoji="1" lang="ja-JP" altLang="en-US" sz="2800" dirty="0" smtClean="0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4812665" y="6044565"/>
            <a:ext cx="1091565" cy="444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7575550" y="3156585"/>
            <a:ext cx="1091565" cy="444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727075" y="3900170"/>
            <a:ext cx="7943850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Presentation</Application>
  <PresentationFormat>画面に合わせる (4:3)</PresentationFormat>
  <Paragraphs>341</Paragraphs>
  <Slides>17</Slides>
  <Notes>33</Notes>
  <HiddenSlides>3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ＭＳ Ｐゴシック</vt:lpstr>
      <vt:lpstr>Wingdings</vt:lpstr>
      <vt:lpstr>HG創英角ｺﾞｼｯｸUB</vt:lpstr>
      <vt:lpstr>Tahoma</vt:lpstr>
      <vt:lpstr>Lucida Sans</vt:lpstr>
      <vt:lpstr>ＭＳ ゴシック</vt:lpstr>
      <vt:lpstr>Wingdings</vt:lpstr>
      <vt:lpstr>Times New Roman</vt:lpstr>
      <vt:lpstr>Calibri</vt:lpstr>
      <vt:lpstr>Yu Gothic UI Semibold</vt:lpstr>
      <vt:lpstr>Lucida Sans Unicode</vt:lpstr>
      <vt:lpstr>Microsoft YaHei</vt:lpstr>
      <vt:lpstr>ＭＳ Ｐゴシック</vt:lpstr>
      <vt:lpstr>Arial Unicode MS</vt:lpstr>
      <vt:lpstr>Calibri Light</vt:lpstr>
      <vt:lpstr>Office テーマ</vt:lpstr>
      <vt:lpstr>進捗報告</vt:lpstr>
      <vt:lpstr>目次</vt:lpstr>
      <vt:lpstr>前回までの流れ</vt:lpstr>
      <vt:lpstr>前回までの流れ</vt:lpstr>
      <vt:lpstr>前回までの流れ</vt:lpstr>
      <vt:lpstr>前回の振り返り</vt:lpstr>
      <vt:lpstr>今回の進捗</vt:lpstr>
      <vt:lpstr>今回の進捗</vt:lpstr>
      <vt:lpstr>今回の進捗</vt:lpstr>
      <vt:lpstr>今回の進捗</vt:lpstr>
      <vt:lpstr>今回の進捗</vt:lpstr>
      <vt:lpstr>今回の進捗</vt:lpstr>
      <vt:lpstr>今回の進捗</vt:lpstr>
      <vt:lpstr>今回の進捗</vt:lpstr>
      <vt:lpstr>今回の進捗</vt:lpstr>
      <vt:lpstr>まとめ</vt:lpstr>
      <vt:lpstr>今後の予定</vt:lpstr>
    </vt:vector>
  </TitlesOfParts>
  <Company>MouseComputer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合同ゼミ発表 独立成分分析を用いた静止画像符号化の研究</dc:title>
  <dc:creator>togashi</dc:creator>
  <cp:lastModifiedBy>yuuda</cp:lastModifiedBy>
  <cp:revision>1049</cp:revision>
  <cp:lastPrinted>2020-02-05T01:55:00Z</cp:lastPrinted>
  <dcterms:created xsi:type="dcterms:W3CDTF">2018-05-21T07:37:00Z</dcterms:created>
  <dcterms:modified xsi:type="dcterms:W3CDTF">2020-10-11T16:09:20Z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