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322" r:id="rId5"/>
    <p:sldId id="323" r:id="rId6"/>
    <p:sldId id="379" r:id="rId7"/>
    <p:sldId id="393" r:id="rId8"/>
    <p:sldId id="394" r:id="rId9"/>
    <p:sldId id="395" r:id="rId10"/>
    <p:sldId id="396" r:id="rId11"/>
    <p:sldId id="397" r:id="rId12"/>
    <p:sldId id="404" r:id="rId13"/>
    <p:sldId id="405" r:id="rId14"/>
    <p:sldId id="392" r:id="rId15"/>
    <p:sldId id="406" r:id="rId16"/>
    <p:sldId id="408" r:id="rId17"/>
  </p:sldIdLst>
  <p:sldSz cx="9144000" cy="6858000" type="screen4x3"/>
  <p:notesSz cx="9865995" cy="673544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5B9BD5"/>
    <a:srgbClr val="FF8181"/>
    <a:srgbClr val="4F81BD"/>
    <a:srgbClr val="F68E38"/>
    <a:srgbClr val="8064A2"/>
    <a:srgbClr val="7F7F7F"/>
    <a:srgbClr val="FFFFFF"/>
    <a:srgbClr val="FF9999"/>
    <a:srgbClr val="8BC8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65" autoAdjust="0"/>
    <p:restoredTop sz="81112" autoAdjust="0"/>
  </p:normalViewPr>
  <p:slideViewPr>
    <p:cSldViewPr snapToGrid="0">
      <p:cViewPr>
        <p:scale>
          <a:sx n="125" d="100"/>
          <a:sy n="125" d="100"/>
        </p:scale>
        <p:origin x="876" y="19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98" d="100"/>
          <a:sy n="198" d="100"/>
        </p:scale>
        <p:origin x="408" y="1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4275403" cy="337958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588630" y="2"/>
            <a:ext cx="4275403" cy="337958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r>
              <a:rPr kumimoji="1" lang="en-US" altLang="ja-JP" smtClean="0"/>
              <a:t>2020/2/6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4" y="6397807"/>
            <a:ext cx="4275403" cy="337957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588630" y="6397807"/>
            <a:ext cx="4275403" cy="337957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1A38E9DA-9DA0-407E-8D83-84D860BA3B9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4275403" cy="337958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88630" y="2"/>
            <a:ext cx="4275403" cy="337958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r>
              <a:rPr kumimoji="1" lang="en-US" altLang="ja-JP" smtClean="0"/>
              <a:t>2020/2/6</a:t>
            </a:r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17888" y="841375"/>
            <a:ext cx="303053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4" rIns="91427" bIns="4571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632" y="3241587"/>
            <a:ext cx="7893050" cy="2652207"/>
          </a:xfrm>
          <a:prstGeom prst="rect">
            <a:avLst/>
          </a:prstGeom>
        </p:spPr>
        <p:txBody>
          <a:bodyPr vert="horz" lIns="91427" tIns="45714" rIns="91427" bIns="45714" rtlCol="0"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4" y="6397807"/>
            <a:ext cx="4275403" cy="337957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88630" y="6397807"/>
            <a:ext cx="4275403" cy="337957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4E1FB4AC-7B2B-49D6-AFF8-81955147D13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kumimoji="1" lang="en-US" altLang="ja-JP" smtClean="0"/>
              <a:t>2020/2/6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1FB4AC-7B2B-49D6-AFF8-81955147D13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r>
              <a:rPr lang="ja-JP" altLang="en-US"/>
              <a:t>係数順位順に</a:t>
            </a:r>
            <a:r>
              <a:rPr lang="en-US" altLang="ja-JP"/>
              <a:t>MSE</a:t>
            </a:r>
            <a:r>
              <a:rPr lang="ja-JP" altLang="en-US"/>
              <a:t>は　ならばなかった．ＤＣＴは平均要素ありきの方式であるからと考えられる．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kumimoji="1" lang="en-US" altLang="ja-JP" smtClean="0"/>
              <a:t>2020/2/6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E1FB4AC-7B2B-49D6-AFF8-81955147D13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kumimoji="1" lang="en-US" altLang="ja-JP" smtClean="0"/>
              <a:t>2020/2/6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1FB4AC-7B2B-49D6-AFF8-81955147D13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人間の視覚特性に沿った（もう少し詳しく）量子化を行っているため，圧縮率を上げた時，エッジ領域で画質の劣化が発生してしまう欠点がある．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kumimoji="1" lang="en-US" altLang="ja-JP" smtClean="0"/>
              <a:t>2020/2/6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1FB4AC-7B2B-49D6-AFF8-81955147D13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r>
              <a:rPr lang="ja-JP" altLang="en-US"/>
              <a:t>基底一つ　</a:t>
            </a:r>
            <a:r>
              <a:rPr lang="en-US" altLang="ja-JP"/>
              <a:t>→</a:t>
            </a:r>
            <a:r>
              <a:rPr lang="ja-JP" altLang="en-US"/>
              <a:t>　高圧縮時を再現していて，その時の最適解を見ている　そこから送るべき基底の分析を行っている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kumimoji="1" lang="en-US" altLang="ja-JP" smtClean="0"/>
              <a:t>2020/2/6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E1FB4AC-7B2B-49D6-AFF8-81955147D13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r>
              <a:rPr lang="ja-JP" altLang="en-US"/>
              <a:t>基底一つ　</a:t>
            </a:r>
            <a:r>
              <a:rPr lang="en-US" altLang="ja-JP"/>
              <a:t>→</a:t>
            </a:r>
            <a:r>
              <a:rPr lang="ja-JP" altLang="en-US"/>
              <a:t>　高圧縮時を再現していて，その時の最適解を見ている　そこから送るべき基底の分析を行っている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kumimoji="1" lang="en-US" altLang="ja-JP" smtClean="0"/>
              <a:t>2020/2/6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E1FB4AC-7B2B-49D6-AFF8-81955147D13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r>
              <a:rPr lang="ja-JP" altLang="en-US"/>
              <a:t>基底一つ　</a:t>
            </a:r>
            <a:r>
              <a:rPr lang="en-US" altLang="ja-JP"/>
              <a:t>→</a:t>
            </a:r>
            <a:r>
              <a:rPr lang="ja-JP" altLang="en-US"/>
              <a:t>　高圧縮時を再現していて，その時の最適解を見ている　そこから送るべき基底の分析を行っている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kumimoji="1" lang="en-US" altLang="ja-JP" smtClean="0"/>
              <a:t>2020/2/6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E1FB4AC-7B2B-49D6-AFF8-81955147D13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r>
              <a:rPr lang="ja-JP" altLang="en-US"/>
              <a:t>係数順位順に</a:t>
            </a:r>
            <a:r>
              <a:rPr lang="en-US" altLang="ja-JP"/>
              <a:t>MSE</a:t>
            </a:r>
            <a:r>
              <a:rPr lang="ja-JP" altLang="en-US"/>
              <a:t>は　ならばなかった．ＤＣＴは平均要素ありきの方式であるからと考えられる．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kumimoji="1" lang="en-US" altLang="ja-JP" smtClean="0"/>
              <a:t>2020/2/6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E1FB4AC-7B2B-49D6-AFF8-81955147D13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r>
              <a:rPr lang="ja-JP" altLang="en-US"/>
              <a:t>係数順位順に</a:t>
            </a:r>
            <a:r>
              <a:rPr lang="en-US" altLang="ja-JP"/>
              <a:t>MSE</a:t>
            </a:r>
            <a:r>
              <a:rPr lang="ja-JP" altLang="en-US"/>
              <a:t>は　ならばなかった．ＤＣＴは平均要素ありきの方式であるからと考えられる．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kumimoji="1" lang="en-US" altLang="ja-JP" smtClean="0"/>
              <a:t>2020/2/6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E1FB4AC-7B2B-49D6-AFF8-81955147D13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r>
              <a:rPr lang="ja-JP" altLang="en-US"/>
              <a:t>係数順位順に</a:t>
            </a:r>
            <a:r>
              <a:rPr lang="en-US" altLang="ja-JP"/>
              <a:t>MSE</a:t>
            </a:r>
            <a:r>
              <a:rPr lang="ja-JP" altLang="en-US"/>
              <a:t>は　ならばなかった．ＤＣＴは平均要素ありきの方式であるからと考えられる．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kumimoji="1" lang="en-US" altLang="ja-JP" smtClean="0"/>
              <a:t>2020/2/6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E1FB4AC-7B2B-49D6-AFF8-81955147D13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73178" y="654050"/>
            <a:ext cx="7567642" cy="3155678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206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Tahoma" panose="020B0604030504040204" pitchFamily="34" charset="0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73178" y="4413250"/>
            <a:ext cx="7567642" cy="1670050"/>
          </a:xfrm>
        </p:spPr>
        <p:txBody>
          <a:bodyPr>
            <a:normAutofit/>
          </a:bodyPr>
          <a:lstStyle>
            <a:lvl1pPr marL="0" indent="0" algn="r">
              <a:buNone/>
              <a:defRPr sz="3200"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018182" y="3968446"/>
            <a:ext cx="7107636" cy="112196"/>
          </a:xfrm>
          <a:prstGeom prst="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100000">
                <a:srgbClr val="FFFFFF"/>
              </a:gs>
              <a:gs pos="32000">
                <a:srgbClr val="002060">
                  <a:tint val="44500"/>
                  <a:satMod val="160000"/>
                </a:srgbClr>
              </a:gs>
              <a:gs pos="72000">
                <a:srgbClr val="00206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 rot="10800000">
            <a:off x="5438775" y="6743289"/>
            <a:ext cx="3705225" cy="45719"/>
          </a:xfrm>
          <a:prstGeom prst="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100000">
                <a:srgbClr val="FFFFFF"/>
              </a:gs>
              <a:gs pos="32000">
                <a:srgbClr val="002060">
                  <a:tint val="44500"/>
                  <a:satMod val="160000"/>
                </a:srgbClr>
              </a:gs>
              <a:gs pos="72000">
                <a:srgbClr val="00206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2018/5/28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2018/5/28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 rot="10800000">
            <a:off x="5438775" y="6743289"/>
            <a:ext cx="3705225" cy="45719"/>
          </a:xfrm>
          <a:prstGeom prst="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100000">
                <a:srgbClr val="FFFFFF"/>
              </a:gs>
              <a:gs pos="32000">
                <a:srgbClr val="002060">
                  <a:tint val="44500"/>
                  <a:satMod val="160000"/>
                </a:srgbClr>
              </a:gs>
              <a:gs pos="72000">
                <a:srgbClr val="00206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1150" y="469900"/>
            <a:ext cx="7918450" cy="578427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Lucida Sans" panose="020B0602030504020204" pitchFamily="34" charset="0"/>
                <a:ea typeface="HG創英角ｺﾞｼｯｸUB" panose="020B0909000000000000" pitchFamily="49" charset="-128"/>
                <a:cs typeface="Tahoma" panose="020B0604030504040204" pitchFamily="34" charset="0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8770" y="1251585"/>
            <a:ext cx="8604250" cy="5265420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2060"/>
              </a:buClr>
              <a:buSzPct val="85000"/>
              <a:buFont typeface="Wingdings" panose="05000000000000000000" charset="0"/>
              <a:buChar char="ü"/>
              <a:defRPr sz="2400"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1pPr>
            <a:lvl2pPr marL="685800" indent="-228600">
              <a:lnSpc>
                <a:spcPct val="100000"/>
              </a:lnSpc>
              <a:buClr>
                <a:srgbClr val="002060"/>
              </a:buClr>
              <a:buSzPct val="85000"/>
              <a:buFont typeface="Wingdings" panose="05000000000000000000" charset="0"/>
              <a:buChar char="u"/>
              <a:defRPr sz="2200"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2060"/>
              </a:buClr>
              <a:buSzPct val="85000"/>
              <a:buFont typeface="Wingdings" panose="05000000000000000000" charset="0"/>
              <a:buChar char="l"/>
              <a:defRPr sz="2000"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3pPr>
            <a:lvl4pPr marL="1600200" indent="-228600">
              <a:lnSpc>
                <a:spcPct val="100000"/>
              </a:lnSpc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sz="1800"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4pPr>
            <a:lvl5pPr marL="2057400" indent="-228600">
              <a:lnSpc>
                <a:spcPct val="100000"/>
              </a:lnSpc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sz="1800">
                <a:latin typeface="Lucida Sans" panose="020B060203050402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065770" y="394970"/>
            <a:ext cx="857250" cy="653572"/>
          </a:xfrm>
        </p:spPr>
        <p:txBody>
          <a:bodyPr/>
          <a:lstStyle>
            <a:lvl1pPr>
              <a:defRPr sz="4000" b="0">
                <a:solidFill>
                  <a:schemeClr val="tx1">
                    <a:tint val="75000"/>
                    <a:alpha val="75000"/>
                  </a:schemeClr>
                </a:solidFill>
                <a:latin typeface="Lucida Sans" panose="020B0602030504020204" pitchFamily="34" charset="0"/>
                <a:cs typeface="Times New Roman" panose="02020603050405020304" pitchFamily="18" charset="0"/>
              </a:defRPr>
            </a:lvl1pPr>
          </a:lstStyle>
          <a:p>
            <a:fld id="{EED84C72-A00F-41D9-8911-FDA808E68C33}" type="slidenum">
              <a:rPr lang="ja-JP" altLang="en-US" smtClean="0"/>
            </a:fld>
            <a:endParaRPr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38100" y="1063567"/>
            <a:ext cx="8191500" cy="45719"/>
          </a:xfrm>
          <a:prstGeom prst="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100000">
                <a:srgbClr val="FFFFFF"/>
              </a:gs>
              <a:gs pos="32000">
                <a:srgbClr val="002060">
                  <a:tint val="44500"/>
                  <a:satMod val="160000"/>
                </a:srgbClr>
              </a:gs>
              <a:gs pos="72000">
                <a:srgbClr val="00206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28588" y="1092993"/>
            <a:ext cx="8110438" cy="45719"/>
          </a:xfrm>
          <a:prstGeom prst="rect">
            <a:avLst/>
          </a:prstGeom>
          <a:gradFill flip="none" rotWithShape="1">
            <a:gsLst>
              <a:gs pos="8000">
                <a:schemeClr val="tx2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1"/>
          <p:cNvSpPr>
            <a:spLocks noGrp="1"/>
          </p:cNvSpPr>
          <p:nvPr userDrawn="1"/>
        </p:nvSpPr>
        <p:spPr>
          <a:xfrm>
            <a:off x="4168775" y="564515"/>
            <a:ext cx="4060825" cy="499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  <a:latin typeface="Lucida Sans" panose="020B0602030504020204" pitchFamily="34" charset="0"/>
                <a:ea typeface="HG創英角ｺﾞｼｯｸUB" panose="020B0909000000000000" pitchFamily="49" charset="-128"/>
                <a:cs typeface="Tahoma" panose="020B0604030504040204" pitchFamily="34" charset="0"/>
              </a:defRPr>
            </a:lvl1pPr>
          </a:lstStyle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300307"/>
            <a:ext cx="7886700" cy="1749968"/>
          </a:xfrm>
        </p:spPr>
        <p:txBody>
          <a:bodyPr anchor="b">
            <a:noAutofit/>
          </a:bodyPr>
          <a:lstStyle>
            <a:lvl1pPr>
              <a:defRPr sz="6600">
                <a:solidFill>
                  <a:srgbClr val="00206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Tahoma" panose="020B0604030504040204" pitchFamily="34" charset="0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3"/>
          </p:nvPr>
        </p:nvSpPr>
        <p:spPr>
          <a:xfrm>
            <a:off x="623888" y="3343704"/>
            <a:ext cx="7886700" cy="3211442"/>
          </a:xfrm>
        </p:spPr>
        <p:txBody>
          <a:bodyPr>
            <a:normAutofit/>
          </a:bodyPr>
          <a:lstStyle>
            <a:lvl1pPr marL="228600" indent="-228600"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1pPr>
            <a:lvl2pPr marL="685800" indent="-228600"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2pPr>
            <a:lvl3pPr marL="1143000" indent="-228600"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3pPr>
            <a:lvl4pPr marL="1600200" indent="-228600"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4pPr>
            <a:lvl5pPr marL="2057400" indent="-228600">
              <a:buClr>
                <a:srgbClr val="002060"/>
              </a:buClr>
              <a:buSzPct val="8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ahoma" panose="020B0604030504040204" pitchFamily="34" charset="0"/>
                <a:ea typeface="ＭＳ ゴシック" panose="020B0609070205080204" pitchFamily="49" charset="-128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3131043"/>
            <a:ext cx="7731524" cy="122044"/>
          </a:xfrm>
          <a:prstGeom prst="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100000">
                <a:srgbClr val="FFFFFF"/>
              </a:gs>
              <a:gs pos="32000">
                <a:srgbClr val="002060">
                  <a:tint val="44500"/>
                  <a:satMod val="160000"/>
                </a:srgbClr>
              </a:gs>
              <a:gs pos="72000">
                <a:srgbClr val="00206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551420" y="88900"/>
            <a:ext cx="1325880" cy="653572"/>
          </a:xfrm>
        </p:spPr>
        <p:txBody>
          <a:bodyPr/>
          <a:lstStyle>
            <a:lvl1pPr>
              <a:defRPr sz="4000" b="0">
                <a:solidFill>
                  <a:schemeClr val="tx1">
                    <a:tint val="75000"/>
                    <a:alpha val="75000"/>
                  </a:schemeClr>
                </a:solidFill>
                <a:latin typeface="Lucida Sans" panose="020B0602030504020204" pitchFamily="34" charset="0"/>
                <a:cs typeface="Times New Roman" panose="02020603050405020304" pitchFamily="18" charset="0"/>
              </a:defRPr>
            </a:lvl1pPr>
          </a:lstStyle>
          <a:p>
            <a:fld id="{EED84C72-A00F-41D9-8911-FDA808E68C33}" type="slidenum">
              <a:rPr lang="ja-JP" altLang="en-US" smtClean="0"/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2018/5/28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2018/5/28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2018/5/28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2018/5/28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2018/5/28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2018/5/28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2018/5/28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84C72-A00F-41D9-8911-FDA808E68C33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43441" y="654050"/>
            <a:ext cx="8027116" cy="3155678"/>
          </a:xfrm>
        </p:spPr>
        <p:txBody>
          <a:bodyPr>
            <a:noAutofit/>
          </a:bodyPr>
          <a:lstStyle/>
          <a:p>
            <a:r>
              <a:rPr kumimoji="1" lang="ja-JP" altLang="en-US" sz="8000" dirty="0"/>
              <a:t>進捗報告</a:t>
            </a:r>
            <a:endParaRPr kumimoji="1" lang="ja-JP" altLang="en-US" sz="8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73178" y="4305300"/>
            <a:ext cx="7567642" cy="17780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kumimoji="1" lang="en-US" altLang="ja-JP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2020/08/24</a:t>
            </a:r>
            <a:endParaRPr kumimoji="1" lang="en-US" altLang="ja-JP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ja-JP" altLang="en-US" sz="1000" dirty="0" smtClean="0"/>
          </a:p>
          <a:p>
            <a:pPr>
              <a:spcBef>
                <a:spcPts val="1200"/>
              </a:spcBef>
            </a:pPr>
            <a:r>
              <a:rPr lang="ja-JP" altLang="en-US" sz="2800" dirty="0" smtClean="0"/>
              <a:t>亀田研究室　</a:t>
            </a:r>
            <a:r>
              <a:rPr lang="en-US" altLang="ja-JP" sz="2800" dirty="0" smtClean="0"/>
              <a:t>4</a:t>
            </a:r>
            <a:r>
              <a:rPr lang="ja-JP" altLang="en-US" sz="2800" dirty="0" smtClean="0"/>
              <a:t>年</a:t>
            </a:r>
            <a:endParaRPr lang="en-US" altLang="ja-JP" sz="2800" dirty="0" smtClean="0"/>
          </a:p>
          <a:p>
            <a:pPr>
              <a:spcBef>
                <a:spcPts val="1200"/>
              </a:spcBef>
            </a:pPr>
            <a:r>
              <a:rPr lang="ja-JP" altLang="en-US" sz="2800" dirty="0"/>
              <a:t>中田 雄大</a:t>
            </a:r>
            <a:endParaRPr lang="ja-JP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ja-JP" altLang="en-US"/>
              <a:t>今回の進捗</a:t>
            </a:r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ED84C72-A00F-41D9-8911-FDA808E68C33}" type="slidenum">
              <a:rPr lang="ja-JP" altLang="en-US" smtClean="0"/>
            </a:fld>
            <a:endParaRPr lang="ja-JP" altLang="en-US" dirty="0"/>
          </a:p>
        </p:txBody>
      </p:sp>
      <p:sp>
        <p:nvSpPr>
          <p:cNvPr id="5" name="テキスト ボックス 33"/>
          <p:cNvSpPr txBox="1"/>
          <p:nvPr/>
        </p:nvSpPr>
        <p:spPr>
          <a:xfrm>
            <a:off x="3261360" y="588010"/>
            <a:ext cx="3707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sz="2400" dirty="0" smtClean="0"/>
              <a:t>#3 </a:t>
            </a:r>
            <a:r>
              <a:rPr kumimoji="1" lang="ja-JP" altLang="en-US" sz="2400" dirty="0" smtClean="0"/>
              <a:t>基底を一個も使わない</a:t>
            </a:r>
            <a:endParaRPr kumimoji="1" lang="ja-JP" altLang="en-US" sz="2400" dirty="0" smtClean="0"/>
          </a:p>
        </p:txBody>
      </p:sp>
      <p:pic>
        <p:nvPicPr>
          <p:cNvPr id="7" name="図形 6" descr="under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400" y="1969770"/>
            <a:ext cx="3282950" cy="3282950"/>
          </a:xfrm>
          <a:prstGeom prst="rect">
            <a:avLst/>
          </a:prstGeom>
        </p:spPr>
      </p:pic>
      <p:pic>
        <p:nvPicPr>
          <p:cNvPr id="8" name="図形 7" descr="under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835" y="1969770"/>
            <a:ext cx="3307080" cy="3307080"/>
          </a:xfrm>
          <a:prstGeom prst="rect">
            <a:avLst/>
          </a:prstGeom>
        </p:spPr>
      </p:pic>
      <p:sp>
        <p:nvSpPr>
          <p:cNvPr id="9" name="テキスト ボックス 33"/>
          <p:cNvSpPr txBox="1"/>
          <p:nvPr/>
        </p:nvSpPr>
        <p:spPr>
          <a:xfrm>
            <a:off x="2215515" y="1969770"/>
            <a:ext cx="2044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MSE</a:t>
            </a:r>
            <a:r>
              <a:rPr kumimoji="1" lang="ja-JP" altLang="en-US" dirty="0" smtClean="0">
                <a:solidFill>
                  <a:schemeClr val="bg1"/>
                </a:solidFill>
              </a:rPr>
              <a:t>差：</a:t>
            </a:r>
            <a:r>
              <a:rPr kumimoji="1" lang="en-US" altLang="ja-JP" dirty="0" smtClean="0">
                <a:solidFill>
                  <a:schemeClr val="bg1"/>
                </a:solidFill>
              </a:rPr>
              <a:t>500</a:t>
            </a:r>
            <a:r>
              <a:rPr kumimoji="1" lang="ja-JP" altLang="en-US" dirty="0" smtClean="0">
                <a:solidFill>
                  <a:schemeClr val="bg1"/>
                </a:solidFill>
              </a:rPr>
              <a:t>以上</a:t>
            </a:r>
            <a:endParaRPr kumimoji="1" lang="ja-JP" altLang="en-US" dirty="0" smtClean="0">
              <a:solidFill>
                <a:schemeClr val="bg1"/>
              </a:solidFill>
            </a:endParaRPr>
          </a:p>
        </p:txBody>
      </p:sp>
      <p:sp>
        <p:nvSpPr>
          <p:cNvPr id="10" name="テキスト ボックス 33"/>
          <p:cNvSpPr txBox="1"/>
          <p:nvPr/>
        </p:nvSpPr>
        <p:spPr>
          <a:xfrm>
            <a:off x="6687185" y="1969770"/>
            <a:ext cx="2044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MSE</a:t>
            </a:r>
            <a:r>
              <a:rPr kumimoji="1" lang="ja-JP" altLang="en-US" dirty="0" smtClean="0">
                <a:solidFill>
                  <a:schemeClr val="bg1"/>
                </a:solidFill>
              </a:rPr>
              <a:t>差：</a:t>
            </a:r>
            <a:r>
              <a:rPr kumimoji="1" lang="en-US" altLang="ja-JP" dirty="0" smtClean="0">
                <a:solidFill>
                  <a:schemeClr val="bg1"/>
                </a:solidFill>
              </a:rPr>
              <a:t>1000</a:t>
            </a:r>
            <a:r>
              <a:rPr kumimoji="1" lang="ja-JP" altLang="en-US" dirty="0" smtClean="0">
                <a:solidFill>
                  <a:schemeClr val="bg1"/>
                </a:solidFill>
              </a:rPr>
              <a:t>以上</a:t>
            </a:r>
            <a:endParaRPr kumimoji="1" lang="ja-JP" altLang="en-US" dirty="0" smtClean="0">
              <a:solidFill>
                <a:schemeClr val="bg1"/>
              </a:solidFill>
            </a:endParaRPr>
          </a:p>
        </p:txBody>
      </p:sp>
      <p:sp>
        <p:nvSpPr>
          <p:cNvPr id="11" name="テキスト ボックス 33"/>
          <p:cNvSpPr txBox="1"/>
          <p:nvPr/>
        </p:nvSpPr>
        <p:spPr>
          <a:xfrm>
            <a:off x="95885" y="5689600"/>
            <a:ext cx="5396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3200" dirty="0" smtClean="0"/>
              <a:t>差が非常に大きい領域もある</a:t>
            </a:r>
            <a:endParaRPr kumimoji="1" lang="ja-JP" altLang="en-US" sz="3200" dirty="0" smtClean="0"/>
          </a:p>
        </p:txBody>
      </p:sp>
      <p:sp>
        <p:nvSpPr>
          <p:cNvPr id="14" name="四角形 13"/>
          <p:cNvSpPr/>
          <p:nvPr/>
        </p:nvSpPr>
        <p:spPr>
          <a:xfrm>
            <a:off x="1995805" y="5139690"/>
            <a:ext cx="117475" cy="113030"/>
          </a:xfrm>
          <a:prstGeom prst="rect">
            <a:avLst/>
          </a:prstGeom>
          <a:noFill/>
          <a:ln>
            <a:solidFill>
              <a:srgbClr val="8BC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5" name="四角形 14"/>
          <p:cNvSpPr/>
          <p:nvPr/>
        </p:nvSpPr>
        <p:spPr>
          <a:xfrm>
            <a:off x="6510655" y="5163820"/>
            <a:ext cx="117475" cy="113030"/>
          </a:xfrm>
          <a:prstGeom prst="rect">
            <a:avLst/>
          </a:prstGeom>
          <a:noFill/>
          <a:ln>
            <a:solidFill>
              <a:srgbClr val="8BC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graphicFrame>
        <p:nvGraphicFramePr>
          <p:cNvPr id="36" name="表 35"/>
          <p:cNvGraphicFramePr/>
          <p:nvPr/>
        </p:nvGraphicFramePr>
        <p:xfrm>
          <a:off x="5650865" y="5422265"/>
          <a:ext cx="3080385" cy="2042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540"/>
                <a:gridCol w="1017270"/>
                <a:gridCol w="1044575"/>
              </a:tblGrid>
              <a:tr h="358775">
                <a:tc>
                  <a:txBody>
                    <a:bodyPr/>
                    <a:p>
                      <a:pPr indent="0" algn="ctr">
                        <a:buNone/>
                      </a:pPr>
                      <a:endParaRPr lang="ja-JP" altLang="en-US" sz="1400" b="0">
                        <a:latin typeface="ＭＳ 明朝" panose="02020609040205080304" charset="-128"/>
                        <a:ea typeface="ＭＳ 明朝" panose="02020609040205080304" charset="-128"/>
                        <a:cs typeface="ＭＳ 明朝" panose="020206090402050803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ja-JP" altLang="en-US" sz="1400" b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rPr>
                        <a:t>１個</a:t>
                      </a:r>
                      <a:endParaRPr lang="ja-JP" altLang="en-US" sz="1400" b="0">
                        <a:latin typeface="ＭＳ 明朝" panose="02020609040205080304" charset="-128"/>
                        <a:ea typeface="ＭＳ 明朝" panose="02020609040205080304" charset="-128"/>
                        <a:cs typeface="ＭＳ 明朝" panose="020206090402050803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ja-JP" altLang="en-US" sz="1400" b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rPr>
                        <a:t>０個</a:t>
                      </a:r>
                      <a:endParaRPr lang="ja-JP" altLang="en-US" sz="1400" b="0">
                        <a:latin typeface="ＭＳ 明朝" panose="02020609040205080304" charset="-128"/>
                        <a:ea typeface="ＭＳ 明朝" panose="02020609040205080304" charset="-128"/>
                        <a:cs typeface="ＭＳ 明朝" panose="020206090402050803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201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b="0">
                        <a:latin typeface="ＭＳ 明朝" panose="02020609040205080304" charset="-128"/>
                        <a:ea typeface="ＭＳ 明朝" panose="02020609040205080304" charset="-128"/>
                        <a:cs typeface="ＭＳ 明朝" panose="020206090402050803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rPr>
                        <a:t>343</a:t>
                      </a:r>
                      <a:endParaRPr lang="en-US" altLang="en-US" b="0">
                        <a:latin typeface="ＭＳ 明朝" panose="02020609040205080304" charset="-128"/>
                        <a:ea typeface="ＭＳ 明朝" panose="02020609040205080304" charset="-128"/>
                        <a:cs typeface="ＭＳ 明朝" panose="020206090402050803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b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rPr>
                        <a:t>1512</a:t>
                      </a:r>
                      <a:endParaRPr lang="en-US" altLang="en-US" b="0">
                        <a:latin typeface="ＭＳ 明朝" panose="02020609040205080304" charset="-128"/>
                        <a:ea typeface="ＭＳ 明朝" panose="02020609040205080304" charset="-128"/>
                        <a:cs typeface="ＭＳ 明朝" panose="020206090402050803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9" name="図形 18" descr="ORIGIN[1004]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575" y="5877560"/>
            <a:ext cx="609600" cy="609600"/>
          </a:xfrm>
          <a:prstGeom prst="rect">
            <a:avLst/>
          </a:prstGeom>
          <a:ln w="28575">
            <a:solidFill>
              <a:srgbClr val="8BC8E1"/>
            </a:solidFill>
          </a:ln>
        </p:spPr>
      </p:pic>
      <p:cxnSp>
        <p:nvCxnSpPr>
          <p:cNvPr id="20" name="直線コネクタ 19"/>
          <p:cNvCxnSpPr/>
          <p:nvPr/>
        </p:nvCxnSpPr>
        <p:spPr>
          <a:xfrm>
            <a:off x="245745" y="6213475"/>
            <a:ext cx="4067175" cy="3175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33"/>
          <p:cNvSpPr txBox="1"/>
          <p:nvPr/>
        </p:nvSpPr>
        <p:spPr>
          <a:xfrm>
            <a:off x="548005" y="1342390"/>
            <a:ext cx="4243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2800" dirty="0" smtClean="0"/>
              <a:t>基底</a:t>
            </a:r>
            <a:r>
              <a:rPr kumimoji="1" lang="en-US" altLang="ja-JP" sz="2800" dirty="0" smtClean="0"/>
              <a:t>1</a:t>
            </a:r>
            <a:r>
              <a:rPr kumimoji="1" lang="ja-JP" altLang="en-US" sz="2800" dirty="0" smtClean="0"/>
              <a:t>個：基底</a:t>
            </a:r>
            <a:r>
              <a:rPr kumimoji="1" lang="en-US" altLang="ja-JP" sz="2800" dirty="0" smtClean="0"/>
              <a:t>0</a:t>
            </a:r>
            <a:r>
              <a:rPr kumimoji="1" lang="ja-JP" altLang="en-US" sz="2800" dirty="0" smtClean="0"/>
              <a:t>個の比較</a:t>
            </a:r>
            <a:endParaRPr kumimoji="1" lang="ja-JP" altLang="en-US" sz="28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ja-JP" altLang="en-US"/>
              <a:t>今回の進捗</a:t>
            </a:r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ED84C72-A00F-41D9-8911-FDA808E68C33}" type="slidenum">
              <a:rPr lang="ja-JP" altLang="en-US" smtClean="0"/>
            </a:fld>
            <a:endParaRPr lang="ja-JP" altLang="en-US" dirty="0"/>
          </a:p>
        </p:txBody>
      </p:sp>
      <p:sp>
        <p:nvSpPr>
          <p:cNvPr id="5" name="テキスト ボックス 33"/>
          <p:cNvSpPr txBox="1"/>
          <p:nvPr/>
        </p:nvSpPr>
        <p:spPr>
          <a:xfrm>
            <a:off x="3261360" y="588010"/>
            <a:ext cx="3707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sz="2400" dirty="0" smtClean="0"/>
              <a:t>#3 </a:t>
            </a:r>
            <a:r>
              <a:rPr kumimoji="1" lang="ja-JP" altLang="en-US" sz="2400" dirty="0" smtClean="0"/>
              <a:t>基底を一個も使わない</a:t>
            </a:r>
            <a:endParaRPr kumimoji="1" lang="ja-JP" altLang="en-US" sz="2400" dirty="0" smtClean="0"/>
          </a:p>
        </p:txBody>
      </p:sp>
      <p:pic>
        <p:nvPicPr>
          <p:cNvPr id="8" name="図形 7" descr="under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3200" y="1941830"/>
            <a:ext cx="3307080" cy="3307080"/>
          </a:xfrm>
          <a:prstGeom prst="rect">
            <a:avLst/>
          </a:prstGeom>
        </p:spPr>
      </p:pic>
      <p:sp>
        <p:nvSpPr>
          <p:cNvPr id="9" name="テキスト ボックス 33"/>
          <p:cNvSpPr txBox="1"/>
          <p:nvPr/>
        </p:nvSpPr>
        <p:spPr>
          <a:xfrm>
            <a:off x="2160270" y="1941830"/>
            <a:ext cx="2044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MSE</a:t>
            </a:r>
            <a:r>
              <a:rPr kumimoji="1" lang="ja-JP" altLang="en-US" dirty="0" smtClean="0">
                <a:solidFill>
                  <a:schemeClr val="bg1"/>
                </a:solidFill>
              </a:rPr>
              <a:t>差：</a:t>
            </a:r>
            <a:r>
              <a:rPr kumimoji="1" lang="en-US" altLang="ja-JP" dirty="0" smtClean="0">
                <a:solidFill>
                  <a:schemeClr val="bg1"/>
                </a:solidFill>
              </a:rPr>
              <a:t>500</a:t>
            </a:r>
            <a:r>
              <a:rPr kumimoji="1" lang="ja-JP" altLang="en-US" dirty="0" smtClean="0">
                <a:solidFill>
                  <a:schemeClr val="bg1"/>
                </a:solidFill>
              </a:rPr>
              <a:t>以上</a:t>
            </a:r>
            <a:endParaRPr kumimoji="1" lang="ja-JP" altLang="en-US" dirty="0" smtClean="0">
              <a:solidFill>
                <a:schemeClr val="bg1"/>
              </a:solidFill>
            </a:endParaRPr>
          </a:p>
        </p:txBody>
      </p:sp>
      <p:sp>
        <p:nvSpPr>
          <p:cNvPr id="10" name="テキスト ボックス 33"/>
          <p:cNvSpPr txBox="1"/>
          <p:nvPr/>
        </p:nvSpPr>
        <p:spPr>
          <a:xfrm>
            <a:off x="6686550" y="1941830"/>
            <a:ext cx="2044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MSE</a:t>
            </a:r>
            <a:r>
              <a:rPr kumimoji="1" lang="ja-JP" altLang="en-US" dirty="0" smtClean="0">
                <a:solidFill>
                  <a:schemeClr val="bg1"/>
                </a:solidFill>
              </a:rPr>
              <a:t>差：</a:t>
            </a:r>
            <a:r>
              <a:rPr kumimoji="1" lang="en-US" altLang="ja-JP" dirty="0" smtClean="0">
                <a:solidFill>
                  <a:schemeClr val="bg1"/>
                </a:solidFill>
              </a:rPr>
              <a:t>1000</a:t>
            </a:r>
            <a:r>
              <a:rPr kumimoji="1" lang="ja-JP" altLang="en-US" dirty="0" smtClean="0">
                <a:solidFill>
                  <a:schemeClr val="bg1"/>
                </a:solidFill>
              </a:rPr>
              <a:t>以上</a:t>
            </a:r>
            <a:endParaRPr kumimoji="1" lang="ja-JP" altLang="en-US" dirty="0" smtClean="0">
              <a:solidFill>
                <a:schemeClr val="bg1"/>
              </a:solidFill>
            </a:endParaRPr>
          </a:p>
        </p:txBody>
      </p:sp>
      <p:sp>
        <p:nvSpPr>
          <p:cNvPr id="11" name="テキスト ボックス 33"/>
          <p:cNvSpPr txBox="1"/>
          <p:nvPr/>
        </p:nvSpPr>
        <p:spPr>
          <a:xfrm>
            <a:off x="511175" y="1348105"/>
            <a:ext cx="3811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2800" dirty="0" smtClean="0"/>
              <a:t>使う必要がない領域</a:t>
            </a:r>
            <a:endParaRPr kumimoji="1" lang="ja-JP" altLang="en-US" sz="2800" dirty="0" smtClean="0"/>
          </a:p>
        </p:txBody>
      </p:sp>
      <p:pic>
        <p:nvPicPr>
          <p:cNvPr id="3" name="図形 2" descr="under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70" y="1941830"/>
            <a:ext cx="3307080" cy="3307080"/>
          </a:xfrm>
          <a:prstGeom prst="rect">
            <a:avLst/>
          </a:prstGeom>
        </p:spPr>
      </p:pic>
      <p:sp>
        <p:nvSpPr>
          <p:cNvPr id="6" name="テキスト ボックス 33"/>
          <p:cNvSpPr txBox="1"/>
          <p:nvPr/>
        </p:nvSpPr>
        <p:spPr>
          <a:xfrm>
            <a:off x="2294890" y="1941830"/>
            <a:ext cx="2044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MSE</a:t>
            </a:r>
            <a:r>
              <a:rPr kumimoji="1" lang="ja-JP" altLang="en-US" dirty="0" smtClean="0">
                <a:solidFill>
                  <a:schemeClr val="bg1"/>
                </a:solidFill>
              </a:rPr>
              <a:t>差：</a:t>
            </a:r>
            <a:r>
              <a:rPr kumimoji="1" lang="en-US" altLang="ja-JP" dirty="0" smtClean="0">
                <a:solidFill>
                  <a:schemeClr val="bg1"/>
                </a:solidFill>
              </a:rPr>
              <a:t>5</a:t>
            </a:r>
            <a:r>
              <a:rPr kumimoji="1" lang="ja-JP" altLang="en-US" dirty="0" smtClean="0">
                <a:solidFill>
                  <a:schemeClr val="bg1"/>
                </a:solidFill>
              </a:rPr>
              <a:t>以下</a:t>
            </a:r>
            <a:endParaRPr kumimoji="1" lang="ja-JP" altLang="en-US" dirty="0" smtClean="0">
              <a:solidFill>
                <a:schemeClr val="bg1"/>
              </a:solidFill>
            </a:endParaRPr>
          </a:p>
        </p:txBody>
      </p:sp>
      <p:sp>
        <p:nvSpPr>
          <p:cNvPr id="12" name="テキスト ボックス 33"/>
          <p:cNvSpPr txBox="1"/>
          <p:nvPr/>
        </p:nvSpPr>
        <p:spPr>
          <a:xfrm>
            <a:off x="4850130" y="1348105"/>
            <a:ext cx="4261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2800" dirty="0" smtClean="0"/>
              <a:t>使わなければならない領域</a:t>
            </a:r>
            <a:endParaRPr kumimoji="1" lang="ja-JP" altLang="en-US" sz="2800" dirty="0" smtClean="0"/>
          </a:p>
        </p:txBody>
      </p:sp>
      <p:sp>
        <p:nvSpPr>
          <p:cNvPr id="13" name="右矢印 12"/>
          <p:cNvSpPr/>
          <p:nvPr/>
        </p:nvSpPr>
        <p:spPr>
          <a:xfrm rot="5400000">
            <a:off x="6717030" y="5301615"/>
            <a:ext cx="527685" cy="588645"/>
          </a:xfrm>
          <a:prstGeom prst="rightArrow">
            <a:avLst/>
          </a:prstGeom>
          <a:solidFill>
            <a:srgbClr val="31A2A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ja-JP" altLang="en-US"/>
          </a:p>
        </p:txBody>
      </p:sp>
      <p:sp>
        <p:nvSpPr>
          <p:cNvPr id="16" name="テキスト ボックス 33"/>
          <p:cNvSpPr txBox="1"/>
          <p:nvPr/>
        </p:nvSpPr>
        <p:spPr>
          <a:xfrm>
            <a:off x="4699000" y="5943600"/>
            <a:ext cx="44126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3200" dirty="0" smtClean="0"/>
              <a:t>基底を複数個使ったら？</a:t>
            </a:r>
            <a:endParaRPr kumimoji="1" lang="ja-JP" altLang="en-US" sz="3200" dirty="0" smtClean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5979160" y="6472555"/>
            <a:ext cx="2674620" cy="635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矢印 16"/>
          <p:cNvSpPr/>
          <p:nvPr/>
        </p:nvSpPr>
        <p:spPr>
          <a:xfrm rot="5400000">
            <a:off x="2021840" y="5301615"/>
            <a:ext cx="527685" cy="588645"/>
          </a:xfrm>
          <a:prstGeom prst="rightArrow">
            <a:avLst/>
          </a:prstGeom>
          <a:solidFill>
            <a:srgbClr val="31A2A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ja-JP" altLang="en-US"/>
          </a:p>
        </p:txBody>
      </p:sp>
      <p:sp>
        <p:nvSpPr>
          <p:cNvPr id="18" name="テキスト ボックス 33"/>
          <p:cNvSpPr txBox="1"/>
          <p:nvPr/>
        </p:nvSpPr>
        <p:spPr>
          <a:xfrm>
            <a:off x="511175" y="5943600"/>
            <a:ext cx="3828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3200" dirty="0" smtClean="0"/>
              <a:t>ＤＣＴで十分な領域？</a:t>
            </a:r>
            <a:endParaRPr kumimoji="1" lang="ja-JP" altLang="en-US" sz="3200" dirty="0" smtClean="0"/>
          </a:p>
        </p:txBody>
      </p:sp>
      <p:cxnSp>
        <p:nvCxnSpPr>
          <p:cNvPr id="19" name="直線コネクタ 18"/>
          <p:cNvCxnSpPr/>
          <p:nvPr/>
        </p:nvCxnSpPr>
        <p:spPr>
          <a:xfrm flipV="1">
            <a:off x="591185" y="6473190"/>
            <a:ext cx="2090420" cy="1270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ja-JP" altLang="en-US"/>
              <a:t>まとめ</a:t>
            </a:r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ED84C72-A00F-41D9-8911-FDA808E68C33}" type="slidenum">
              <a:rPr lang="ja-JP" altLang="en-US" smtClean="0"/>
            </a:fld>
            <a:endParaRPr lang="ja-JP" altLang="en-US" dirty="0"/>
          </a:p>
        </p:txBody>
      </p:sp>
      <p:sp>
        <p:nvSpPr>
          <p:cNvPr id="11" name="テキスト ボックス 33"/>
          <p:cNvSpPr txBox="1"/>
          <p:nvPr/>
        </p:nvSpPr>
        <p:spPr>
          <a:xfrm>
            <a:off x="511175" y="1348105"/>
            <a:ext cx="3811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en-US" altLang="ja-JP" sz="2800" dirty="0" smtClean="0"/>
              <a:t>#1</a:t>
            </a:r>
            <a:r>
              <a:rPr kumimoji="1" lang="ja-JP" altLang="en-US" sz="2800" dirty="0" smtClean="0"/>
              <a:t>　プログラムの見直し</a:t>
            </a:r>
            <a:endParaRPr kumimoji="1" lang="ja-JP" altLang="en-US" sz="2800" dirty="0" smtClean="0"/>
          </a:p>
        </p:txBody>
      </p:sp>
      <p:sp>
        <p:nvSpPr>
          <p:cNvPr id="6" name="テキスト ボックス 33"/>
          <p:cNvSpPr txBox="1"/>
          <p:nvPr/>
        </p:nvSpPr>
        <p:spPr>
          <a:xfrm>
            <a:off x="511175" y="2706370"/>
            <a:ext cx="3811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en-US" altLang="ja-JP" sz="2800" dirty="0" smtClean="0"/>
              <a:t>#2</a:t>
            </a:r>
            <a:r>
              <a:rPr kumimoji="1" lang="ja-JP" altLang="en-US" sz="2800" dirty="0" smtClean="0"/>
              <a:t>　ＤＣＴの最小</a:t>
            </a:r>
            <a:r>
              <a:rPr kumimoji="1" lang="en-US" altLang="ja-JP" sz="2800" dirty="0" smtClean="0"/>
              <a:t>MSE</a:t>
            </a:r>
            <a:endParaRPr kumimoji="1" lang="en-US" altLang="ja-JP" sz="2800" dirty="0" smtClean="0"/>
          </a:p>
        </p:txBody>
      </p:sp>
      <p:sp>
        <p:nvSpPr>
          <p:cNvPr id="7" name="テキスト ボックス 33"/>
          <p:cNvSpPr txBox="1"/>
          <p:nvPr/>
        </p:nvSpPr>
        <p:spPr>
          <a:xfrm>
            <a:off x="511175" y="4064635"/>
            <a:ext cx="4410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en-US" altLang="ja-JP" sz="2800" dirty="0" smtClean="0"/>
              <a:t>#3</a:t>
            </a:r>
            <a:r>
              <a:rPr kumimoji="1" lang="ja-JP" altLang="en-US" sz="2800" dirty="0" smtClean="0"/>
              <a:t>　基底を</a:t>
            </a:r>
            <a:r>
              <a:rPr kumimoji="1" lang="en-US" altLang="ja-JP" sz="2800" dirty="0" smtClean="0"/>
              <a:t>1</a:t>
            </a:r>
            <a:r>
              <a:rPr kumimoji="1" lang="ja-JP" altLang="en-US" sz="2800" dirty="0" smtClean="0"/>
              <a:t>個も使わない</a:t>
            </a:r>
            <a:endParaRPr kumimoji="1" lang="ja-JP" altLang="en-US" sz="2800" dirty="0" smtClean="0"/>
          </a:p>
        </p:txBody>
      </p:sp>
      <p:sp>
        <p:nvSpPr>
          <p:cNvPr id="22" name="テキスト ボックス 33"/>
          <p:cNvSpPr txBox="1"/>
          <p:nvPr/>
        </p:nvSpPr>
        <p:spPr>
          <a:xfrm>
            <a:off x="976630" y="1925320"/>
            <a:ext cx="6702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ctr">
              <a:buClr>
                <a:srgbClr val="FF9999"/>
              </a:buClr>
              <a:buFont typeface="Wingdings" panose="05000000000000000000" charset="0"/>
              <a:buChar char="ü"/>
            </a:pPr>
            <a:r>
              <a:rPr kumimoji="1" lang="ja-JP" altLang="en-US" sz="2400" dirty="0" smtClean="0"/>
              <a:t>ＩＣＡは，最小</a:t>
            </a:r>
            <a:r>
              <a:rPr kumimoji="1" lang="en-US" altLang="ja-JP" sz="2400" dirty="0" smtClean="0"/>
              <a:t>MSE</a:t>
            </a:r>
            <a:r>
              <a:rPr kumimoji="1" lang="ja-JP" altLang="en-US" sz="2400" dirty="0" smtClean="0"/>
              <a:t>と係数グラフはあまり関係ない</a:t>
            </a:r>
            <a:endParaRPr kumimoji="1" lang="ja-JP" altLang="en-US" sz="2400" dirty="0" smtClean="0"/>
          </a:p>
        </p:txBody>
      </p:sp>
      <p:sp>
        <p:nvSpPr>
          <p:cNvPr id="8" name="テキスト ボックス 33"/>
          <p:cNvSpPr txBox="1"/>
          <p:nvPr/>
        </p:nvSpPr>
        <p:spPr>
          <a:xfrm>
            <a:off x="905510" y="3286760"/>
            <a:ext cx="6197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ctr">
              <a:buClr>
                <a:srgbClr val="FF9999"/>
              </a:buClr>
              <a:buFont typeface="Wingdings" panose="05000000000000000000" charset="0"/>
              <a:buChar char="ü"/>
            </a:pPr>
            <a:r>
              <a:rPr kumimoji="1" lang="ja-JP" altLang="en-US" sz="2400" dirty="0" smtClean="0"/>
              <a:t>ＤＣＴは，最小</a:t>
            </a:r>
            <a:r>
              <a:rPr kumimoji="1" lang="en-US" altLang="ja-JP" sz="2400" dirty="0" smtClean="0"/>
              <a:t>MSE</a:t>
            </a:r>
            <a:r>
              <a:rPr kumimoji="1" lang="ja-JP" altLang="en-US" sz="2400" dirty="0" smtClean="0"/>
              <a:t>と係数グラフは関係ある</a:t>
            </a:r>
            <a:endParaRPr kumimoji="1" lang="ja-JP" altLang="en-US" sz="2400" dirty="0" smtClean="0"/>
          </a:p>
        </p:txBody>
      </p:sp>
      <p:cxnSp>
        <p:nvCxnSpPr>
          <p:cNvPr id="20" name="直線コネクタ 19"/>
          <p:cNvCxnSpPr/>
          <p:nvPr/>
        </p:nvCxnSpPr>
        <p:spPr>
          <a:xfrm flipV="1">
            <a:off x="573405" y="1807845"/>
            <a:ext cx="3583940" cy="63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573405" y="3157220"/>
            <a:ext cx="3094355" cy="127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573405" y="4530090"/>
            <a:ext cx="3820795" cy="190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33"/>
          <p:cNvSpPr txBox="1"/>
          <p:nvPr/>
        </p:nvSpPr>
        <p:spPr>
          <a:xfrm>
            <a:off x="1022350" y="4684395"/>
            <a:ext cx="5705475" cy="902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10000"/>
              </a:lnSpc>
              <a:buClr>
                <a:srgbClr val="FF9999"/>
              </a:buClr>
              <a:buFont typeface="Wingdings" panose="05000000000000000000" charset="0"/>
              <a:buChar char="ü"/>
            </a:pPr>
            <a:r>
              <a:rPr kumimoji="1" lang="ja-JP" altLang="en-US" sz="2400" dirty="0" smtClean="0"/>
              <a:t>ＩＣＡ基底を使わなくてもよい領域</a:t>
            </a:r>
            <a:endParaRPr kumimoji="1" lang="ja-JP" altLang="en-US" sz="2400" dirty="0" smtClean="0"/>
          </a:p>
          <a:p>
            <a:pPr indent="0" algn="l">
              <a:lnSpc>
                <a:spcPct val="110000"/>
              </a:lnSpc>
              <a:buClr>
                <a:srgbClr val="FF9999"/>
              </a:buClr>
              <a:buFont typeface="Wingdings" panose="05000000000000000000" charset="0"/>
              <a:buNone/>
            </a:pPr>
            <a:r>
              <a:rPr kumimoji="1" lang="ja-JP" altLang="en-US" sz="2400" dirty="0" smtClean="0"/>
              <a:t>　 使わなければならない領域が分かった</a:t>
            </a:r>
            <a:endParaRPr kumimoji="1" lang="ja-JP" altLang="en-US" sz="2400" dirty="0" smtClean="0"/>
          </a:p>
        </p:txBody>
      </p:sp>
      <p:pic>
        <p:nvPicPr>
          <p:cNvPr id="14" name="図形 13" descr="キャプチャ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95720" y="4469130"/>
            <a:ext cx="1111250" cy="10820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ja-JP" altLang="en-US"/>
              <a:t>今後の予定</a:t>
            </a:r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ED84C72-A00F-41D9-8911-FDA808E68C33}" type="slidenum">
              <a:rPr lang="ja-JP" altLang="en-US" smtClean="0"/>
            </a:fld>
            <a:endParaRPr lang="ja-JP" altLang="en-US" dirty="0"/>
          </a:p>
        </p:txBody>
      </p:sp>
      <p:sp>
        <p:nvSpPr>
          <p:cNvPr id="3" name="テキスト ボックス 33"/>
          <p:cNvSpPr txBox="1"/>
          <p:nvPr/>
        </p:nvSpPr>
        <p:spPr>
          <a:xfrm>
            <a:off x="361315" y="2517775"/>
            <a:ext cx="6859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Clr>
                <a:srgbClr val="FF9999"/>
              </a:buClr>
              <a:buFont typeface="Wingdings" panose="05000000000000000000" charset="0"/>
              <a:buChar char="ü"/>
            </a:pPr>
            <a:r>
              <a:rPr kumimoji="1" lang="ja-JP" altLang="en-US" sz="2800" dirty="0" smtClean="0"/>
              <a:t>基底を複数個用いた場合の</a:t>
            </a:r>
            <a:r>
              <a:rPr kumimoji="1" lang="en-US" altLang="ja-JP" sz="2800" dirty="0" smtClean="0"/>
              <a:t>MSE</a:t>
            </a:r>
            <a:r>
              <a:rPr kumimoji="1" lang="ja-JP" altLang="en-US" sz="2800" dirty="0" smtClean="0"/>
              <a:t>等を比較</a:t>
            </a:r>
            <a:endParaRPr kumimoji="1" lang="ja-JP" altLang="en-US" sz="2800" dirty="0" smtClean="0"/>
          </a:p>
        </p:txBody>
      </p:sp>
      <p:sp>
        <p:nvSpPr>
          <p:cNvPr id="5" name="テキスト ボックス 33"/>
          <p:cNvSpPr txBox="1"/>
          <p:nvPr/>
        </p:nvSpPr>
        <p:spPr>
          <a:xfrm>
            <a:off x="361315" y="1713230"/>
            <a:ext cx="6702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Clr>
                <a:srgbClr val="FF9999"/>
              </a:buClr>
              <a:buFont typeface="Wingdings" panose="05000000000000000000" charset="0"/>
              <a:buChar char="ü"/>
            </a:pPr>
            <a:r>
              <a:rPr kumimoji="1" lang="ja-JP" altLang="en-US" sz="2800" dirty="0" smtClean="0"/>
              <a:t>最小</a:t>
            </a:r>
            <a:r>
              <a:rPr kumimoji="1" lang="en-US" altLang="ja-JP" sz="2800" dirty="0" smtClean="0"/>
              <a:t>MSE</a:t>
            </a:r>
            <a:r>
              <a:rPr kumimoji="1" lang="ja-JP" altLang="en-US" sz="2800" dirty="0" smtClean="0"/>
              <a:t>を閾値で分割</a:t>
            </a:r>
            <a:endParaRPr kumimoji="1" lang="ja-JP" altLang="en-US" sz="2800" dirty="0" smtClean="0"/>
          </a:p>
        </p:txBody>
      </p:sp>
      <p:sp>
        <p:nvSpPr>
          <p:cNvPr id="13" name="テキスト ボックス 33"/>
          <p:cNvSpPr txBox="1"/>
          <p:nvPr/>
        </p:nvSpPr>
        <p:spPr>
          <a:xfrm>
            <a:off x="361315" y="3325495"/>
            <a:ext cx="6702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Clr>
                <a:srgbClr val="FF9999"/>
              </a:buClr>
              <a:buFont typeface="Wingdings" panose="05000000000000000000" charset="0"/>
              <a:buChar char="ü"/>
            </a:pPr>
            <a:r>
              <a:rPr kumimoji="1" lang="ja-JP" altLang="en-US" sz="2800" dirty="0" smtClean="0"/>
              <a:t>基底形状と小領域形状の関係性</a:t>
            </a:r>
            <a:endParaRPr kumimoji="1" lang="ja-JP" altLang="en-US" sz="2800" dirty="0" smtClean="0"/>
          </a:p>
        </p:txBody>
      </p:sp>
      <p:sp>
        <p:nvSpPr>
          <p:cNvPr id="15" name="テキスト ボックス 33"/>
          <p:cNvSpPr txBox="1"/>
          <p:nvPr/>
        </p:nvSpPr>
        <p:spPr>
          <a:xfrm>
            <a:off x="5111750" y="4062095"/>
            <a:ext cx="3811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sz="2800" dirty="0" smtClean="0"/>
              <a:t>... </a:t>
            </a:r>
            <a:r>
              <a:rPr kumimoji="1" lang="ja-JP" altLang="en-US" sz="2800" dirty="0" smtClean="0"/>
              <a:t>などを調査</a:t>
            </a:r>
            <a:endParaRPr kumimoji="1" lang="ja-JP" altLang="en-US" sz="28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8" name="図形 68" descr="Barbara（ブロック番号付き）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0485" y="126365"/>
            <a:ext cx="6463030" cy="66059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目次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コンテンツプレースホルダ 2"/>
          <p:cNvSpPr/>
          <p:nvPr>
            <p:ph idx="1"/>
          </p:nvPr>
        </p:nvSpPr>
        <p:spPr/>
        <p:txBody>
          <a:bodyPr/>
          <a:p>
            <a:r>
              <a:rPr lang="en-US" altLang="ja-JP"/>
              <a:t> </a:t>
            </a:r>
            <a:r>
              <a:rPr lang="ja-JP" altLang="en-US" sz="2800"/>
              <a:t>前回の振り返り</a:t>
            </a:r>
            <a:endParaRPr lang="ja-JP" altLang="en-US" sz="2800"/>
          </a:p>
          <a:p>
            <a:pPr marL="0" indent="0">
              <a:buNone/>
            </a:pPr>
            <a:endParaRPr lang="ja-JP" altLang="en-US" sz="1800"/>
          </a:p>
          <a:p>
            <a:r>
              <a:rPr lang="ja-JP" altLang="en-US" sz="2800"/>
              <a:t> 今回の進捗</a:t>
            </a:r>
            <a:endParaRPr lang="ja-JP" altLang="en-US" sz="280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400"/>
              <a:t> プログラムの見直し</a:t>
            </a:r>
            <a:endParaRPr lang="ja-JP" altLang="en-US" sz="240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400"/>
              <a:t> </a:t>
            </a:r>
            <a:r>
              <a:rPr lang="en-US" altLang="ja-JP" sz="2400"/>
              <a:t>DCT</a:t>
            </a:r>
            <a:r>
              <a:rPr lang="ja-JP" altLang="en-US" sz="2400"/>
              <a:t>を用いた場合の最小</a:t>
            </a:r>
            <a:r>
              <a:rPr lang="en-US" altLang="ja-JP" sz="2400"/>
              <a:t>MSE</a:t>
            </a:r>
            <a:endParaRPr lang="en-US" altLang="ja-JP" sz="2400"/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400"/>
              <a:t> 基底を使わない時の</a:t>
            </a:r>
            <a:r>
              <a:rPr lang="en-US" altLang="ja-JP" sz="2400"/>
              <a:t>MSE</a:t>
            </a:r>
            <a:endParaRPr lang="en-US" altLang="ja-JP" sz="2400"/>
          </a:p>
          <a:p>
            <a:pPr marL="457200" lvl="1" indent="0">
              <a:buFont typeface="+mj-lt"/>
              <a:buNone/>
            </a:pPr>
            <a:endParaRPr lang="ja-JP" altLang="en-US" sz="2000"/>
          </a:p>
          <a:p>
            <a:r>
              <a:rPr lang="ja-JP" altLang="en-US" sz="2800"/>
              <a:t> 今後の予定</a:t>
            </a:r>
            <a:endParaRPr lang="ja-JP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前回の振り返り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4C72-A00F-41D9-8911-FDA808E68C33}" type="slidenum">
              <a:rPr kumimoji="1" lang="ja-JP" altLang="en-US" smtClean="0"/>
            </a:fld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1342390" y="2065020"/>
            <a:ext cx="6621781" cy="2772410"/>
            <a:chOff x="3032824" y="2367316"/>
            <a:chExt cx="6003477" cy="2520821"/>
          </a:xfrm>
        </p:grpSpPr>
        <p:grpSp>
          <p:nvGrpSpPr>
            <p:cNvPr id="31" name="グループ化 30"/>
            <p:cNvGrpSpPr/>
            <p:nvPr/>
          </p:nvGrpSpPr>
          <p:grpSpPr>
            <a:xfrm>
              <a:off x="3032824" y="2367316"/>
              <a:ext cx="5895819" cy="2260114"/>
              <a:chOff x="1715138" y="3829772"/>
              <a:chExt cx="5895819" cy="2260114"/>
            </a:xfrm>
          </p:grpSpPr>
          <p:pic>
            <p:nvPicPr>
              <p:cNvPr id="32" name="図 31" descr="C:\Users\kawamura\Desktop\DCT_q.bmp"/>
              <p:cNvPicPr/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0034" y="3964900"/>
                <a:ext cx="1744377" cy="174511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3" name="グループ化 32"/>
              <p:cNvGrpSpPr/>
              <p:nvPr/>
            </p:nvGrpSpPr>
            <p:grpSpPr>
              <a:xfrm>
                <a:off x="3745751" y="4066092"/>
                <a:ext cx="3865206" cy="1535146"/>
                <a:chOff x="3745751" y="4066092"/>
                <a:chExt cx="3865206" cy="1535146"/>
              </a:xfrm>
            </p:grpSpPr>
            <p:sp>
              <p:nvSpPr>
                <p:cNvPr id="40" name="正方形/長方形 39"/>
                <p:cNvSpPr/>
                <p:nvPr/>
              </p:nvSpPr>
              <p:spPr>
                <a:xfrm>
                  <a:off x="3745751" y="5288671"/>
                  <a:ext cx="304896" cy="312567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1" name="直線コネクタ 40"/>
                <p:cNvCxnSpPr>
                  <a:stCxn id="43" idx="1"/>
                  <a:endCxn id="40" idx="3"/>
                </p:cNvCxnSpPr>
                <p:nvPr/>
              </p:nvCxnSpPr>
              <p:spPr>
                <a:xfrm flipH="1">
                  <a:off x="4050647" y="4833665"/>
                  <a:ext cx="2029588" cy="61129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3" name="Picture 5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80235" y="4066092"/>
                  <a:ext cx="1530722" cy="1535146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</p:grpSp>
          <p:sp>
            <p:nvSpPr>
              <p:cNvPr id="34" name="テキスト ボックス 33"/>
              <p:cNvSpPr txBox="1"/>
              <p:nvPr/>
            </p:nvSpPr>
            <p:spPr>
              <a:xfrm>
                <a:off x="3714185" y="5755008"/>
                <a:ext cx="1616075" cy="334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kumimoji="1" lang="en-US" altLang="ja-JP" dirty="0" smtClean="0"/>
                  <a:t>DCT</a:t>
                </a:r>
                <a:r>
                  <a:rPr kumimoji="1" lang="ja-JP" altLang="en-US" dirty="0" smtClean="0"/>
                  <a:t>符号化画像</a:t>
                </a:r>
                <a:endParaRPr kumimoji="1" lang="ja-JP" altLang="en-US" dirty="0" smtClean="0"/>
              </a:p>
            </p:txBody>
          </p:sp>
          <p:grpSp>
            <p:nvGrpSpPr>
              <p:cNvPr id="35" name="グループ化 34"/>
              <p:cNvGrpSpPr/>
              <p:nvPr/>
            </p:nvGrpSpPr>
            <p:grpSpPr>
              <a:xfrm>
                <a:off x="1715138" y="3829772"/>
                <a:ext cx="3000152" cy="1878235"/>
                <a:chOff x="1715138" y="3829772"/>
                <a:chExt cx="3000152" cy="1878235"/>
              </a:xfrm>
            </p:grpSpPr>
            <p:sp>
              <p:nvSpPr>
                <p:cNvPr id="36" name="正方形/長方形 35"/>
                <p:cNvSpPr/>
                <p:nvPr/>
              </p:nvSpPr>
              <p:spPr>
                <a:xfrm>
                  <a:off x="4050647" y="4134374"/>
                  <a:ext cx="664643" cy="1072429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ja-JP" altLang="en-US">
                    <a:solidFill>
                      <a:prstClr val="black"/>
                    </a:solidFill>
                  </a:endParaRPr>
                </a:p>
              </p:txBody>
            </p:sp>
            <p:pic>
              <p:nvPicPr>
                <p:cNvPr id="37" name="Picture 6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15138" y="3829772"/>
                  <a:ext cx="1134152" cy="1878235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  <p:cxnSp>
              <p:nvCxnSpPr>
                <p:cNvPr id="39" name="直線コネクタ 38"/>
                <p:cNvCxnSpPr>
                  <a:stCxn id="36" idx="1"/>
                  <a:endCxn id="37" idx="3"/>
                </p:cNvCxnSpPr>
                <p:nvPr/>
              </p:nvCxnSpPr>
              <p:spPr>
                <a:xfrm flipH="1">
                  <a:off x="2849290" y="4670589"/>
                  <a:ext cx="1201357" cy="98301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4" name="テキスト ボックス 43"/>
            <p:cNvSpPr txBox="1"/>
            <p:nvPr/>
          </p:nvSpPr>
          <p:spPr>
            <a:xfrm>
              <a:off x="7290756" y="4245518"/>
              <a:ext cx="1745545" cy="642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ja-JP" altLang="en-US" sz="2000" dirty="0">
                  <a:solidFill>
                    <a:srgbClr val="FF0000"/>
                  </a:solidFill>
                </a:rPr>
                <a:t>画質</a:t>
              </a:r>
              <a:r>
                <a:rPr lang="ja-JP" altLang="en-US" sz="2000" dirty="0" smtClean="0">
                  <a:solidFill>
                    <a:srgbClr val="FF0000"/>
                  </a:solidFill>
                </a:rPr>
                <a:t>の劣化</a:t>
              </a:r>
              <a:br>
                <a:rPr lang="en-US" altLang="ja-JP" sz="2000" dirty="0" smtClean="0">
                  <a:solidFill>
                    <a:srgbClr val="FF0000"/>
                  </a:solidFill>
                </a:rPr>
              </a:br>
              <a:r>
                <a:rPr lang="ja-JP" altLang="en-US" sz="2000" dirty="0" smtClean="0">
                  <a:solidFill>
                    <a:srgbClr val="FF0000"/>
                  </a:solidFill>
                </a:rPr>
                <a:t>（歪み）が</a:t>
              </a:r>
              <a:r>
                <a:rPr lang="ja-JP" altLang="en-US" sz="2000" dirty="0">
                  <a:solidFill>
                    <a:srgbClr val="FF0000"/>
                  </a:solidFill>
                </a:rPr>
                <a:t>発生</a:t>
              </a:r>
              <a:endParaRPr lang="ja-JP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テキスト ボックス 33"/>
          <p:cNvSpPr txBox="1"/>
          <p:nvPr/>
        </p:nvSpPr>
        <p:spPr>
          <a:xfrm>
            <a:off x="654685" y="1410970"/>
            <a:ext cx="3195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2800" dirty="0" smtClean="0"/>
              <a:t>圧縮率を上げた時</a:t>
            </a:r>
            <a:endParaRPr kumimoji="1" lang="ja-JP" altLang="en-US" sz="2800" dirty="0" smtClean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1123315" y="4744085"/>
            <a:ext cx="1689100" cy="2072564"/>
            <a:chOff x="7632700" y="2634907"/>
            <a:chExt cx="1689100" cy="2072564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897"/>
            <a:stretch>
              <a:fillRect/>
            </a:stretch>
          </p:blipFill>
          <p:spPr bwMode="auto">
            <a:xfrm>
              <a:off x="7632700" y="2634907"/>
              <a:ext cx="1689100" cy="16891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4" name="テキスト ボックス 33"/>
            <p:cNvSpPr txBox="1"/>
            <p:nvPr/>
          </p:nvSpPr>
          <p:spPr>
            <a:xfrm>
              <a:off x="7665618" y="4339171"/>
              <a:ext cx="163766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kumimoji="1" lang="en-US" altLang="ja-JP" dirty="0" smtClean="0"/>
                <a:t>ICA</a:t>
              </a:r>
              <a:r>
                <a:rPr kumimoji="1" lang="ja-JP" altLang="en-US" dirty="0" smtClean="0"/>
                <a:t>符号化画像</a:t>
              </a:r>
              <a:endParaRPr kumimoji="1" lang="ja-JP" altLang="en-US" dirty="0" smtClean="0"/>
            </a:p>
          </p:txBody>
        </p:sp>
      </p:grpSp>
      <p:sp>
        <p:nvSpPr>
          <p:cNvPr id="18" name="テキスト ボックス 33"/>
          <p:cNvSpPr txBox="1"/>
          <p:nvPr/>
        </p:nvSpPr>
        <p:spPr>
          <a:xfrm>
            <a:off x="3521710" y="5223510"/>
            <a:ext cx="4843145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3600" dirty="0" smtClean="0"/>
              <a:t>ＩＣＡ</a:t>
            </a:r>
            <a:r>
              <a:rPr kumimoji="1" lang="ja-JP" altLang="en-US" sz="3200" dirty="0" smtClean="0"/>
              <a:t>と組み合わせることで </a:t>
            </a:r>
            <a:endParaRPr kumimoji="1" lang="ja-JP" altLang="en-US" sz="3200" dirty="0" smtClean="0"/>
          </a:p>
          <a:p>
            <a:pPr algn="ctr"/>
            <a:r>
              <a:rPr kumimoji="1" lang="ja-JP" altLang="en-US" sz="3200" dirty="0" smtClean="0"/>
              <a:t>画質を改善したい！</a:t>
            </a:r>
            <a:endParaRPr kumimoji="1" lang="ja-JP" altLang="en-US" sz="32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ja-JP" altLang="en-US"/>
              <a:t>前回の振り返り</a:t>
            </a:r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ED84C72-A00F-41D9-8911-FDA808E68C33}" type="slidenum">
              <a:rPr lang="ja-JP" altLang="en-US" smtClean="0"/>
            </a:fld>
            <a:endParaRPr lang="ja-JP" altLang="en-US" dirty="0"/>
          </a:p>
        </p:txBody>
      </p:sp>
      <p:sp>
        <p:nvSpPr>
          <p:cNvPr id="18" name="テキスト ボックス 33"/>
          <p:cNvSpPr txBox="1"/>
          <p:nvPr/>
        </p:nvSpPr>
        <p:spPr>
          <a:xfrm>
            <a:off x="311150" y="1430020"/>
            <a:ext cx="43237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3200" dirty="0" smtClean="0"/>
              <a:t>組み合わせるためには</a:t>
            </a:r>
            <a:endParaRPr kumimoji="1" lang="ja-JP" altLang="en-US" sz="3200" dirty="0" smtClean="0"/>
          </a:p>
        </p:txBody>
      </p:sp>
      <p:pic>
        <p:nvPicPr>
          <p:cNvPr id="10" name="図形 9" descr="キャプチャ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5670" y="2400300"/>
            <a:ext cx="1228725" cy="2057400"/>
          </a:xfrm>
          <a:prstGeom prst="rect">
            <a:avLst/>
          </a:prstGeom>
        </p:spPr>
      </p:pic>
      <p:pic>
        <p:nvPicPr>
          <p:cNvPr id="11" name="図形 10" descr="キャプチャ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" y="2349500"/>
            <a:ext cx="1304925" cy="2009775"/>
          </a:xfrm>
          <a:prstGeom prst="rect">
            <a:avLst/>
          </a:prstGeom>
        </p:spPr>
      </p:pic>
      <p:sp>
        <p:nvSpPr>
          <p:cNvPr id="12" name="テキスト ボックス 33"/>
          <p:cNvSpPr txBox="1"/>
          <p:nvPr/>
        </p:nvSpPr>
        <p:spPr>
          <a:xfrm>
            <a:off x="1310005" y="4846320"/>
            <a:ext cx="65233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3600" dirty="0" smtClean="0"/>
              <a:t>「</a:t>
            </a:r>
            <a:r>
              <a:rPr kumimoji="1" lang="en-US" altLang="ja-JP" sz="3600" dirty="0" smtClean="0"/>
              <a:t>ICA</a:t>
            </a:r>
            <a:r>
              <a:rPr kumimoji="1" lang="ja-JP" altLang="en-US" sz="3200" dirty="0" smtClean="0"/>
              <a:t>基底の数を減らす」</a:t>
            </a:r>
            <a:r>
              <a:rPr kumimoji="1" lang="ja-JP" altLang="en-US" sz="3600" dirty="0" smtClean="0"/>
              <a:t>必要</a:t>
            </a:r>
            <a:r>
              <a:rPr kumimoji="1" lang="ja-JP" altLang="en-US" sz="3200" dirty="0" smtClean="0"/>
              <a:t>がある</a:t>
            </a:r>
            <a:endParaRPr kumimoji="1" lang="ja-JP" altLang="en-US" sz="3200" dirty="0" smtClean="0"/>
          </a:p>
        </p:txBody>
      </p:sp>
      <p:sp>
        <p:nvSpPr>
          <p:cNvPr id="14" name="テキスト ボックス 33"/>
          <p:cNvSpPr txBox="1"/>
          <p:nvPr/>
        </p:nvSpPr>
        <p:spPr>
          <a:xfrm>
            <a:off x="857250" y="5767705"/>
            <a:ext cx="5436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2800" dirty="0" smtClean="0"/>
              <a:t>（意味のある基底を見つける）</a:t>
            </a:r>
            <a:endParaRPr kumimoji="1" lang="ja-JP" altLang="en-US" sz="2800" dirty="0" smtClean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1670050" y="5420995"/>
            <a:ext cx="3811905" cy="0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33"/>
          <p:cNvSpPr txBox="1"/>
          <p:nvPr/>
        </p:nvSpPr>
        <p:spPr>
          <a:xfrm rot="5400000">
            <a:off x="3091180" y="5391785"/>
            <a:ext cx="969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2800" dirty="0" smtClean="0"/>
              <a:t>＝</a:t>
            </a:r>
            <a:endParaRPr kumimoji="1" lang="ja-JP" altLang="en-US" sz="2800" dirty="0" smtClean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1713230" y="3214370"/>
            <a:ext cx="1991360" cy="819150"/>
            <a:chOff x="2338" y="5074"/>
            <a:chExt cx="3136" cy="1290"/>
          </a:xfrm>
        </p:grpSpPr>
        <p:pic>
          <p:nvPicPr>
            <p:cNvPr id="9" name="図 53"/>
            <p:cNvPicPr>
              <a:picLocks noChangeAspect="1"/>
            </p:cNvPicPr>
            <p:nvPr/>
          </p:nvPicPr>
          <p:blipFill>
            <a:blip r:embed="rId3"/>
            <a:srcRect r="75125" b="75057"/>
            <a:stretch>
              <a:fillRect/>
            </a:stretch>
          </p:blipFill>
          <p:spPr>
            <a:xfrm>
              <a:off x="4213" y="5152"/>
              <a:ext cx="647" cy="651"/>
            </a:xfrm>
            <a:prstGeom prst="rect">
              <a:avLst/>
            </a:prstGeom>
          </p:spPr>
        </p:pic>
        <p:pic>
          <p:nvPicPr>
            <p:cNvPr id="17" name="図形 16" descr="GEN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57" y="5074"/>
              <a:ext cx="807" cy="807"/>
            </a:xfrm>
            <a:prstGeom prst="rect">
              <a:avLst/>
            </a:prstGeom>
          </p:spPr>
        </p:pic>
        <p:sp>
          <p:nvSpPr>
            <p:cNvPr id="19" name="テキスト ボックス 33"/>
            <p:cNvSpPr txBox="1"/>
            <p:nvPr/>
          </p:nvSpPr>
          <p:spPr>
            <a:xfrm>
              <a:off x="3571" y="5261"/>
              <a:ext cx="74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kumimoji="1" lang="ja-JP" altLang="en-US" sz="1400" dirty="0" smtClean="0"/>
                <a:t>＋</a:t>
              </a:r>
              <a:endParaRPr kumimoji="1" lang="ja-JP" altLang="en-US" sz="1400" dirty="0" smtClean="0"/>
            </a:p>
          </p:txBody>
        </p:sp>
        <p:sp>
          <p:nvSpPr>
            <p:cNvPr id="20" name="テキスト ボックス 33"/>
            <p:cNvSpPr txBox="1"/>
            <p:nvPr/>
          </p:nvSpPr>
          <p:spPr>
            <a:xfrm>
              <a:off x="2338" y="5881"/>
              <a:ext cx="187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kumimoji="1" lang="ja-JP" altLang="en-US" sz="1400" dirty="0" smtClean="0"/>
                <a:t>圧縮データ</a:t>
              </a:r>
              <a:endParaRPr kumimoji="1" lang="ja-JP" altLang="en-US" sz="1400" dirty="0" smtClean="0"/>
            </a:p>
          </p:txBody>
        </p:sp>
        <p:sp>
          <p:nvSpPr>
            <p:cNvPr id="21" name="テキスト ボックス 33"/>
            <p:cNvSpPr txBox="1"/>
            <p:nvPr/>
          </p:nvSpPr>
          <p:spPr>
            <a:xfrm>
              <a:off x="3599" y="5881"/>
              <a:ext cx="187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kumimoji="1" lang="ja-JP" altLang="en-US" sz="1400" dirty="0" smtClean="0"/>
                <a:t>基底</a:t>
              </a:r>
              <a:endParaRPr kumimoji="1" lang="ja-JP" altLang="en-US" sz="1400" dirty="0" smtClean="0"/>
            </a:p>
          </p:txBody>
        </p:sp>
      </p:grpSp>
      <p:sp>
        <p:nvSpPr>
          <p:cNvPr id="22" name="右矢印 21"/>
          <p:cNvSpPr/>
          <p:nvPr/>
        </p:nvSpPr>
        <p:spPr>
          <a:xfrm>
            <a:off x="4049183" y="3081514"/>
            <a:ext cx="677556" cy="778143"/>
          </a:xfrm>
          <a:prstGeom prst="rightArrow">
            <a:avLst/>
          </a:prstGeom>
          <a:solidFill>
            <a:srgbClr val="31A2A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ja-JP" altLang="en-US"/>
          </a:p>
        </p:txBody>
      </p:sp>
      <p:pic>
        <p:nvPicPr>
          <p:cNvPr id="30" name="図形 29" descr="GE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430" y="2667635"/>
            <a:ext cx="1474470" cy="1474470"/>
          </a:xfrm>
          <a:prstGeom prst="rect">
            <a:avLst/>
          </a:prstGeom>
        </p:spPr>
      </p:pic>
      <p:sp>
        <p:nvSpPr>
          <p:cNvPr id="31" name="テキスト ボックス 33"/>
          <p:cNvSpPr txBox="1"/>
          <p:nvPr/>
        </p:nvSpPr>
        <p:spPr>
          <a:xfrm>
            <a:off x="5416550" y="4232275"/>
            <a:ext cx="13328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1600" dirty="0" smtClean="0"/>
              <a:t>再構成可能</a:t>
            </a:r>
            <a:endParaRPr kumimoji="1" lang="ja-JP" altLang="en-US" sz="16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ja-JP" altLang="en-US"/>
              <a:t>前回の振り返り</a:t>
            </a:r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ED84C72-A00F-41D9-8911-FDA808E68C33}" type="slidenum">
              <a:rPr lang="ja-JP" altLang="en-US" smtClean="0"/>
            </a:fld>
            <a:endParaRPr lang="ja-JP" altLang="en-US" dirty="0"/>
          </a:p>
        </p:txBody>
      </p:sp>
      <p:pic>
        <p:nvPicPr>
          <p:cNvPr id="6" name="図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5" y="3145790"/>
            <a:ext cx="1845310" cy="1845310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070" y="3161030"/>
            <a:ext cx="1824355" cy="1830705"/>
          </a:xfrm>
          <a:prstGeom prst="rect">
            <a:avLst/>
          </a:prstGeom>
        </p:spPr>
      </p:pic>
      <p:sp>
        <p:nvSpPr>
          <p:cNvPr id="18" name="テキスト ボックス 33"/>
          <p:cNvSpPr txBox="1"/>
          <p:nvPr/>
        </p:nvSpPr>
        <p:spPr>
          <a:xfrm>
            <a:off x="594995" y="1430020"/>
            <a:ext cx="4979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2800" dirty="0" smtClean="0"/>
              <a:t>送るべき基底を見つけるために</a:t>
            </a:r>
            <a:endParaRPr kumimoji="1" lang="ja-JP" altLang="en-US" sz="2800" dirty="0" smtClean="0"/>
          </a:p>
        </p:txBody>
      </p:sp>
      <p:sp>
        <p:nvSpPr>
          <p:cNvPr id="5" name="テキスト ボックス 33"/>
          <p:cNvSpPr txBox="1"/>
          <p:nvPr/>
        </p:nvSpPr>
        <p:spPr>
          <a:xfrm>
            <a:off x="3049270" y="1951990"/>
            <a:ext cx="6012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2800" dirty="0" smtClean="0"/>
              <a:t>最も画質が良くなる基底を分析</a:t>
            </a:r>
            <a:endParaRPr kumimoji="1" lang="ja-JP" altLang="en-US" sz="2800" dirty="0" smtClean="0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970" y="3846195"/>
            <a:ext cx="480695" cy="508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11" name="グループ化 10"/>
          <p:cNvGrpSpPr/>
          <p:nvPr/>
        </p:nvGrpSpPr>
        <p:grpSpPr>
          <a:xfrm>
            <a:off x="4969510" y="3319780"/>
            <a:ext cx="1223645" cy="1560830"/>
            <a:chOff x="7885" y="4372"/>
            <a:chExt cx="1927" cy="2458"/>
          </a:xfrm>
        </p:grpSpPr>
        <p:sp>
          <p:nvSpPr>
            <p:cNvPr id="22" name="右矢印 21"/>
            <p:cNvSpPr/>
            <p:nvPr/>
          </p:nvSpPr>
          <p:spPr>
            <a:xfrm>
              <a:off x="8315" y="5025"/>
              <a:ext cx="1067" cy="1225"/>
            </a:xfrm>
            <a:prstGeom prst="rightArrow">
              <a:avLst/>
            </a:prstGeom>
            <a:solidFill>
              <a:srgbClr val="31A2AC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33"/>
            <p:cNvSpPr txBox="1"/>
            <p:nvPr/>
          </p:nvSpPr>
          <p:spPr>
            <a:xfrm>
              <a:off x="7885" y="6250"/>
              <a:ext cx="192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kumimoji="1" lang="ja-JP" altLang="en-US" dirty="0" smtClean="0"/>
                <a:t>再構成</a:t>
              </a:r>
              <a:endParaRPr kumimoji="1" lang="ja-JP" altLang="en-US" dirty="0" smtClean="0"/>
            </a:p>
          </p:txBody>
        </p:sp>
        <p:sp>
          <p:nvSpPr>
            <p:cNvPr id="10" name="テキスト ボックス 33"/>
            <p:cNvSpPr txBox="1"/>
            <p:nvPr/>
          </p:nvSpPr>
          <p:spPr>
            <a:xfrm>
              <a:off x="7885" y="4372"/>
              <a:ext cx="192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kumimoji="1" lang="en-US" altLang="ja-JP" dirty="0" smtClean="0"/>
                <a:t>1</a:t>
              </a:r>
              <a:r>
                <a:rPr kumimoji="1" lang="ja-JP" altLang="en-US" dirty="0" smtClean="0"/>
                <a:t>個だけで</a:t>
              </a:r>
              <a:endParaRPr kumimoji="1" lang="ja-JP" altLang="en-US" dirty="0" smtClean="0"/>
            </a:p>
          </p:txBody>
        </p:sp>
      </p:grpSp>
      <p:cxnSp>
        <p:nvCxnSpPr>
          <p:cNvPr id="15" name="直線コネクタ 14"/>
          <p:cNvCxnSpPr/>
          <p:nvPr/>
        </p:nvCxnSpPr>
        <p:spPr>
          <a:xfrm flipV="1">
            <a:off x="3728720" y="2406650"/>
            <a:ext cx="2912745" cy="4445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33"/>
          <p:cNvSpPr txBox="1"/>
          <p:nvPr/>
        </p:nvSpPr>
        <p:spPr>
          <a:xfrm>
            <a:off x="675640" y="4991735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dirty="0" smtClean="0"/>
              <a:t>DCT</a:t>
            </a:r>
            <a:r>
              <a:rPr kumimoji="1" lang="ja-JP" altLang="en-US" dirty="0" smtClean="0"/>
              <a:t>基底群</a:t>
            </a:r>
            <a:endParaRPr kumimoji="1" lang="ja-JP" altLang="en-US" dirty="0" smtClean="0"/>
          </a:p>
        </p:txBody>
      </p:sp>
      <p:sp>
        <p:nvSpPr>
          <p:cNvPr id="14" name="テキスト ボックス 33"/>
          <p:cNvSpPr txBox="1"/>
          <p:nvPr/>
        </p:nvSpPr>
        <p:spPr>
          <a:xfrm>
            <a:off x="2686050" y="4991735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dirty="0" smtClean="0"/>
              <a:t>ICA</a:t>
            </a:r>
            <a:r>
              <a:rPr kumimoji="1" lang="ja-JP" altLang="en-US" dirty="0" smtClean="0"/>
              <a:t>基底群</a:t>
            </a:r>
            <a:endParaRPr kumimoji="1" lang="ja-JP" altLang="en-US" dirty="0" smtClean="0"/>
          </a:p>
        </p:txBody>
      </p:sp>
      <p:sp>
        <p:nvSpPr>
          <p:cNvPr id="17" name="テキスト ボックス 33"/>
          <p:cNvSpPr txBox="1"/>
          <p:nvPr/>
        </p:nvSpPr>
        <p:spPr>
          <a:xfrm>
            <a:off x="1310640" y="5738495"/>
            <a:ext cx="65233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3200" dirty="0" smtClean="0"/>
              <a:t>送るべき基底の条件を見つける</a:t>
            </a:r>
            <a:endParaRPr kumimoji="1" lang="ja-JP" altLang="en-US" sz="3200" dirty="0" smtClean="0"/>
          </a:p>
        </p:txBody>
      </p:sp>
      <p:sp>
        <p:nvSpPr>
          <p:cNvPr id="19" name="雲形吹き出し 18"/>
          <p:cNvSpPr/>
          <p:nvPr/>
        </p:nvSpPr>
        <p:spPr>
          <a:xfrm>
            <a:off x="6468745" y="2599690"/>
            <a:ext cx="2454275" cy="977900"/>
          </a:xfrm>
          <a:prstGeom prst="cloudCallout">
            <a:avLst>
              <a:gd name="adj1" fmla="val -16959"/>
              <a:gd name="adj2" fmla="val 64935"/>
            </a:avLst>
          </a:prstGeom>
          <a:solidFill>
            <a:schemeClr val="bg1"/>
          </a:solidFill>
          <a:ln>
            <a:solidFill>
              <a:srgbClr val="8BC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3" name="テキスト ボックス 33"/>
          <p:cNvSpPr txBox="1"/>
          <p:nvPr/>
        </p:nvSpPr>
        <p:spPr>
          <a:xfrm>
            <a:off x="6350000" y="2904490"/>
            <a:ext cx="2691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dirty="0" smtClean="0"/>
              <a:t>どれだけ画質が近い？</a:t>
            </a:r>
            <a:endParaRPr kumimoji="1" lang="ja-JP" alt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ja-JP" altLang="en-US"/>
              <a:t>前回の振り返り</a:t>
            </a:r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ED84C72-A00F-41D9-8911-FDA808E68C33}" type="slidenum">
              <a:rPr lang="ja-JP" altLang="en-US" smtClean="0"/>
            </a:fld>
            <a:endParaRPr lang="ja-JP" altLang="en-US" dirty="0"/>
          </a:p>
        </p:txBody>
      </p:sp>
      <p:sp>
        <p:nvSpPr>
          <p:cNvPr id="18" name="テキスト ボックス 33"/>
          <p:cNvSpPr txBox="1"/>
          <p:nvPr/>
        </p:nvSpPr>
        <p:spPr>
          <a:xfrm>
            <a:off x="492760" y="1445895"/>
            <a:ext cx="1768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2800" dirty="0" smtClean="0"/>
              <a:t>前回は</a:t>
            </a:r>
            <a:endParaRPr kumimoji="1" lang="ja-JP" altLang="en-US" sz="2800" dirty="0" smtClean="0"/>
          </a:p>
        </p:txBody>
      </p:sp>
      <p:pic>
        <p:nvPicPr>
          <p:cNvPr id="20" name="図形 20" descr="ICA[6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635" y="2959100"/>
            <a:ext cx="609600" cy="609600"/>
          </a:xfrm>
          <a:prstGeom prst="rect">
            <a:avLst/>
          </a:prstGeom>
        </p:spPr>
      </p:pic>
      <p:sp>
        <p:nvSpPr>
          <p:cNvPr id="8" name="テキスト ボックス 33"/>
          <p:cNvSpPr txBox="1"/>
          <p:nvPr/>
        </p:nvSpPr>
        <p:spPr>
          <a:xfrm>
            <a:off x="767715" y="1967865"/>
            <a:ext cx="6818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2400" dirty="0" smtClean="0"/>
              <a:t>＊最小</a:t>
            </a:r>
            <a:r>
              <a:rPr kumimoji="1" lang="en-US" altLang="ja-JP" sz="2400" dirty="0" smtClean="0"/>
              <a:t>MSE</a:t>
            </a:r>
            <a:r>
              <a:rPr kumimoji="1" lang="ja-JP" altLang="en-US" sz="2400" dirty="0" smtClean="0"/>
              <a:t>と係数が大きい基底の関係性は？</a:t>
            </a:r>
            <a:endParaRPr kumimoji="1" lang="ja-JP" altLang="en-US" sz="2400" dirty="0" smtClean="0"/>
          </a:p>
        </p:txBody>
      </p:sp>
      <p:pic>
        <p:nvPicPr>
          <p:cNvPr id="9" name="図形 22" descr="ICA[0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955" y="2959100"/>
            <a:ext cx="609600" cy="609600"/>
          </a:xfrm>
          <a:prstGeom prst="rect">
            <a:avLst/>
          </a:prstGeom>
        </p:spPr>
      </p:pic>
      <p:sp>
        <p:nvSpPr>
          <p:cNvPr id="12" name="テキスト ボックス 33"/>
          <p:cNvSpPr txBox="1"/>
          <p:nvPr/>
        </p:nvSpPr>
        <p:spPr>
          <a:xfrm>
            <a:off x="1344930" y="2590800"/>
            <a:ext cx="1223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dirty="0" smtClean="0"/>
              <a:t>最小</a:t>
            </a:r>
            <a:r>
              <a:rPr kumimoji="1" lang="en-US" altLang="ja-JP" dirty="0" smtClean="0"/>
              <a:t>MSE</a:t>
            </a:r>
            <a:endParaRPr kumimoji="1" lang="en-US" altLang="ja-JP" dirty="0" smtClean="0"/>
          </a:p>
        </p:txBody>
      </p:sp>
      <p:sp>
        <p:nvSpPr>
          <p:cNvPr id="21" name="テキスト ボックス 33"/>
          <p:cNvSpPr txBox="1"/>
          <p:nvPr/>
        </p:nvSpPr>
        <p:spPr>
          <a:xfrm>
            <a:off x="2449195" y="2590800"/>
            <a:ext cx="1341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dirty="0" smtClean="0"/>
              <a:t>一番大きい</a:t>
            </a:r>
            <a:endParaRPr kumimoji="1" lang="ja-JP" altLang="en-US" dirty="0" smtClean="0"/>
          </a:p>
        </p:txBody>
      </p:sp>
      <p:sp>
        <p:nvSpPr>
          <p:cNvPr id="23" name="右矢印 22"/>
          <p:cNvSpPr/>
          <p:nvPr/>
        </p:nvSpPr>
        <p:spPr>
          <a:xfrm>
            <a:off x="4233333" y="2875139"/>
            <a:ext cx="677556" cy="778143"/>
          </a:xfrm>
          <a:prstGeom prst="rightArrow">
            <a:avLst/>
          </a:prstGeom>
          <a:solidFill>
            <a:srgbClr val="31A2A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ja-JP" altLang="en-US"/>
          </a:p>
        </p:txBody>
      </p:sp>
      <p:sp>
        <p:nvSpPr>
          <p:cNvPr id="24" name="テキスト ボックス 33"/>
          <p:cNvSpPr txBox="1"/>
          <p:nvPr/>
        </p:nvSpPr>
        <p:spPr>
          <a:xfrm>
            <a:off x="3790315" y="2428240"/>
            <a:ext cx="1445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dirty="0" smtClean="0"/>
              <a:t>MSE</a:t>
            </a:r>
            <a:r>
              <a:rPr kumimoji="1" lang="ja-JP" altLang="en-US" dirty="0" smtClean="0"/>
              <a:t>の</a:t>
            </a:r>
            <a:endParaRPr kumimoji="1" lang="ja-JP" altLang="en-US" dirty="0" smtClean="0"/>
          </a:p>
          <a:p>
            <a:pPr algn="ctr"/>
            <a:r>
              <a:rPr kumimoji="1" lang="ja-JP" altLang="en-US" dirty="0" smtClean="0"/>
              <a:t>大きさ・順位</a:t>
            </a:r>
            <a:endParaRPr kumimoji="1" lang="ja-JP" altLang="en-US" dirty="0" smtClean="0"/>
          </a:p>
        </p:txBody>
      </p:sp>
      <p:sp>
        <p:nvSpPr>
          <p:cNvPr id="25" name="テキスト ボックス 33"/>
          <p:cNvSpPr txBox="1"/>
          <p:nvPr/>
        </p:nvSpPr>
        <p:spPr>
          <a:xfrm>
            <a:off x="3849370" y="3502025"/>
            <a:ext cx="1445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dirty="0" smtClean="0"/>
              <a:t>比較</a:t>
            </a:r>
            <a:endParaRPr kumimoji="1" lang="ja-JP" altLang="en-US" dirty="0" smtClean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5092065" y="2590800"/>
            <a:ext cx="2190750" cy="1062355"/>
            <a:chOff x="8245" y="4080"/>
            <a:chExt cx="3450" cy="1673"/>
          </a:xfrm>
        </p:grpSpPr>
        <p:sp>
          <p:nvSpPr>
            <p:cNvPr id="27" name="テキスト ボックス 33"/>
            <p:cNvSpPr txBox="1"/>
            <p:nvPr/>
          </p:nvSpPr>
          <p:spPr>
            <a:xfrm>
              <a:off x="8245" y="4080"/>
              <a:ext cx="2276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kumimoji="1" lang="ja-JP" altLang="en-US" sz="2000" dirty="0" smtClean="0"/>
                <a:t>「平坦」</a:t>
              </a:r>
              <a:endParaRPr kumimoji="1" lang="ja-JP" altLang="en-US" sz="2000" dirty="0" smtClean="0"/>
            </a:p>
          </p:txBody>
        </p:sp>
        <p:sp>
          <p:nvSpPr>
            <p:cNvPr id="28" name="テキスト ボックス 33"/>
            <p:cNvSpPr txBox="1"/>
            <p:nvPr/>
          </p:nvSpPr>
          <p:spPr>
            <a:xfrm>
              <a:off x="8758" y="4661"/>
              <a:ext cx="22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kumimoji="1" lang="en-US" altLang="ja-JP" dirty="0" smtClean="0"/>
                <a:t>MSE</a:t>
              </a:r>
              <a:r>
                <a:rPr kumimoji="1" lang="ja-JP" altLang="en-US" dirty="0" smtClean="0"/>
                <a:t>：小さい</a:t>
              </a:r>
              <a:endParaRPr kumimoji="1" lang="ja-JP" altLang="en-US" dirty="0" smtClean="0"/>
            </a:p>
          </p:txBody>
        </p:sp>
        <p:sp>
          <p:nvSpPr>
            <p:cNvPr id="29" name="テキスト ボックス 33"/>
            <p:cNvSpPr txBox="1"/>
            <p:nvPr/>
          </p:nvSpPr>
          <p:spPr>
            <a:xfrm>
              <a:off x="8465" y="5173"/>
              <a:ext cx="323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kumimoji="1" lang="ja-JP" altLang="en-US" dirty="0" smtClean="0"/>
                <a:t>順位：関係ない</a:t>
              </a:r>
              <a:endParaRPr kumimoji="1" lang="ja-JP" altLang="en-US" dirty="0" smtClean="0"/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6930390" y="2590800"/>
            <a:ext cx="2099945" cy="1062355"/>
            <a:chOff x="8245" y="4080"/>
            <a:chExt cx="3369" cy="1673"/>
          </a:xfrm>
        </p:grpSpPr>
        <p:sp>
          <p:nvSpPr>
            <p:cNvPr id="32" name="テキスト ボックス 33"/>
            <p:cNvSpPr txBox="1"/>
            <p:nvPr/>
          </p:nvSpPr>
          <p:spPr>
            <a:xfrm>
              <a:off x="8245" y="4080"/>
              <a:ext cx="2276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kumimoji="1" lang="ja-JP" altLang="en-US" sz="2000" dirty="0" smtClean="0"/>
                <a:t>「エッジ」</a:t>
              </a:r>
              <a:endParaRPr kumimoji="1" lang="ja-JP" altLang="en-US" sz="2000" dirty="0" smtClean="0"/>
            </a:p>
          </p:txBody>
        </p:sp>
        <p:sp>
          <p:nvSpPr>
            <p:cNvPr id="33" name="テキスト ボックス 33"/>
            <p:cNvSpPr txBox="1"/>
            <p:nvPr/>
          </p:nvSpPr>
          <p:spPr>
            <a:xfrm>
              <a:off x="8878" y="4661"/>
              <a:ext cx="22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kumimoji="1" lang="en-US" altLang="ja-JP" dirty="0" smtClean="0"/>
                <a:t>MSE</a:t>
              </a:r>
              <a:r>
                <a:rPr kumimoji="1" lang="ja-JP" altLang="en-US" dirty="0" smtClean="0"/>
                <a:t>：大きい</a:t>
              </a:r>
              <a:endParaRPr kumimoji="1" lang="ja-JP" altLang="en-US" dirty="0" smtClean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8717" y="5173"/>
              <a:ext cx="28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kumimoji="1" lang="ja-JP" altLang="en-US" dirty="0" smtClean="0"/>
                <a:t>順位：関係あり</a:t>
              </a:r>
              <a:endParaRPr kumimoji="1" lang="ja-JP" altLang="en-US" dirty="0" smtClean="0"/>
            </a:p>
          </p:txBody>
        </p:sp>
      </p:grpSp>
      <p:sp>
        <p:nvSpPr>
          <p:cNvPr id="35" name="テキスト ボックス 33"/>
          <p:cNvSpPr txBox="1"/>
          <p:nvPr/>
        </p:nvSpPr>
        <p:spPr>
          <a:xfrm>
            <a:off x="993775" y="4195445"/>
            <a:ext cx="7567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2400" dirty="0" smtClean="0"/>
              <a:t>＊最小</a:t>
            </a:r>
            <a:r>
              <a:rPr kumimoji="1" lang="en-US" altLang="ja-JP" sz="2400" dirty="0" smtClean="0"/>
              <a:t>MSE</a:t>
            </a:r>
            <a:r>
              <a:rPr kumimoji="1" lang="ja-JP" altLang="en-US" sz="2400" dirty="0" smtClean="0"/>
              <a:t>の係数順位と係数グラフの形は関係ある？</a:t>
            </a:r>
            <a:endParaRPr kumimoji="1" lang="ja-JP" altLang="en-US" sz="2400" dirty="0" smtClean="0"/>
          </a:p>
        </p:txBody>
      </p:sp>
      <p:pic>
        <p:nvPicPr>
          <p:cNvPr id="53" name="図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535" y="4761230"/>
            <a:ext cx="2620010" cy="144907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graphicFrame>
        <p:nvGraphicFramePr>
          <p:cNvPr id="36" name="表 35"/>
          <p:cNvGraphicFramePr/>
          <p:nvPr/>
        </p:nvGraphicFramePr>
        <p:xfrm>
          <a:off x="5676265" y="4996180"/>
          <a:ext cx="3246755" cy="1073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4730"/>
                <a:gridCol w="1032510"/>
                <a:gridCol w="1199515"/>
              </a:tblGrid>
              <a:tr h="426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rPr>
                        <a:t>最大値</a:t>
                      </a:r>
                      <a:endParaRPr lang="en-US" altLang="en-US" sz="1400" b="0">
                        <a:latin typeface="ＭＳ 明朝" panose="02020609040205080304" charset="-128"/>
                        <a:ea typeface="ＭＳ 明朝" panose="02020609040205080304" charset="-128"/>
                        <a:cs typeface="ＭＳ 明朝" panose="020206090402050803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rPr>
                        <a:t>平均値</a:t>
                      </a:r>
                      <a:endParaRPr lang="en-US" altLang="en-US" sz="1400" b="0">
                        <a:latin typeface="ＭＳ 明朝" panose="02020609040205080304" charset="-128"/>
                        <a:ea typeface="ＭＳ 明朝" panose="02020609040205080304" charset="-128"/>
                        <a:cs typeface="ＭＳ 明朝" panose="020206090402050803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rPr>
                        <a:t>最大と平均</a:t>
                      </a:r>
                      <a:endParaRPr lang="en-US" sz="1400" b="0">
                        <a:latin typeface="ＭＳ 明朝" panose="02020609040205080304" charset="-128"/>
                        <a:ea typeface="ＭＳ 明朝" panose="02020609040205080304" charset="-128"/>
                        <a:cs typeface="ＭＳ 明朝" panose="02020609040205080304" charset="-128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rPr>
                        <a:t>の差</a:t>
                      </a:r>
                      <a:endParaRPr lang="en-US" altLang="en-US" sz="1400" b="0">
                        <a:latin typeface="ＭＳ 明朝" panose="02020609040205080304" charset="-128"/>
                        <a:ea typeface="ＭＳ 明朝" panose="02020609040205080304" charset="-128"/>
                        <a:cs typeface="ＭＳ 明朝" panose="020206090402050803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0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rPr>
                        <a:t>-0.522</a:t>
                      </a:r>
                      <a:endParaRPr lang="en-US" altLang="en-US" b="0">
                        <a:latin typeface="ＭＳ 明朝" panose="02020609040205080304" charset="-128"/>
                        <a:ea typeface="ＭＳ 明朝" panose="02020609040205080304" charset="-128"/>
                        <a:cs typeface="ＭＳ 明朝" panose="020206090402050803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rPr>
                        <a:t>-0.809</a:t>
                      </a:r>
                      <a:endParaRPr lang="en-US" altLang="en-US" b="0">
                        <a:latin typeface="ＭＳ 明朝" panose="02020609040205080304" charset="-128"/>
                        <a:ea typeface="ＭＳ 明朝" panose="02020609040205080304" charset="-128"/>
                        <a:cs typeface="ＭＳ 明朝" panose="020206090402050803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rPr>
                        <a:t>0.993</a:t>
                      </a:r>
                      <a:endParaRPr lang="en-US" altLang="en-US" b="0">
                        <a:latin typeface="ＭＳ 明朝" panose="02020609040205080304" charset="-128"/>
                        <a:ea typeface="ＭＳ 明朝" panose="02020609040205080304" charset="-128"/>
                        <a:cs typeface="ＭＳ 明朝" panose="020206090402050803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右矢印 37"/>
          <p:cNvSpPr/>
          <p:nvPr/>
        </p:nvSpPr>
        <p:spPr>
          <a:xfrm>
            <a:off x="4616873" y="5097004"/>
            <a:ext cx="677556" cy="778143"/>
          </a:xfrm>
          <a:prstGeom prst="rightArrow">
            <a:avLst/>
          </a:prstGeom>
          <a:solidFill>
            <a:srgbClr val="31A2A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ja-JP" altLang="en-US"/>
          </a:p>
        </p:txBody>
      </p:sp>
      <p:sp>
        <p:nvSpPr>
          <p:cNvPr id="39" name="テキスト ボックス 33"/>
          <p:cNvSpPr txBox="1"/>
          <p:nvPr/>
        </p:nvSpPr>
        <p:spPr>
          <a:xfrm>
            <a:off x="6537325" y="6210300"/>
            <a:ext cx="194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dirty="0" smtClean="0"/>
              <a:t>関係ありそう</a:t>
            </a:r>
            <a:r>
              <a:rPr kumimoji="1" lang="en-US" altLang="ja-JP" dirty="0" smtClean="0"/>
              <a:t>...</a:t>
            </a:r>
            <a:endParaRPr kumimoji="1" lang="en-US" altLang="ja-JP" dirty="0" smtClean="0"/>
          </a:p>
        </p:txBody>
      </p:sp>
      <p:sp>
        <p:nvSpPr>
          <p:cNvPr id="40" name="雲形吹き出し 39"/>
          <p:cNvSpPr/>
          <p:nvPr/>
        </p:nvSpPr>
        <p:spPr>
          <a:xfrm>
            <a:off x="1987550" y="6015355"/>
            <a:ext cx="1281430" cy="757555"/>
          </a:xfrm>
          <a:prstGeom prst="cloudCallout">
            <a:avLst>
              <a:gd name="adj1" fmla="val 50495"/>
              <a:gd name="adj2" fmla="val -44886"/>
            </a:avLst>
          </a:prstGeom>
          <a:solidFill>
            <a:schemeClr val="bg1"/>
          </a:solidFill>
          <a:ln>
            <a:solidFill>
              <a:srgbClr val="8BC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37" name="テキスト ボックス 33"/>
          <p:cNvSpPr txBox="1"/>
          <p:nvPr/>
        </p:nvSpPr>
        <p:spPr>
          <a:xfrm>
            <a:off x="1987550" y="6172200"/>
            <a:ext cx="1445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dirty="0" smtClean="0"/>
              <a:t>最小</a:t>
            </a:r>
            <a:r>
              <a:rPr kumimoji="1" lang="en-US" altLang="ja-JP" dirty="0" smtClean="0"/>
              <a:t>MSE</a:t>
            </a:r>
            <a:r>
              <a:rPr kumimoji="1" lang="ja-JP" altLang="en-US" dirty="0" smtClean="0"/>
              <a:t>？</a:t>
            </a:r>
            <a:endParaRPr kumimoji="1" lang="ja-JP" altLang="en-US" dirty="0" smtClean="0"/>
          </a:p>
        </p:txBody>
      </p:sp>
      <p:sp>
        <p:nvSpPr>
          <p:cNvPr id="41" name="テキスト ボックス 33"/>
          <p:cNvSpPr txBox="1"/>
          <p:nvPr/>
        </p:nvSpPr>
        <p:spPr>
          <a:xfrm>
            <a:off x="5196205" y="4675505"/>
            <a:ext cx="194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dirty="0" smtClean="0"/>
              <a:t>相関係数</a:t>
            </a:r>
            <a:endParaRPr kumimoji="1" lang="ja-JP" alt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ja-JP" altLang="en-US"/>
              <a:t>今回の進捗</a:t>
            </a:r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ED84C72-A00F-41D9-8911-FDA808E68C33}" type="slidenum">
              <a:rPr lang="ja-JP" altLang="en-US" smtClean="0"/>
            </a:fld>
            <a:endParaRPr lang="ja-JP" altLang="en-US" dirty="0"/>
          </a:p>
        </p:txBody>
      </p:sp>
      <p:sp>
        <p:nvSpPr>
          <p:cNvPr id="5" name="テキスト ボックス 33"/>
          <p:cNvSpPr txBox="1"/>
          <p:nvPr/>
        </p:nvSpPr>
        <p:spPr>
          <a:xfrm>
            <a:off x="3261360" y="588010"/>
            <a:ext cx="3707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sz="2400" dirty="0" smtClean="0"/>
              <a:t>#1 </a:t>
            </a:r>
            <a:r>
              <a:rPr kumimoji="1" lang="ja-JP" altLang="en-US" sz="2400" dirty="0" smtClean="0"/>
              <a:t>プログラムの見直し</a:t>
            </a:r>
            <a:endParaRPr kumimoji="1" lang="ja-JP" altLang="en-US" sz="2400" dirty="0" smtClean="0"/>
          </a:p>
        </p:txBody>
      </p:sp>
      <p:graphicFrame>
        <p:nvGraphicFramePr>
          <p:cNvPr id="6" name="表 5"/>
          <p:cNvGraphicFramePr/>
          <p:nvPr/>
        </p:nvGraphicFramePr>
        <p:xfrm>
          <a:off x="1367155" y="3909695"/>
          <a:ext cx="5699125" cy="12744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515"/>
                <a:gridCol w="1117600"/>
                <a:gridCol w="1102995"/>
                <a:gridCol w="1390015"/>
              </a:tblGrid>
              <a:tr h="5099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ja-JP" altLang="en-US" sz="1800" b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rPr>
                        <a:t>修正後</a:t>
                      </a:r>
                      <a:endParaRPr lang="ja-JP" altLang="en-US" sz="1800" b="0">
                        <a:latin typeface="ＭＳ 明朝" panose="02020609040205080304" charset="-128"/>
                        <a:ea typeface="ＭＳ 明朝" panose="02020609040205080304" charset="-128"/>
                        <a:cs typeface="ＭＳ 明朝" panose="020206090402050803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rPr>
                        <a:t>最大値</a:t>
                      </a:r>
                      <a:endParaRPr lang="en-US" altLang="en-US" sz="1600" b="0">
                        <a:latin typeface="ＭＳ 明朝" panose="02020609040205080304" charset="-128"/>
                        <a:ea typeface="ＭＳ 明朝" panose="02020609040205080304" charset="-128"/>
                        <a:cs typeface="ＭＳ 明朝" panose="020206090402050803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rPr>
                        <a:t>平均値</a:t>
                      </a:r>
                      <a:endParaRPr lang="en-US" altLang="en-US" sz="1600" b="0">
                        <a:latin typeface="ＭＳ 明朝" panose="02020609040205080304" charset="-128"/>
                        <a:ea typeface="ＭＳ 明朝" panose="02020609040205080304" charset="-128"/>
                        <a:cs typeface="ＭＳ 明朝" panose="020206090402050803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rPr>
                        <a:t>最大値と平均値の差</a:t>
                      </a:r>
                      <a:endParaRPr lang="en-US" altLang="en-US" sz="1600" b="0">
                        <a:latin typeface="ＭＳ 明朝" panose="02020609040205080304" charset="-128"/>
                        <a:ea typeface="ＭＳ 明朝" panose="02020609040205080304" charset="-128"/>
                        <a:cs typeface="ＭＳ 明朝" panose="020206090402050803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45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rPr>
                        <a:t>相関係数</a:t>
                      </a:r>
                      <a:endParaRPr lang="en-US" sz="1600" b="0">
                        <a:latin typeface="ＭＳ 明朝" panose="02020609040205080304" charset="-128"/>
                        <a:ea typeface="ＭＳ 明朝" panose="02020609040205080304" charset="-128"/>
                        <a:cs typeface="ＭＳ 明朝" panose="02020609040205080304" charset="-128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rPr>
                        <a:t>（最小MSEの係数順位）</a:t>
                      </a:r>
                      <a:endParaRPr lang="en-US" altLang="en-US" sz="1600" b="0">
                        <a:latin typeface="ＭＳ 明朝" panose="02020609040205080304" charset="-128"/>
                        <a:ea typeface="ＭＳ 明朝" panose="02020609040205080304" charset="-128"/>
                        <a:cs typeface="ＭＳ 明朝" panose="020206090402050803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rPr>
                        <a:t>-0.276</a:t>
                      </a:r>
                      <a:endParaRPr lang="en-US" altLang="en-US" sz="2400" b="0">
                        <a:latin typeface="ＭＳ 明朝" panose="02020609040205080304" charset="-128"/>
                        <a:ea typeface="ＭＳ 明朝" panose="02020609040205080304" charset="-128"/>
                        <a:cs typeface="ＭＳ 明朝" panose="020206090402050803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rPr>
                        <a:t>0.044</a:t>
                      </a:r>
                      <a:endParaRPr lang="en-US" altLang="en-US" sz="2400" b="0">
                        <a:latin typeface="ＭＳ 明朝" panose="02020609040205080304" charset="-128"/>
                        <a:ea typeface="ＭＳ 明朝" panose="02020609040205080304" charset="-128"/>
                        <a:cs typeface="ＭＳ 明朝" panose="020206090402050803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rPr>
                        <a:t>-0.267</a:t>
                      </a:r>
                      <a:endParaRPr lang="en-US" altLang="en-US" sz="2400" b="0">
                        <a:latin typeface="ＭＳ 明朝" panose="02020609040205080304" charset="-128"/>
                        <a:ea typeface="ＭＳ 明朝" panose="02020609040205080304" charset="-128"/>
                        <a:cs typeface="ＭＳ 明朝" panose="020206090402050803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 9"/>
          <p:cNvGraphicFramePr/>
          <p:nvPr/>
        </p:nvGraphicFramePr>
        <p:xfrm>
          <a:off x="1366520" y="1525270"/>
          <a:ext cx="5699125" cy="1240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515"/>
                <a:gridCol w="1116965"/>
                <a:gridCol w="1103630"/>
                <a:gridCol w="1390015"/>
              </a:tblGrid>
              <a:tr h="4648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ja-JP" altLang="en-US" sz="1800" b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rPr>
                        <a:t>修正前</a:t>
                      </a:r>
                      <a:endParaRPr lang="ja-JP" altLang="en-US" sz="1800" b="0">
                        <a:latin typeface="ＭＳ 明朝" panose="02020609040205080304" charset="-128"/>
                        <a:ea typeface="ＭＳ 明朝" panose="02020609040205080304" charset="-128"/>
                        <a:cs typeface="ＭＳ 明朝" panose="020206090402050803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rPr>
                        <a:t>最大値</a:t>
                      </a:r>
                      <a:endParaRPr lang="en-US" altLang="en-US" sz="1600" b="0">
                        <a:latin typeface="ＭＳ 明朝" panose="02020609040205080304" charset="-128"/>
                        <a:ea typeface="ＭＳ 明朝" panose="02020609040205080304" charset="-128"/>
                        <a:cs typeface="ＭＳ 明朝" panose="020206090402050803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rPr>
                        <a:t>平均値</a:t>
                      </a:r>
                      <a:endParaRPr lang="en-US" altLang="en-US" sz="1600" b="0">
                        <a:latin typeface="ＭＳ 明朝" panose="02020609040205080304" charset="-128"/>
                        <a:ea typeface="ＭＳ 明朝" panose="02020609040205080304" charset="-128"/>
                        <a:cs typeface="ＭＳ 明朝" panose="020206090402050803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rPr>
                        <a:t>最大値と平均値の差</a:t>
                      </a:r>
                      <a:endParaRPr lang="en-US" altLang="en-US" sz="1600" b="0">
                        <a:latin typeface="ＭＳ 明朝" panose="02020609040205080304" charset="-128"/>
                        <a:ea typeface="ＭＳ 明朝" panose="02020609040205080304" charset="-128"/>
                        <a:cs typeface="ＭＳ 明朝" panose="020206090402050803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53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rPr>
                        <a:t>相関係数</a:t>
                      </a:r>
                      <a:endParaRPr lang="en-US" sz="1600" b="0">
                        <a:latin typeface="ＭＳ 明朝" panose="02020609040205080304" charset="-128"/>
                        <a:ea typeface="ＭＳ 明朝" panose="02020609040205080304" charset="-128"/>
                        <a:cs typeface="ＭＳ 明朝" panose="02020609040205080304" charset="-128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rPr>
                        <a:t>（最小MSEの係数順位）</a:t>
                      </a:r>
                      <a:endParaRPr lang="en-US" altLang="en-US" sz="1600" b="0">
                        <a:latin typeface="ＭＳ 明朝" panose="02020609040205080304" charset="-128"/>
                        <a:ea typeface="ＭＳ 明朝" panose="02020609040205080304" charset="-128"/>
                        <a:cs typeface="ＭＳ 明朝" panose="020206090402050803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rPr>
                        <a:t>-0.522</a:t>
                      </a:r>
                      <a:endParaRPr lang="en-US" sz="2400" b="0">
                        <a:latin typeface="ＭＳ 明朝" panose="02020609040205080304" charset="-128"/>
                        <a:ea typeface="ＭＳ 明朝" panose="02020609040205080304" charset="-128"/>
                        <a:cs typeface="ＭＳ 明朝" panose="020206090402050803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rPr>
                        <a:t>-0.809</a:t>
                      </a:r>
                      <a:endParaRPr lang="en-US" sz="2400" b="0">
                        <a:latin typeface="ＭＳ 明朝" panose="02020609040205080304" charset="-128"/>
                        <a:ea typeface="ＭＳ 明朝" panose="02020609040205080304" charset="-128"/>
                        <a:cs typeface="ＭＳ 明朝" panose="020206090402050803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2400" b="0">
                          <a:latin typeface="ＭＳ 明朝" panose="02020609040205080304" charset="-128"/>
                          <a:ea typeface="ＭＳ 明朝" panose="02020609040205080304" charset="-128"/>
                          <a:cs typeface="ＭＳ 明朝" panose="02020609040205080304" charset="-128"/>
                        </a:rPr>
                        <a:t>0.993</a:t>
                      </a:r>
                      <a:endParaRPr lang="en-US" altLang="en-US" sz="2400" b="0">
                        <a:latin typeface="ＭＳ 明朝" panose="02020609040205080304" charset="-128"/>
                        <a:ea typeface="ＭＳ 明朝" panose="02020609040205080304" charset="-128"/>
                        <a:cs typeface="ＭＳ 明朝" panose="02020609040205080304" charset="-128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右矢印 10"/>
          <p:cNvSpPr/>
          <p:nvPr/>
        </p:nvSpPr>
        <p:spPr>
          <a:xfrm rot="5400000">
            <a:off x="3932978" y="2932289"/>
            <a:ext cx="677556" cy="778143"/>
          </a:xfrm>
          <a:prstGeom prst="rightArrow">
            <a:avLst/>
          </a:prstGeom>
          <a:solidFill>
            <a:srgbClr val="31A2A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ja-JP" altLang="en-US"/>
          </a:p>
        </p:txBody>
      </p:sp>
      <p:sp>
        <p:nvSpPr>
          <p:cNvPr id="13" name="テキスト ボックス 33"/>
          <p:cNvSpPr txBox="1"/>
          <p:nvPr/>
        </p:nvSpPr>
        <p:spPr>
          <a:xfrm>
            <a:off x="4660265" y="3137535"/>
            <a:ext cx="1703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dirty="0" smtClean="0"/>
              <a:t>修正しました</a:t>
            </a:r>
            <a:endParaRPr kumimoji="1" lang="ja-JP" altLang="en-US" dirty="0" smtClean="0"/>
          </a:p>
        </p:txBody>
      </p:sp>
      <p:sp>
        <p:nvSpPr>
          <p:cNvPr id="14" name="テキスト ボックス 33"/>
          <p:cNvSpPr txBox="1"/>
          <p:nvPr/>
        </p:nvSpPr>
        <p:spPr>
          <a:xfrm>
            <a:off x="1771015" y="5335905"/>
            <a:ext cx="52952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2000" dirty="0" smtClean="0"/>
              <a:t>グラフが平坦　</a:t>
            </a:r>
            <a:r>
              <a:rPr kumimoji="1" lang="en-US" altLang="ja-JP" sz="2000" dirty="0" smtClean="0"/>
              <a:t>→</a:t>
            </a:r>
            <a:r>
              <a:rPr kumimoji="1" lang="ja-JP" altLang="en-US" sz="2000" dirty="0" smtClean="0"/>
              <a:t>　最小</a:t>
            </a:r>
            <a:r>
              <a:rPr kumimoji="1" lang="en-US" altLang="ja-JP" sz="2000" dirty="0" smtClean="0"/>
              <a:t>MSE</a:t>
            </a:r>
            <a:r>
              <a:rPr kumimoji="1" lang="ja-JP" altLang="en-US" sz="2000" dirty="0" smtClean="0"/>
              <a:t>の係数順位が低い</a:t>
            </a:r>
            <a:endParaRPr kumimoji="1" lang="ja-JP" altLang="en-US" sz="2000" dirty="0" smtClean="0"/>
          </a:p>
          <a:p>
            <a:pPr algn="ctr"/>
            <a:r>
              <a:rPr kumimoji="1" lang="ja-JP" altLang="en-US" sz="2000" dirty="0" smtClean="0"/>
              <a:t>グラフが尖っている　</a:t>
            </a:r>
            <a:r>
              <a:rPr kumimoji="1" lang="en-US" altLang="ja-JP" sz="2000" dirty="0" smtClean="0"/>
              <a:t>→</a:t>
            </a:r>
            <a:r>
              <a:rPr kumimoji="1" lang="ja-JP" altLang="en-US" sz="2000" dirty="0" smtClean="0"/>
              <a:t>　　　　　　　　　　　　高い</a:t>
            </a:r>
            <a:endParaRPr kumimoji="1" lang="ja-JP" altLang="en-US" sz="2000" dirty="0" smtClean="0"/>
          </a:p>
        </p:txBody>
      </p:sp>
      <p:sp>
        <p:nvSpPr>
          <p:cNvPr id="15" name="テキスト ボックス 33"/>
          <p:cNvSpPr txBox="1"/>
          <p:nvPr/>
        </p:nvSpPr>
        <p:spPr>
          <a:xfrm>
            <a:off x="5187950" y="5981065"/>
            <a:ext cx="30410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2400" dirty="0" smtClean="0"/>
              <a:t>という傾向が若干ある</a:t>
            </a:r>
            <a:endParaRPr kumimoji="1" lang="ja-JP" altLang="en-US" sz="2400" dirty="0" smtClean="0"/>
          </a:p>
          <a:p>
            <a:pPr algn="ctr"/>
            <a:r>
              <a:rPr kumimoji="1" lang="ja-JP" altLang="en-US" sz="2400" dirty="0" smtClean="0"/>
              <a:t>（予想通り）</a:t>
            </a:r>
            <a:endParaRPr kumimoji="1" lang="ja-JP" altLang="en-US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ja-JP" altLang="en-US"/>
              <a:t>今回の進捗</a:t>
            </a:r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ED84C72-A00F-41D9-8911-FDA808E68C33}" type="slidenum">
              <a:rPr lang="ja-JP" altLang="en-US" smtClean="0"/>
            </a:fld>
            <a:endParaRPr lang="ja-JP" altLang="en-US" dirty="0"/>
          </a:p>
        </p:txBody>
      </p:sp>
      <p:sp>
        <p:nvSpPr>
          <p:cNvPr id="5" name="テキスト ボックス 33"/>
          <p:cNvSpPr txBox="1"/>
          <p:nvPr/>
        </p:nvSpPr>
        <p:spPr>
          <a:xfrm>
            <a:off x="3261360" y="588010"/>
            <a:ext cx="3707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sz="2400" dirty="0" smtClean="0"/>
              <a:t>#2 DCT</a:t>
            </a:r>
            <a:r>
              <a:rPr kumimoji="1" lang="ja-JP" altLang="en-US" sz="2400" dirty="0" smtClean="0"/>
              <a:t>の最小</a:t>
            </a:r>
            <a:r>
              <a:rPr kumimoji="1" lang="en-US" altLang="ja-JP" sz="2400" dirty="0" smtClean="0"/>
              <a:t>MSE</a:t>
            </a:r>
            <a:endParaRPr kumimoji="1" lang="en-US" altLang="ja-JP" sz="2400" dirty="0" smtClean="0"/>
          </a:p>
        </p:txBody>
      </p:sp>
      <p:sp>
        <p:nvSpPr>
          <p:cNvPr id="15" name="テキスト ボックス 33"/>
          <p:cNvSpPr txBox="1"/>
          <p:nvPr/>
        </p:nvSpPr>
        <p:spPr>
          <a:xfrm>
            <a:off x="807720" y="1450975"/>
            <a:ext cx="44399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sz="2400" dirty="0" smtClean="0"/>
              <a:t>ICA</a:t>
            </a:r>
            <a:r>
              <a:rPr kumimoji="1" lang="ja-JP" altLang="en-US" sz="2400" dirty="0" smtClean="0"/>
              <a:t>では　最小</a:t>
            </a:r>
            <a:r>
              <a:rPr kumimoji="1" lang="en-US" altLang="ja-JP" sz="2400" dirty="0" smtClean="0"/>
              <a:t>MSE</a:t>
            </a:r>
            <a:r>
              <a:rPr kumimoji="1" lang="ja-JP" altLang="en-US" sz="2400" dirty="0" smtClean="0"/>
              <a:t>：係数順位</a:t>
            </a:r>
            <a:endParaRPr kumimoji="1" lang="ja-JP" altLang="en-US" sz="2400" dirty="0" smtClean="0"/>
          </a:p>
          <a:p>
            <a:pPr algn="ctr"/>
            <a:r>
              <a:rPr kumimoji="1" lang="ja-JP" altLang="en-US" sz="2400" dirty="0" smtClean="0"/>
              <a:t>そこまで関係なかった</a:t>
            </a:r>
            <a:endParaRPr kumimoji="1" lang="ja-JP" altLang="en-US" sz="2400" dirty="0" smtClean="0"/>
          </a:p>
        </p:txBody>
      </p:sp>
      <p:sp>
        <p:nvSpPr>
          <p:cNvPr id="3" name="テキスト ボックス 33"/>
          <p:cNvSpPr txBox="1"/>
          <p:nvPr/>
        </p:nvSpPr>
        <p:spPr>
          <a:xfrm>
            <a:off x="6032500" y="1605280"/>
            <a:ext cx="2096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sz="2800" dirty="0" smtClean="0"/>
              <a:t>DCT</a:t>
            </a:r>
            <a:r>
              <a:rPr kumimoji="1" lang="ja-JP" altLang="en-US" sz="2400" dirty="0" smtClean="0"/>
              <a:t>では？</a:t>
            </a:r>
            <a:endParaRPr kumimoji="1" lang="ja-JP" altLang="en-US" sz="2400" dirty="0" smtClean="0"/>
          </a:p>
        </p:txBody>
      </p:sp>
      <p:sp>
        <p:nvSpPr>
          <p:cNvPr id="38" name="右矢印 37"/>
          <p:cNvSpPr/>
          <p:nvPr/>
        </p:nvSpPr>
        <p:spPr>
          <a:xfrm>
            <a:off x="5300768" y="1476869"/>
            <a:ext cx="677556" cy="778143"/>
          </a:xfrm>
          <a:prstGeom prst="rightArrow">
            <a:avLst/>
          </a:prstGeom>
          <a:solidFill>
            <a:srgbClr val="31A2A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ja-JP" altLang="en-US"/>
          </a:p>
        </p:txBody>
      </p:sp>
      <p:pic>
        <p:nvPicPr>
          <p:cNvPr id="7" name="図形 6" descr="MSE&amp;CO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965" y="2442210"/>
            <a:ext cx="3954780" cy="2967355"/>
          </a:xfrm>
          <a:prstGeom prst="rect">
            <a:avLst/>
          </a:prstGeom>
        </p:spPr>
      </p:pic>
      <p:pic>
        <p:nvPicPr>
          <p:cNvPr id="9" name="図形 8" descr="COE[2317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160" y="2442210"/>
            <a:ext cx="3850640" cy="2888615"/>
          </a:xfrm>
          <a:prstGeom prst="rect">
            <a:avLst/>
          </a:prstGeom>
        </p:spPr>
      </p:pic>
      <p:sp>
        <p:nvSpPr>
          <p:cNvPr id="12" name="テキスト ボックス 33"/>
          <p:cNvSpPr txBox="1"/>
          <p:nvPr/>
        </p:nvSpPr>
        <p:spPr>
          <a:xfrm>
            <a:off x="5757545" y="5205730"/>
            <a:ext cx="2096770" cy="2755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kumimoji="1" lang="en-US" altLang="ja-JP" sz="1200" dirty="0" smtClean="0"/>
              <a:t>Basis number</a:t>
            </a:r>
            <a:endParaRPr kumimoji="1" lang="en-US" altLang="ja-JP" sz="1200" dirty="0" smtClean="0"/>
          </a:p>
        </p:txBody>
      </p:sp>
      <p:sp>
        <p:nvSpPr>
          <p:cNvPr id="16" name="テキスト ボックス 33"/>
          <p:cNvSpPr txBox="1"/>
          <p:nvPr/>
        </p:nvSpPr>
        <p:spPr>
          <a:xfrm>
            <a:off x="1621790" y="5205730"/>
            <a:ext cx="2096770" cy="2755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kumimoji="1" lang="en-US" altLang="ja-JP" sz="1200" dirty="0" smtClean="0"/>
              <a:t>Basis number</a:t>
            </a:r>
            <a:endParaRPr kumimoji="1" lang="en-US" altLang="ja-JP" sz="1200" dirty="0" smtClean="0"/>
          </a:p>
        </p:txBody>
      </p:sp>
      <p:sp>
        <p:nvSpPr>
          <p:cNvPr id="17" name="テキスト ボックス 33"/>
          <p:cNvSpPr txBox="1"/>
          <p:nvPr/>
        </p:nvSpPr>
        <p:spPr>
          <a:xfrm rot="16200000">
            <a:off x="-294640" y="3726180"/>
            <a:ext cx="2096770" cy="2755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kumimoji="1" lang="en-US" altLang="ja-JP" sz="1200" dirty="0" smtClean="0"/>
              <a:t>DCT Coefficient</a:t>
            </a:r>
            <a:endParaRPr kumimoji="1" lang="en-US" altLang="ja-JP" sz="1200" dirty="0" smtClean="0"/>
          </a:p>
        </p:txBody>
      </p:sp>
      <p:sp>
        <p:nvSpPr>
          <p:cNvPr id="20" name="テキスト ボックス 33"/>
          <p:cNvSpPr txBox="1"/>
          <p:nvPr/>
        </p:nvSpPr>
        <p:spPr>
          <a:xfrm>
            <a:off x="1621790" y="5571490"/>
            <a:ext cx="59004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2400" dirty="0" smtClean="0"/>
              <a:t>すべての小領域で　</a:t>
            </a:r>
            <a:endParaRPr kumimoji="1" lang="ja-JP" altLang="en-US" sz="2400" dirty="0" smtClean="0"/>
          </a:p>
          <a:p>
            <a:pPr algn="ctr"/>
            <a:r>
              <a:rPr kumimoji="1" lang="ja-JP" altLang="en-US" sz="2400" dirty="0" smtClean="0"/>
              <a:t>係数順位が一番高い基底　</a:t>
            </a:r>
            <a:r>
              <a:rPr kumimoji="1" lang="en-US" altLang="ja-JP" sz="2400" dirty="0" smtClean="0"/>
              <a:t>→</a:t>
            </a:r>
            <a:r>
              <a:rPr kumimoji="1" lang="ja-JP" altLang="en-US" sz="2400" dirty="0" smtClean="0"/>
              <a:t>　最小</a:t>
            </a:r>
            <a:r>
              <a:rPr kumimoji="1" lang="en-US" altLang="ja-JP" sz="2400" dirty="0" smtClean="0"/>
              <a:t>MSE</a:t>
            </a:r>
            <a:endParaRPr kumimoji="1" lang="en-US" altLang="ja-JP" sz="2400" dirty="0" smtClean="0"/>
          </a:p>
        </p:txBody>
      </p:sp>
      <p:sp>
        <p:nvSpPr>
          <p:cNvPr id="40" name="雲形吹き出し 39"/>
          <p:cNvSpPr/>
          <p:nvPr/>
        </p:nvSpPr>
        <p:spPr>
          <a:xfrm>
            <a:off x="1341120" y="2735580"/>
            <a:ext cx="1281430" cy="757555"/>
          </a:xfrm>
          <a:prstGeom prst="cloudCallout">
            <a:avLst>
              <a:gd name="adj1" fmla="val -53567"/>
              <a:gd name="adj2" fmla="val 34325"/>
            </a:avLst>
          </a:prstGeom>
          <a:solidFill>
            <a:schemeClr val="bg1"/>
          </a:solidFill>
          <a:ln>
            <a:solidFill>
              <a:srgbClr val="8BC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2" name="テキスト ボックス 33"/>
          <p:cNvSpPr txBox="1"/>
          <p:nvPr/>
        </p:nvSpPr>
        <p:spPr>
          <a:xfrm>
            <a:off x="933450" y="2853690"/>
            <a:ext cx="2096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1400" dirty="0" smtClean="0"/>
              <a:t>順位一番高い</a:t>
            </a:r>
            <a:endParaRPr kumimoji="1" lang="ja-JP" altLang="en-US" sz="1400" dirty="0" smtClean="0"/>
          </a:p>
          <a:p>
            <a:pPr algn="ctr"/>
            <a:r>
              <a:rPr kumimoji="1" lang="ja-JP" altLang="en-US" sz="1400" dirty="0" smtClean="0"/>
              <a:t>（０位）</a:t>
            </a:r>
            <a:endParaRPr kumimoji="1" lang="ja-JP" altLang="en-US" sz="1400" dirty="0" smtClean="0"/>
          </a:p>
        </p:txBody>
      </p:sp>
      <p:sp>
        <p:nvSpPr>
          <p:cNvPr id="23" name="雲形吹き出し 22"/>
          <p:cNvSpPr/>
          <p:nvPr/>
        </p:nvSpPr>
        <p:spPr>
          <a:xfrm>
            <a:off x="5414010" y="3949065"/>
            <a:ext cx="1281430" cy="757555"/>
          </a:xfrm>
          <a:prstGeom prst="cloudCallout">
            <a:avLst>
              <a:gd name="adj1" fmla="val -53567"/>
              <a:gd name="adj2" fmla="val 34325"/>
            </a:avLst>
          </a:prstGeom>
          <a:solidFill>
            <a:schemeClr val="bg1"/>
          </a:solidFill>
          <a:ln>
            <a:solidFill>
              <a:srgbClr val="8BC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24" name="テキスト ボックス 33"/>
          <p:cNvSpPr txBox="1"/>
          <p:nvPr/>
        </p:nvSpPr>
        <p:spPr>
          <a:xfrm>
            <a:off x="5006340" y="4174490"/>
            <a:ext cx="20967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1400" dirty="0" smtClean="0"/>
              <a:t>最小</a:t>
            </a:r>
            <a:r>
              <a:rPr kumimoji="1" lang="en-US" altLang="ja-JP" sz="1400" dirty="0" smtClean="0"/>
              <a:t>MSE</a:t>
            </a:r>
            <a:endParaRPr kumimoji="1" lang="en-US" altLang="ja-JP" sz="1400" dirty="0" smtClean="0"/>
          </a:p>
        </p:txBody>
      </p:sp>
      <p:sp>
        <p:nvSpPr>
          <p:cNvPr id="6" name="テキスト ボックス 33"/>
          <p:cNvSpPr txBox="1"/>
          <p:nvPr/>
        </p:nvSpPr>
        <p:spPr>
          <a:xfrm>
            <a:off x="1051560" y="2280920"/>
            <a:ext cx="20967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sz="1400" dirty="0" smtClean="0"/>
              <a:t>ex.BlockNumber_</a:t>
            </a:r>
            <a:r>
              <a:rPr lang="en-US" altLang="ja-JP" sz="1400" dirty="0" smtClean="0">
                <a:sym typeface="+mn-ea"/>
              </a:rPr>
              <a:t>1012</a:t>
            </a:r>
            <a:endParaRPr kumimoji="1" lang="en-US" altLang="ja-JP" sz="1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ja-JP" altLang="en-US"/>
              <a:t>今回の進捗</a:t>
            </a:r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ED84C72-A00F-41D9-8911-FDA808E68C33}" type="slidenum">
              <a:rPr lang="ja-JP" altLang="en-US" smtClean="0"/>
            </a:fld>
            <a:endParaRPr lang="ja-JP" altLang="en-US" dirty="0"/>
          </a:p>
        </p:txBody>
      </p:sp>
      <p:sp>
        <p:nvSpPr>
          <p:cNvPr id="5" name="テキスト ボックス 33"/>
          <p:cNvSpPr txBox="1"/>
          <p:nvPr/>
        </p:nvSpPr>
        <p:spPr>
          <a:xfrm>
            <a:off x="3261360" y="588010"/>
            <a:ext cx="3707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sz="2400" dirty="0" smtClean="0"/>
              <a:t>#3 </a:t>
            </a:r>
            <a:r>
              <a:rPr kumimoji="1" lang="ja-JP" altLang="en-US" sz="2400" dirty="0" smtClean="0"/>
              <a:t>基底を一個も使わない</a:t>
            </a:r>
            <a:endParaRPr kumimoji="1" lang="ja-JP" altLang="en-US" sz="2400" dirty="0" smtClean="0"/>
          </a:p>
        </p:txBody>
      </p:sp>
      <p:pic>
        <p:nvPicPr>
          <p:cNvPr id="3" name="図形 2" descr="under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215" y="2162810"/>
            <a:ext cx="3234690" cy="3234690"/>
          </a:xfrm>
          <a:prstGeom prst="rect">
            <a:avLst/>
          </a:prstGeom>
        </p:spPr>
      </p:pic>
      <p:pic>
        <p:nvPicPr>
          <p:cNvPr id="6" name="図形 5" descr="under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225" y="2162810"/>
            <a:ext cx="3242945" cy="3242945"/>
          </a:xfrm>
          <a:prstGeom prst="rect">
            <a:avLst/>
          </a:prstGeom>
        </p:spPr>
      </p:pic>
      <p:sp>
        <p:nvSpPr>
          <p:cNvPr id="7" name="テキスト ボックス 33"/>
          <p:cNvSpPr txBox="1"/>
          <p:nvPr/>
        </p:nvSpPr>
        <p:spPr>
          <a:xfrm>
            <a:off x="548005" y="1410970"/>
            <a:ext cx="4243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2800" dirty="0" smtClean="0"/>
              <a:t>基底</a:t>
            </a:r>
            <a:r>
              <a:rPr kumimoji="1" lang="en-US" altLang="ja-JP" sz="2800" dirty="0" smtClean="0"/>
              <a:t>1</a:t>
            </a:r>
            <a:r>
              <a:rPr kumimoji="1" lang="ja-JP" altLang="en-US" sz="2800" dirty="0" smtClean="0"/>
              <a:t>個：基底</a:t>
            </a:r>
            <a:r>
              <a:rPr kumimoji="1" lang="en-US" altLang="ja-JP" sz="2800" dirty="0" smtClean="0"/>
              <a:t>0</a:t>
            </a:r>
            <a:r>
              <a:rPr kumimoji="1" lang="ja-JP" altLang="en-US" sz="2800" dirty="0" smtClean="0"/>
              <a:t>個の比較</a:t>
            </a:r>
            <a:endParaRPr kumimoji="1" lang="ja-JP" altLang="en-US" sz="2800" dirty="0" smtClean="0"/>
          </a:p>
        </p:txBody>
      </p:sp>
      <p:sp>
        <p:nvSpPr>
          <p:cNvPr id="8" name="テキスト ボックス 33"/>
          <p:cNvSpPr txBox="1"/>
          <p:nvPr/>
        </p:nvSpPr>
        <p:spPr>
          <a:xfrm>
            <a:off x="1991995" y="5586730"/>
            <a:ext cx="51600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ja-JP" altLang="en-US" sz="3200" dirty="0" smtClean="0"/>
              <a:t>基底を使っても，使わなくても</a:t>
            </a:r>
            <a:endParaRPr kumimoji="1" lang="ja-JP" altLang="en-US" sz="3200" dirty="0" smtClean="0"/>
          </a:p>
          <a:p>
            <a:pPr algn="ctr"/>
            <a:r>
              <a:rPr kumimoji="1" lang="en-US" altLang="ja-JP" sz="3200" dirty="0" smtClean="0"/>
              <a:t>MSE</a:t>
            </a:r>
            <a:r>
              <a:rPr kumimoji="1" lang="ja-JP" altLang="en-US" sz="3200" dirty="0" smtClean="0"/>
              <a:t>はあまり変わらない</a:t>
            </a:r>
            <a:endParaRPr kumimoji="1" lang="ja-JP" altLang="en-US" sz="3200" dirty="0" smtClean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2520950" y="6577965"/>
            <a:ext cx="4067175" cy="3175"/>
          </a:xfrm>
          <a:prstGeom prst="line">
            <a:avLst/>
          </a:prstGeom>
          <a:ln w="28575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33"/>
          <p:cNvSpPr txBox="1"/>
          <p:nvPr/>
        </p:nvSpPr>
        <p:spPr>
          <a:xfrm>
            <a:off x="2281555" y="2162810"/>
            <a:ext cx="2044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MSE</a:t>
            </a:r>
            <a:r>
              <a:rPr kumimoji="1" lang="ja-JP" altLang="en-US" dirty="0" smtClean="0">
                <a:solidFill>
                  <a:schemeClr val="bg1"/>
                </a:solidFill>
              </a:rPr>
              <a:t>差：</a:t>
            </a:r>
            <a:r>
              <a:rPr kumimoji="1" lang="en-US" altLang="ja-JP" dirty="0" smtClean="0">
                <a:solidFill>
                  <a:schemeClr val="bg1"/>
                </a:solidFill>
              </a:rPr>
              <a:t>5</a:t>
            </a:r>
            <a:r>
              <a:rPr kumimoji="1" lang="ja-JP" altLang="en-US" dirty="0" smtClean="0">
                <a:solidFill>
                  <a:schemeClr val="bg1"/>
                </a:solidFill>
              </a:rPr>
              <a:t>以下</a:t>
            </a:r>
            <a:endParaRPr kumimoji="1" lang="ja-JP" altLang="en-US" dirty="0" smtClean="0">
              <a:solidFill>
                <a:schemeClr val="bg1"/>
              </a:solidFill>
            </a:endParaRPr>
          </a:p>
        </p:txBody>
      </p:sp>
      <p:sp>
        <p:nvSpPr>
          <p:cNvPr id="10" name="テキスト ボックス 33"/>
          <p:cNvSpPr txBox="1"/>
          <p:nvPr/>
        </p:nvSpPr>
        <p:spPr>
          <a:xfrm>
            <a:off x="6610350" y="2162810"/>
            <a:ext cx="2044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MSE</a:t>
            </a:r>
            <a:r>
              <a:rPr kumimoji="1" lang="ja-JP" altLang="en-US" dirty="0" smtClean="0">
                <a:solidFill>
                  <a:schemeClr val="bg1"/>
                </a:solidFill>
              </a:rPr>
              <a:t>差：</a:t>
            </a:r>
            <a:r>
              <a:rPr kumimoji="1" lang="en-US" altLang="ja-JP" dirty="0" smtClean="0">
                <a:solidFill>
                  <a:schemeClr val="bg1"/>
                </a:solidFill>
              </a:rPr>
              <a:t>10</a:t>
            </a:r>
            <a:r>
              <a:rPr kumimoji="1" lang="ja-JP" altLang="en-US" dirty="0" smtClean="0">
                <a:solidFill>
                  <a:schemeClr val="bg1"/>
                </a:solidFill>
              </a:rPr>
              <a:t>以下</a:t>
            </a:r>
            <a:endParaRPr kumimoji="1" lang="ja-JP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1226</Words>
  <Application>WPS Presentation</Application>
  <PresentationFormat>画面に合わせる (4:3)</PresentationFormat>
  <Paragraphs>286</Paragraphs>
  <Slides>14</Slides>
  <Notes>33</Notes>
  <HiddenSlides>3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2" baseType="lpstr">
      <vt:lpstr>Arial</vt:lpstr>
      <vt:lpstr>ＭＳ Ｐゴシック</vt:lpstr>
      <vt:lpstr>Wingdings</vt:lpstr>
      <vt:lpstr>HG創英角ｺﾞｼｯｸUB</vt:lpstr>
      <vt:lpstr>Tahoma</vt:lpstr>
      <vt:lpstr>Lucida Sans</vt:lpstr>
      <vt:lpstr>ＭＳ ゴシック</vt:lpstr>
      <vt:lpstr>Wingdings</vt:lpstr>
      <vt:lpstr>Times New Roman</vt:lpstr>
      <vt:lpstr>ＭＳ 明朝</vt:lpstr>
      <vt:lpstr>Calibri</vt:lpstr>
      <vt:lpstr>Yu Gothic UI Semibold</vt:lpstr>
      <vt:lpstr>Lucida Sans Unicode</vt:lpstr>
      <vt:lpstr>Microsoft YaHei</vt:lpstr>
      <vt:lpstr>ＭＳ Ｐゴシック</vt:lpstr>
      <vt:lpstr>Arial Unicode MS</vt:lpstr>
      <vt:lpstr>Calibri Light</vt:lpstr>
      <vt:lpstr>Office テーマ</vt:lpstr>
      <vt:lpstr>進捗報告</vt:lpstr>
      <vt:lpstr>目次</vt:lpstr>
      <vt:lpstr>前回の振り返り</vt:lpstr>
      <vt:lpstr>前回の振り返り</vt:lpstr>
      <vt:lpstr>前回の振り返り</vt:lpstr>
      <vt:lpstr>前回の振り返り</vt:lpstr>
      <vt:lpstr>今回の進捗</vt:lpstr>
      <vt:lpstr>今回の進捗</vt:lpstr>
      <vt:lpstr>今回の進捗</vt:lpstr>
      <vt:lpstr>今回の進捗</vt:lpstr>
      <vt:lpstr>今回の進捗</vt:lpstr>
      <vt:lpstr>まとめ</vt:lpstr>
      <vt:lpstr>今後の予定</vt:lpstr>
      <vt:lpstr>PowerPoint 演示文稿</vt:lpstr>
    </vt:vector>
  </TitlesOfParts>
  <Company>MouseComputer 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合同ゼミ発表 独立成分分析を用いた静止画像符号化の研究</dc:title>
  <dc:creator>togashi</dc:creator>
  <cp:lastModifiedBy>yuuda</cp:lastModifiedBy>
  <cp:revision>1023</cp:revision>
  <cp:lastPrinted>2020-02-05T01:55:00Z</cp:lastPrinted>
  <dcterms:created xsi:type="dcterms:W3CDTF">2018-05-21T07:37:00Z</dcterms:created>
  <dcterms:modified xsi:type="dcterms:W3CDTF">2020-09-27T11:51:22Z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1041-10.8.2.6709</vt:lpwstr>
  </property>
</Properties>
</file>