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9.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47.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48.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2"/>
  </p:notesMasterIdLst>
  <p:handoutMasterIdLst>
    <p:handoutMasterId r:id="rId63"/>
  </p:handoutMasterIdLst>
  <p:sldIdLst>
    <p:sldId id="256" r:id="rId2"/>
    <p:sldId id="323" r:id="rId3"/>
    <p:sldId id="324" r:id="rId4"/>
    <p:sldId id="444" r:id="rId5"/>
    <p:sldId id="327" r:id="rId6"/>
    <p:sldId id="473" r:id="rId7"/>
    <p:sldId id="458" r:id="rId8"/>
    <p:sldId id="459" r:id="rId9"/>
    <p:sldId id="460" r:id="rId10"/>
    <p:sldId id="469" r:id="rId11"/>
    <p:sldId id="462" r:id="rId12"/>
    <p:sldId id="467" r:id="rId13"/>
    <p:sldId id="470" r:id="rId14"/>
    <p:sldId id="468" r:id="rId15"/>
    <p:sldId id="463" r:id="rId16"/>
    <p:sldId id="466" r:id="rId17"/>
    <p:sldId id="472" r:id="rId18"/>
    <p:sldId id="464" r:id="rId19"/>
    <p:sldId id="471" r:id="rId20"/>
    <p:sldId id="465" r:id="rId21"/>
    <p:sldId id="417" r:id="rId22"/>
    <p:sldId id="445" r:id="rId23"/>
    <p:sldId id="446" r:id="rId24"/>
    <p:sldId id="419" r:id="rId25"/>
    <p:sldId id="439" r:id="rId26"/>
    <p:sldId id="425" r:id="rId27"/>
    <p:sldId id="448" r:id="rId28"/>
    <p:sldId id="443" r:id="rId29"/>
    <p:sldId id="429" r:id="rId30"/>
    <p:sldId id="379" r:id="rId31"/>
    <p:sldId id="449" r:id="rId32"/>
    <p:sldId id="454" r:id="rId33"/>
    <p:sldId id="450" r:id="rId34"/>
    <p:sldId id="455" r:id="rId35"/>
    <p:sldId id="452" r:id="rId36"/>
    <p:sldId id="344" r:id="rId37"/>
    <p:sldId id="418" r:id="rId38"/>
    <p:sldId id="447" r:id="rId39"/>
    <p:sldId id="440" r:id="rId40"/>
    <p:sldId id="423" r:id="rId41"/>
    <p:sldId id="441" r:id="rId42"/>
    <p:sldId id="420" r:id="rId43"/>
    <p:sldId id="406" r:id="rId44"/>
    <p:sldId id="402" r:id="rId45"/>
    <p:sldId id="401" r:id="rId46"/>
    <p:sldId id="433" r:id="rId47"/>
    <p:sldId id="434" r:id="rId48"/>
    <p:sldId id="435" r:id="rId49"/>
    <p:sldId id="436" r:id="rId50"/>
    <p:sldId id="430" r:id="rId51"/>
    <p:sldId id="431" r:id="rId52"/>
    <p:sldId id="432" r:id="rId53"/>
    <p:sldId id="411" r:id="rId54"/>
    <p:sldId id="388" r:id="rId55"/>
    <p:sldId id="387" r:id="rId56"/>
    <p:sldId id="410" r:id="rId57"/>
    <p:sldId id="396" r:id="rId58"/>
    <p:sldId id="400" r:id="rId59"/>
    <p:sldId id="403" r:id="rId60"/>
    <p:sldId id="457" r:id="rId61"/>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E38"/>
    <a:srgbClr val="8064A2"/>
    <a:srgbClr val="FF9999"/>
    <a:srgbClr val="CC00FF"/>
    <a:srgbClr val="8BC8E1"/>
    <a:srgbClr val="5B9BD5"/>
    <a:srgbClr val="FFFFFF"/>
    <a:srgbClr val="FF8181"/>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164C3-9C9C-45EC-8094-A0437A2D1779}" v="45" dt="2022-05-29T04:40:48.22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5" autoAdjust="0"/>
    <p:restoredTop sz="93904" autoAdjust="0"/>
  </p:normalViewPr>
  <p:slideViewPr>
    <p:cSldViewPr snapToGrid="0">
      <p:cViewPr varScale="1">
        <p:scale>
          <a:sx n="118" d="100"/>
          <a:sy n="118" d="100"/>
        </p:scale>
        <p:origin x="105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11DF0BA7-1562-43AB-BF10-C191000D08F5}"/>
    <pc:docChg chg="undo custSel delSld modSld">
      <pc:chgData name="中田 雄大" userId="62f770ad0d6c1cad" providerId="LiveId" clId="{11DF0BA7-1562-43AB-BF10-C191000D08F5}" dt="2022-05-24T08:33:39.509" v="3725"/>
      <pc:docMkLst>
        <pc:docMk/>
      </pc:docMkLst>
      <pc:sldChg chg="modSp mod">
        <pc:chgData name="中田 雄大" userId="62f770ad0d6c1cad" providerId="LiveId" clId="{11DF0BA7-1562-43AB-BF10-C191000D08F5}" dt="2022-05-24T06:21:46.990" v="79" actId="1076"/>
        <pc:sldMkLst>
          <pc:docMk/>
          <pc:sldMk cId="0" sldId="256"/>
        </pc:sldMkLst>
        <pc:spChg chg="mod">
          <ac:chgData name="中田 雄大" userId="62f770ad0d6c1cad" providerId="LiveId" clId="{11DF0BA7-1562-43AB-BF10-C191000D08F5}" dt="2022-05-24T06:21:46.990" v="79" actId="1076"/>
          <ac:spMkLst>
            <pc:docMk/>
            <pc:sldMk cId="0" sldId="256"/>
            <ac:spMk id="3" creationId="{00000000-0000-0000-0000-000000000000}"/>
          </ac:spMkLst>
        </pc:spChg>
        <pc:spChg chg="mod">
          <ac:chgData name="中田 雄大" userId="62f770ad0d6c1cad" providerId="LiveId" clId="{11DF0BA7-1562-43AB-BF10-C191000D08F5}" dt="2022-05-24T06:21:00.452" v="31" actId="20577"/>
          <ac:spMkLst>
            <pc:docMk/>
            <pc:sldMk cId="0" sldId="256"/>
            <ac:spMk id="7" creationId="{78BE3E78-D8C8-448A-B786-DFCEC30949CA}"/>
          </ac:spMkLst>
        </pc:spChg>
      </pc:sldChg>
      <pc:sldChg chg="addSp modSp mod">
        <pc:chgData name="中田 雄大" userId="62f770ad0d6c1cad" providerId="LiveId" clId="{11DF0BA7-1562-43AB-BF10-C191000D08F5}" dt="2022-05-24T08:33:39.509" v="3725"/>
        <pc:sldMkLst>
          <pc:docMk/>
          <pc:sldMk cId="0" sldId="323"/>
        </pc:sldMkLst>
        <pc:spChg chg="mod">
          <ac:chgData name="中田 雄大" userId="62f770ad0d6c1cad" providerId="LiveId" clId="{11DF0BA7-1562-43AB-BF10-C191000D08F5}" dt="2022-05-24T08:33:39.509" v="3725"/>
          <ac:spMkLst>
            <pc:docMk/>
            <pc:sldMk cId="0" sldId="323"/>
            <ac:spMk id="15" creationId="{1F64DC9F-2BED-42A3-9316-D972A73B213C}"/>
          </ac:spMkLst>
        </pc:spChg>
        <pc:spChg chg="add mod">
          <ac:chgData name="中田 雄大" userId="62f770ad0d6c1cad" providerId="LiveId" clId="{11DF0BA7-1562-43AB-BF10-C191000D08F5}" dt="2022-05-24T06:23:07.894" v="82" actId="14100"/>
          <ac:spMkLst>
            <pc:docMk/>
            <pc:sldMk cId="0" sldId="323"/>
            <ac:spMk id="22" creationId="{4BE82C6A-79B9-E538-B23C-AB9F7C701152}"/>
          </ac:spMkLst>
        </pc:spChg>
        <pc:spChg chg="add mod">
          <ac:chgData name="中田 雄大" userId="62f770ad0d6c1cad" providerId="LiveId" clId="{11DF0BA7-1562-43AB-BF10-C191000D08F5}" dt="2022-05-24T06:24:58.090" v="220" actId="20577"/>
          <ac:spMkLst>
            <pc:docMk/>
            <pc:sldMk cId="0" sldId="323"/>
            <ac:spMk id="25" creationId="{E973514E-8D05-764E-0063-08BE95BBAE7A}"/>
          </ac:spMkLst>
        </pc:spChg>
      </pc:sldChg>
      <pc:sldChg chg="modSp mod">
        <pc:chgData name="中田 雄大" userId="62f770ad0d6c1cad" providerId="LiveId" clId="{11DF0BA7-1562-43AB-BF10-C191000D08F5}" dt="2022-05-24T08:33:34.171" v="3720" actId="20577"/>
        <pc:sldMkLst>
          <pc:docMk/>
          <pc:sldMk cId="0" sldId="324"/>
        </pc:sldMkLst>
        <pc:spChg chg="mod">
          <ac:chgData name="中田 雄大" userId="62f770ad0d6c1cad" providerId="LiveId" clId="{11DF0BA7-1562-43AB-BF10-C191000D08F5}" dt="2022-05-24T08:33:34.171" v="3720" actId="20577"/>
          <ac:spMkLst>
            <pc:docMk/>
            <pc:sldMk cId="0" sldId="324"/>
            <ac:spMk id="30" creationId="{F575F65B-E18A-4A63-96B5-6E52972ACC3A}"/>
          </ac:spMkLst>
        </pc:spChg>
      </pc:sldChg>
      <pc:sldChg chg="modSp mod modNotesTx">
        <pc:chgData name="中田 雄大" userId="62f770ad0d6c1cad" providerId="LiveId" clId="{11DF0BA7-1562-43AB-BF10-C191000D08F5}" dt="2022-05-24T08:33:23.830" v="3714"/>
        <pc:sldMkLst>
          <pc:docMk/>
          <pc:sldMk cId="0" sldId="327"/>
        </pc:sldMkLst>
        <pc:spChg chg="mod">
          <ac:chgData name="中田 雄大" userId="62f770ad0d6c1cad" providerId="LiveId" clId="{11DF0BA7-1562-43AB-BF10-C191000D08F5}" dt="2022-05-24T08:33:23.830" v="3714"/>
          <ac:spMkLst>
            <pc:docMk/>
            <pc:sldMk cId="0" sldId="327"/>
            <ac:spMk id="16" creationId="{EA669EC8-67FB-44AD-8ED8-7F3460E6F3EC}"/>
          </ac:spMkLst>
        </pc:spChg>
      </pc:sldChg>
      <pc:sldChg chg="del">
        <pc:chgData name="中田 雄大" userId="62f770ad0d6c1cad" providerId="LiveId" clId="{11DF0BA7-1562-43AB-BF10-C191000D08F5}" dt="2022-05-24T08:08:52.625" v="2298" actId="47"/>
        <pc:sldMkLst>
          <pc:docMk/>
          <pc:sldMk cId="186116695" sldId="428"/>
        </pc:sldMkLst>
      </pc:sldChg>
      <pc:sldChg chg="del">
        <pc:chgData name="中田 雄大" userId="62f770ad0d6c1cad" providerId="LiveId" clId="{11DF0BA7-1562-43AB-BF10-C191000D08F5}" dt="2022-05-24T08:08:51.467" v="2297" actId="47"/>
        <pc:sldMkLst>
          <pc:docMk/>
          <pc:sldMk cId="4289829130" sldId="437"/>
        </pc:sldMkLst>
      </pc:sldChg>
      <pc:sldChg chg="modSp mod">
        <pc:chgData name="中田 雄大" userId="62f770ad0d6c1cad" providerId="LiveId" clId="{11DF0BA7-1562-43AB-BF10-C191000D08F5}" dt="2022-05-24T08:33:28.699" v="3717" actId="20577"/>
        <pc:sldMkLst>
          <pc:docMk/>
          <pc:sldMk cId="1868798627" sldId="444"/>
        </pc:sldMkLst>
        <pc:spChg chg="mod">
          <ac:chgData name="中田 雄大" userId="62f770ad0d6c1cad" providerId="LiveId" clId="{11DF0BA7-1562-43AB-BF10-C191000D08F5}" dt="2022-05-24T08:33:28.699" v="3717" actId="20577"/>
          <ac:spMkLst>
            <pc:docMk/>
            <pc:sldMk cId="1868798627" sldId="444"/>
            <ac:spMk id="5" creationId="{00000000-0000-0000-0000-000000000000}"/>
          </ac:spMkLst>
        </pc:spChg>
      </pc:sldChg>
      <pc:sldChg chg="addSp delSp modSp mod modNotesTx">
        <pc:chgData name="中田 雄大" userId="62f770ad0d6c1cad" providerId="LiveId" clId="{11DF0BA7-1562-43AB-BF10-C191000D08F5}" dt="2022-05-24T08:33:16.698" v="3709" actId="20577"/>
        <pc:sldMkLst>
          <pc:docMk/>
          <pc:sldMk cId="0" sldId="456"/>
        </pc:sldMkLst>
        <pc:spChg chg="add del mod">
          <ac:chgData name="中田 雄大" userId="62f770ad0d6c1cad" providerId="LiveId" clId="{11DF0BA7-1562-43AB-BF10-C191000D08F5}" dt="2022-05-24T06:57:09.550" v="843" actId="478"/>
          <ac:spMkLst>
            <pc:docMk/>
            <pc:sldMk cId="0" sldId="456"/>
            <ac:spMk id="3" creationId="{FBAA4C9A-B5F5-A885-28C7-5A0F82384002}"/>
          </ac:spMkLst>
        </pc:spChg>
        <pc:spChg chg="add mod ord">
          <ac:chgData name="中田 雄大" userId="62f770ad0d6c1cad" providerId="LiveId" clId="{11DF0BA7-1562-43AB-BF10-C191000D08F5}" dt="2022-05-24T08:14:36.474" v="2620" actId="20577"/>
          <ac:spMkLst>
            <pc:docMk/>
            <pc:sldMk cId="0" sldId="456"/>
            <ac:spMk id="4" creationId="{292BFDED-E507-73A8-2D08-D92A69E982B6}"/>
          </ac:spMkLst>
        </pc:spChg>
        <pc:spChg chg="add mod">
          <ac:chgData name="中田 雄大" userId="62f770ad0d6c1cad" providerId="LiveId" clId="{11DF0BA7-1562-43AB-BF10-C191000D08F5}" dt="2022-05-24T07:10:48.233" v="1129" actId="208"/>
          <ac:spMkLst>
            <pc:docMk/>
            <pc:sldMk cId="0" sldId="456"/>
            <ac:spMk id="5" creationId="{106F5F0A-3630-009B-C08E-51C820CFE2BD}"/>
          </ac:spMkLst>
        </pc:spChg>
        <pc:spChg chg="mod">
          <ac:chgData name="中田 雄大" userId="62f770ad0d6c1cad" providerId="LiveId" clId="{11DF0BA7-1562-43AB-BF10-C191000D08F5}" dt="2022-05-24T08:33:16.698" v="3709" actId="20577"/>
          <ac:spMkLst>
            <pc:docMk/>
            <pc:sldMk cId="0" sldId="456"/>
            <ac:spMk id="14" creationId="{58AE5EE8-5BB4-4934-9AC3-69C0D49CD1B1}"/>
          </ac:spMkLst>
        </pc:spChg>
        <pc:spChg chg="mod">
          <ac:chgData name="中田 雄大" userId="62f770ad0d6c1cad" providerId="LiveId" clId="{11DF0BA7-1562-43AB-BF10-C191000D08F5}" dt="2022-05-24T06:56:50.026" v="841" actId="20577"/>
          <ac:spMkLst>
            <pc:docMk/>
            <pc:sldMk cId="0" sldId="456"/>
            <ac:spMk id="16" creationId="{D81B82EF-2BAD-42E6-843E-D159B95C453F}"/>
          </ac:spMkLst>
        </pc:spChg>
        <pc:spChg chg="del">
          <ac:chgData name="中田 雄大" userId="62f770ad0d6c1cad" providerId="LiveId" clId="{11DF0BA7-1562-43AB-BF10-C191000D08F5}" dt="2022-05-24T06:57:06.731" v="842" actId="478"/>
          <ac:spMkLst>
            <pc:docMk/>
            <pc:sldMk cId="0" sldId="456"/>
            <ac:spMk id="19" creationId="{28F0E784-58CC-4B5A-A5A7-9E22591B7E45}"/>
          </ac:spMkLst>
        </pc:spChg>
        <pc:spChg chg="del">
          <ac:chgData name="中田 雄大" userId="62f770ad0d6c1cad" providerId="LiveId" clId="{11DF0BA7-1562-43AB-BF10-C191000D08F5}" dt="2022-05-24T06:57:06.731" v="842" actId="478"/>
          <ac:spMkLst>
            <pc:docMk/>
            <pc:sldMk cId="0" sldId="456"/>
            <ac:spMk id="20" creationId="{334F1377-5CDA-43A5-8648-15ECC5057863}"/>
          </ac:spMkLst>
        </pc:spChg>
        <pc:spChg chg="del">
          <ac:chgData name="中田 雄大" userId="62f770ad0d6c1cad" providerId="LiveId" clId="{11DF0BA7-1562-43AB-BF10-C191000D08F5}" dt="2022-05-24T06:57:06.731" v="842" actId="478"/>
          <ac:spMkLst>
            <pc:docMk/>
            <pc:sldMk cId="0" sldId="456"/>
            <ac:spMk id="23" creationId="{EDB7F5C0-0D3B-477B-A7A7-979780213942}"/>
          </ac:spMkLst>
        </pc:spChg>
        <pc:spChg chg="del">
          <ac:chgData name="中田 雄大" userId="62f770ad0d6c1cad" providerId="LiveId" clId="{11DF0BA7-1562-43AB-BF10-C191000D08F5}" dt="2022-05-24T06:57:06.731" v="842" actId="478"/>
          <ac:spMkLst>
            <pc:docMk/>
            <pc:sldMk cId="0" sldId="456"/>
            <ac:spMk id="24" creationId="{EFE61589-4776-49E2-BE43-BDC4CCEC8527}"/>
          </ac:spMkLst>
        </pc:spChg>
        <pc:spChg chg="add del mod">
          <ac:chgData name="中田 雄大" userId="62f770ad0d6c1cad" providerId="LiveId" clId="{11DF0BA7-1562-43AB-BF10-C191000D08F5}" dt="2022-05-24T07:50:30.810" v="2066" actId="478"/>
          <ac:spMkLst>
            <pc:docMk/>
            <pc:sldMk cId="0" sldId="456"/>
            <ac:spMk id="25" creationId="{67F96337-B932-EFD6-75E1-254D4126D76B}"/>
          </ac:spMkLst>
        </pc:spChg>
        <pc:spChg chg="del">
          <ac:chgData name="中田 雄大" userId="62f770ad0d6c1cad" providerId="LiveId" clId="{11DF0BA7-1562-43AB-BF10-C191000D08F5}" dt="2022-05-24T06:57:06.731" v="842" actId="478"/>
          <ac:spMkLst>
            <pc:docMk/>
            <pc:sldMk cId="0" sldId="456"/>
            <ac:spMk id="26" creationId="{201D9D05-F312-4F5B-B619-6A7A163D979D}"/>
          </ac:spMkLst>
        </pc:spChg>
        <pc:spChg chg="del">
          <ac:chgData name="中田 雄大" userId="62f770ad0d6c1cad" providerId="LiveId" clId="{11DF0BA7-1562-43AB-BF10-C191000D08F5}" dt="2022-05-24T06:57:06.731" v="842" actId="478"/>
          <ac:spMkLst>
            <pc:docMk/>
            <pc:sldMk cId="0" sldId="456"/>
            <ac:spMk id="27" creationId="{B36C24EB-A791-4DCA-90A4-D7AB9DFC5600}"/>
          </ac:spMkLst>
        </pc:spChg>
        <pc:spChg chg="del">
          <ac:chgData name="中田 雄大" userId="62f770ad0d6c1cad" providerId="LiveId" clId="{11DF0BA7-1562-43AB-BF10-C191000D08F5}" dt="2022-05-24T06:57:06.731" v="842" actId="478"/>
          <ac:spMkLst>
            <pc:docMk/>
            <pc:sldMk cId="0" sldId="456"/>
            <ac:spMk id="29" creationId="{FDEAE487-3573-48B8-A832-518A3354DF46}"/>
          </ac:spMkLst>
        </pc:spChg>
        <pc:spChg chg="del">
          <ac:chgData name="中田 雄大" userId="62f770ad0d6c1cad" providerId="LiveId" clId="{11DF0BA7-1562-43AB-BF10-C191000D08F5}" dt="2022-05-24T06:57:06.731" v="842" actId="478"/>
          <ac:spMkLst>
            <pc:docMk/>
            <pc:sldMk cId="0" sldId="456"/>
            <ac:spMk id="30" creationId="{B9FE3EB6-9647-4315-A5E7-3F6A57214377}"/>
          </ac:spMkLst>
        </pc:spChg>
        <pc:spChg chg="del">
          <ac:chgData name="中田 雄大" userId="62f770ad0d6c1cad" providerId="LiveId" clId="{11DF0BA7-1562-43AB-BF10-C191000D08F5}" dt="2022-05-24T06:57:06.731" v="842" actId="478"/>
          <ac:spMkLst>
            <pc:docMk/>
            <pc:sldMk cId="0" sldId="456"/>
            <ac:spMk id="31" creationId="{DFA44E01-73FF-4D0D-929A-224C174C1991}"/>
          </ac:spMkLst>
        </pc:spChg>
        <pc:spChg chg="add mod">
          <ac:chgData name="中田 雄大" userId="62f770ad0d6c1cad" providerId="LiveId" clId="{11DF0BA7-1562-43AB-BF10-C191000D08F5}" dt="2022-05-24T08:30:58.417" v="3565" actId="692"/>
          <ac:spMkLst>
            <pc:docMk/>
            <pc:sldMk cId="0" sldId="456"/>
            <ac:spMk id="32" creationId="{E2526981-D98C-DDF1-F1AD-8FB68C557B43}"/>
          </ac:spMkLst>
        </pc:spChg>
        <pc:spChg chg="del">
          <ac:chgData name="中田 雄大" userId="62f770ad0d6c1cad" providerId="LiveId" clId="{11DF0BA7-1562-43AB-BF10-C191000D08F5}" dt="2022-05-24T06:57:06.731" v="842" actId="478"/>
          <ac:spMkLst>
            <pc:docMk/>
            <pc:sldMk cId="0" sldId="456"/>
            <ac:spMk id="33" creationId="{5E937915-3509-47DA-AC19-2733DAA1E673}"/>
          </ac:spMkLst>
        </pc:spChg>
        <pc:spChg chg="del">
          <ac:chgData name="中田 雄大" userId="62f770ad0d6c1cad" providerId="LiveId" clId="{11DF0BA7-1562-43AB-BF10-C191000D08F5}" dt="2022-05-24T06:57:06.731" v="842" actId="478"/>
          <ac:spMkLst>
            <pc:docMk/>
            <pc:sldMk cId="0" sldId="456"/>
            <ac:spMk id="34" creationId="{1996C668-A3AB-40A2-9EE6-E30FDD2FE3B5}"/>
          </ac:spMkLst>
        </pc:spChg>
        <pc:spChg chg="del">
          <ac:chgData name="中田 雄大" userId="62f770ad0d6c1cad" providerId="LiveId" clId="{11DF0BA7-1562-43AB-BF10-C191000D08F5}" dt="2022-05-24T06:57:06.731" v="842" actId="478"/>
          <ac:spMkLst>
            <pc:docMk/>
            <pc:sldMk cId="0" sldId="456"/>
            <ac:spMk id="35" creationId="{6002DE00-C04C-4060-B43B-3EA0B902FDE9}"/>
          </ac:spMkLst>
        </pc:spChg>
        <pc:spChg chg="del">
          <ac:chgData name="中田 雄大" userId="62f770ad0d6c1cad" providerId="LiveId" clId="{11DF0BA7-1562-43AB-BF10-C191000D08F5}" dt="2022-05-24T06:57:06.731" v="842" actId="478"/>
          <ac:spMkLst>
            <pc:docMk/>
            <pc:sldMk cId="0" sldId="456"/>
            <ac:spMk id="36" creationId="{013EB79F-034E-498E-8366-EF6F5AD572FC}"/>
          </ac:spMkLst>
        </pc:spChg>
        <pc:spChg chg="del">
          <ac:chgData name="中田 雄大" userId="62f770ad0d6c1cad" providerId="LiveId" clId="{11DF0BA7-1562-43AB-BF10-C191000D08F5}" dt="2022-05-24T06:57:06.731" v="842" actId="478"/>
          <ac:spMkLst>
            <pc:docMk/>
            <pc:sldMk cId="0" sldId="456"/>
            <ac:spMk id="37" creationId="{1A9108C8-836C-4433-AAD9-21DE30A08F18}"/>
          </ac:spMkLst>
        </pc:spChg>
        <pc:spChg chg="del">
          <ac:chgData name="中田 雄大" userId="62f770ad0d6c1cad" providerId="LiveId" clId="{11DF0BA7-1562-43AB-BF10-C191000D08F5}" dt="2022-05-24T06:57:06.731" v="842" actId="478"/>
          <ac:spMkLst>
            <pc:docMk/>
            <pc:sldMk cId="0" sldId="456"/>
            <ac:spMk id="38" creationId="{64317BFB-39EB-4AD1-96E2-E1C177BCE940}"/>
          </ac:spMkLst>
        </pc:spChg>
        <pc:spChg chg="add mod">
          <ac:chgData name="中田 雄大" userId="62f770ad0d6c1cad" providerId="LiveId" clId="{11DF0BA7-1562-43AB-BF10-C191000D08F5}" dt="2022-05-24T08:17:15.480" v="2676" actId="6549"/>
          <ac:spMkLst>
            <pc:docMk/>
            <pc:sldMk cId="0" sldId="456"/>
            <ac:spMk id="39" creationId="{D99595E2-1E29-CBA3-7329-3664F6F14FA1}"/>
          </ac:spMkLst>
        </pc:spChg>
        <pc:spChg chg="add mod">
          <ac:chgData name="中田 雄大" userId="62f770ad0d6c1cad" providerId="LiveId" clId="{11DF0BA7-1562-43AB-BF10-C191000D08F5}" dt="2022-05-24T08:30:51.072" v="3564" actId="692"/>
          <ac:spMkLst>
            <pc:docMk/>
            <pc:sldMk cId="0" sldId="456"/>
            <ac:spMk id="40" creationId="{779D7BFC-1EBB-A245-A770-2AE69DD5E745}"/>
          </ac:spMkLst>
        </pc:spChg>
        <pc:spChg chg="add del mod">
          <ac:chgData name="中田 雄大" userId="62f770ad0d6c1cad" providerId="LiveId" clId="{11DF0BA7-1562-43AB-BF10-C191000D08F5}" dt="2022-05-24T08:01:44.599" v="2192" actId="478"/>
          <ac:spMkLst>
            <pc:docMk/>
            <pc:sldMk cId="0" sldId="456"/>
            <ac:spMk id="41" creationId="{C2475EC3-5C81-A188-AC69-E4F18ACCC4B3}"/>
          </ac:spMkLst>
        </pc:spChg>
        <pc:spChg chg="add mod">
          <ac:chgData name="中田 雄大" userId="62f770ad0d6c1cad" providerId="LiveId" clId="{11DF0BA7-1562-43AB-BF10-C191000D08F5}" dt="2022-05-24T08:06:37.880" v="2291" actId="20577"/>
          <ac:spMkLst>
            <pc:docMk/>
            <pc:sldMk cId="0" sldId="456"/>
            <ac:spMk id="42" creationId="{0D9E1ADB-2318-96DD-875E-39B08F1074B3}"/>
          </ac:spMkLst>
        </pc:spChg>
        <pc:spChg chg="add del mod">
          <ac:chgData name="中田 雄大" userId="62f770ad0d6c1cad" providerId="LiveId" clId="{11DF0BA7-1562-43AB-BF10-C191000D08F5}" dt="2022-05-24T08:02:59.921" v="2211" actId="478"/>
          <ac:spMkLst>
            <pc:docMk/>
            <pc:sldMk cId="0" sldId="456"/>
            <ac:spMk id="43" creationId="{CADF5D37-C60E-27B9-0DEC-03325EEAFD1B}"/>
          </ac:spMkLst>
        </pc:spChg>
        <pc:spChg chg="add mod">
          <ac:chgData name="中田 雄大" userId="62f770ad0d6c1cad" providerId="LiveId" clId="{11DF0BA7-1562-43AB-BF10-C191000D08F5}" dt="2022-05-24T08:23:06.504" v="2943" actId="20577"/>
          <ac:spMkLst>
            <pc:docMk/>
            <pc:sldMk cId="0" sldId="456"/>
            <ac:spMk id="51" creationId="{39F898B9-6E5B-D7EC-9380-9512C286951A}"/>
          </ac:spMkLst>
        </pc:spChg>
        <pc:spChg chg="add del mod">
          <ac:chgData name="中田 雄大" userId="62f770ad0d6c1cad" providerId="LiveId" clId="{11DF0BA7-1562-43AB-BF10-C191000D08F5}" dt="2022-05-24T07:25:22.049" v="1515" actId="478"/>
          <ac:spMkLst>
            <pc:docMk/>
            <pc:sldMk cId="0" sldId="456"/>
            <ac:spMk id="56" creationId="{63F43EB8-1EF2-534B-F30C-A21A3D7C9840}"/>
          </ac:spMkLst>
        </pc:spChg>
        <pc:spChg chg="add del mod">
          <ac:chgData name="中田 雄大" userId="62f770ad0d6c1cad" providerId="LiveId" clId="{11DF0BA7-1562-43AB-BF10-C191000D08F5}" dt="2022-05-24T08:02:59.921" v="2211" actId="478"/>
          <ac:spMkLst>
            <pc:docMk/>
            <pc:sldMk cId="0" sldId="456"/>
            <ac:spMk id="62" creationId="{F81C3E4D-8778-F7E5-4B4C-AE87C5948903}"/>
          </ac:spMkLst>
        </pc:spChg>
        <pc:spChg chg="add mod">
          <ac:chgData name="中田 雄大" userId="62f770ad0d6c1cad" providerId="LiveId" clId="{11DF0BA7-1562-43AB-BF10-C191000D08F5}" dt="2022-05-24T07:59:12.658" v="2160" actId="1038"/>
          <ac:spMkLst>
            <pc:docMk/>
            <pc:sldMk cId="0" sldId="456"/>
            <ac:spMk id="63" creationId="{717A94CE-4F09-28EB-40CA-F5005F1DD53F}"/>
          </ac:spMkLst>
        </pc:spChg>
        <pc:spChg chg="add mod">
          <ac:chgData name="中田 雄大" userId="62f770ad0d6c1cad" providerId="LiveId" clId="{11DF0BA7-1562-43AB-BF10-C191000D08F5}" dt="2022-05-24T08:03:20.518" v="2218" actId="1076"/>
          <ac:spMkLst>
            <pc:docMk/>
            <pc:sldMk cId="0" sldId="456"/>
            <ac:spMk id="64" creationId="{6BC43240-B457-AE42-63E4-927A7E509309}"/>
          </ac:spMkLst>
        </pc:spChg>
        <pc:spChg chg="add del mod">
          <ac:chgData name="中田 雄大" userId="62f770ad0d6c1cad" providerId="LiveId" clId="{11DF0BA7-1562-43AB-BF10-C191000D08F5}" dt="2022-05-24T07:50:31.678" v="2067" actId="478"/>
          <ac:spMkLst>
            <pc:docMk/>
            <pc:sldMk cId="0" sldId="456"/>
            <ac:spMk id="65" creationId="{CA5143DE-9D9F-2298-5960-2272A75CCEC4}"/>
          </ac:spMkLst>
        </pc:spChg>
        <pc:spChg chg="add mod">
          <ac:chgData name="中田 雄大" userId="62f770ad0d6c1cad" providerId="LiveId" clId="{11DF0BA7-1562-43AB-BF10-C191000D08F5}" dt="2022-05-24T08:31:10.247" v="3566" actId="1076"/>
          <ac:spMkLst>
            <pc:docMk/>
            <pc:sldMk cId="0" sldId="456"/>
            <ac:spMk id="66" creationId="{F7B3D14D-74D6-52AA-E336-B600A6F0DF2F}"/>
          </ac:spMkLst>
        </pc:spChg>
        <pc:spChg chg="add mod">
          <ac:chgData name="中田 雄大" userId="62f770ad0d6c1cad" providerId="LiveId" clId="{11DF0BA7-1562-43AB-BF10-C191000D08F5}" dt="2022-05-24T08:23:12.078" v="2944" actId="1076"/>
          <ac:spMkLst>
            <pc:docMk/>
            <pc:sldMk cId="0" sldId="456"/>
            <ac:spMk id="67" creationId="{2F4487C0-D243-7566-6193-9BD715B3C459}"/>
          </ac:spMkLst>
        </pc:spChg>
        <pc:spChg chg="add del mod">
          <ac:chgData name="中田 雄大" userId="62f770ad0d6c1cad" providerId="LiveId" clId="{11DF0BA7-1562-43AB-BF10-C191000D08F5}" dt="2022-05-24T07:39:16.370" v="1824" actId="478"/>
          <ac:spMkLst>
            <pc:docMk/>
            <pc:sldMk cId="0" sldId="456"/>
            <ac:spMk id="68" creationId="{A73407A6-326B-4FF0-810A-F54694CAD892}"/>
          </ac:spMkLst>
        </pc:spChg>
        <pc:spChg chg="add mod">
          <ac:chgData name="中田 雄大" userId="62f770ad0d6c1cad" providerId="LiveId" clId="{11DF0BA7-1562-43AB-BF10-C191000D08F5}" dt="2022-05-24T08:04:59.308" v="2261" actId="20577"/>
          <ac:spMkLst>
            <pc:docMk/>
            <pc:sldMk cId="0" sldId="456"/>
            <ac:spMk id="76" creationId="{4FE9BBF6-B894-A0B8-2753-82689D9461FB}"/>
          </ac:spMkLst>
        </pc:spChg>
        <pc:spChg chg="add mod">
          <ac:chgData name="中田 雄大" userId="62f770ad0d6c1cad" providerId="LiveId" clId="{11DF0BA7-1562-43AB-BF10-C191000D08F5}" dt="2022-05-24T07:56:08.142" v="2104" actId="1076"/>
          <ac:spMkLst>
            <pc:docMk/>
            <pc:sldMk cId="0" sldId="456"/>
            <ac:spMk id="79" creationId="{A550754C-04F7-ECFE-CA09-FB24B3FFF8AF}"/>
          </ac:spMkLst>
        </pc:spChg>
        <pc:spChg chg="add mod">
          <ac:chgData name="中田 雄大" userId="62f770ad0d6c1cad" providerId="LiveId" clId="{11DF0BA7-1562-43AB-BF10-C191000D08F5}" dt="2022-05-24T07:56:08.142" v="2104" actId="1076"/>
          <ac:spMkLst>
            <pc:docMk/>
            <pc:sldMk cId="0" sldId="456"/>
            <ac:spMk id="80" creationId="{7770BCDD-9AF8-6029-6EA2-36BF825FBC1C}"/>
          </ac:spMkLst>
        </pc:spChg>
        <pc:spChg chg="add mod">
          <ac:chgData name="中田 雄大" userId="62f770ad0d6c1cad" providerId="LiveId" clId="{11DF0BA7-1562-43AB-BF10-C191000D08F5}" dt="2022-05-24T07:56:03.072" v="2103" actId="1076"/>
          <ac:spMkLst>
            <pc:docMk/>
            <pc:sldMk cId="0" sldId="456"/>
            <ac:spMk id="81" creationId="{9BEC35B6-1CB4-F4A2-8B60-00EC838C7C5C}"/>
          </ac:spMkLst>
        </pc:spChg>
        <pc:spChg chg="add mod">
          <ac:chgData name="中田 雄大" userId="62f770ad0d6c1cad" providerId="LiveId" clId="{11DF0BA7-1562-43AB-BF10-C191000D08F5}" dt="2022-05-24T07:56:12.810" v="2108" actId="20577"/>
          <ac:spMkLst>
            <pc:docMk/>
            <pc:sldMk cId="0" sldId="456"/>
            <ac:spMk id="82" creationId="{0E63A22C-245C-76F3-3375-6376385F57B7}"/>
          </ac:spMkLst>
        </pc:spChg>
        <pc:spChg chg="add mod">
          <ac:chgData name="中田 雄大" userId="62f770ad0d6c1cad" providerId="LiveId" clId="{11DF0BA7-1562-43AB-BF10-C191000D08F5}" dt="2022-05-24T07:55:58.255" v="2102" actId="1076"/>
          <ac:spMkLst>
            <pc:docMk/>
            <pc:sldMk cId="0" sldId="456"/>
            <ac:spMk id="83" creationId="{5BA9A670-CE38-E237-9949-9D444F5A5A3B}"/>
          </ac:spMkLst>
        </pc:spChg>
        <pc:spChg chg="add mod">
          <ac:chgData name="中田 雄大" userId="62f770ad0d6c1cad" providerId="LiveId" clId="{11DF0BA7-1562-43AB-BF10-C191000D08F5}" dt="2022-05-24T07:56:16.842" v="2112" actId="20577"/>
          <ac:spMkLst>
            <pc:docMk/>
            <pc:sldMk cId="0" sldId="456"/>
            <ac:spMk id="84" creationId="{566B6FB3-C73B-5894-8373-6646E922A4AC}"/>
          </ac:spMkLst>
        </pc:spChg>
        <pc:spChg chg="add del mod">
          <ac:chgData name="中田 雄大" userId="62f770ad0d6c1cad" providerId="LiveId" clId="{11DF0BA7-1562-43AB-BF10-C191000D08F5}" dt="2022-05-24T07:57:54.852" v="2139" actId="478"/>
          <ac:spMkLst>
            <pc:docMk/>
            <pc:sldMk cId="0" sldId="456"/>
            <ac:spMk id="94" creationId="{B26087D9-C15F-61EF-DA33-D3C33D72BF6D}"/>
          </ac:spMkLst>
        </pc:spChg>
        <pc:spChg chg="mod">
          <ac:chgData name="中田 雄大" userId="62f770ad0d6c1cad" providerId="LiveId" clId="{11DF0BA7-1562-43AB-BF10-C191000D08F5}" dt="2022-05-24T08:06:19.033" v="2283" actId="20577"/>
          <ac:spMkLst>
            <pc:docMk/>
            <pc:sldMk cId="0" sldId="456"/>
            <ac:spMk id="104" creationId="{86425815-5C01-6086-2FEA-2D9B8881031F}"/>
          </ac:spMkLst>
        </pc:spChg>
        <pc:spChg chg="add mod">
          <ac:chgData name="中田 雄大" userId="62f770ad0d6c1cad" providerId="LiveId" clId="{11DF0BA7-1562-43AB-BF10-C191000D08F5}" dt="2022-05-24T08:06:40.948" v="2293" actId="20577"/>
          <ac:spMkLst>
            <pc:docMk/>
            <pc:sldMk cId="0" sldId="456"/>
            <ac:spMk id="109" creationId="{DB2396C5-A324-27AA-A49B-423AFDED2C99}"/>
          </ac:spMkLst>
        </pc:spChg>
        <pc:spChg chg="add mod">
          <ac:chgData name="中田 雄大" userId="62f770ad0d6c1cad" providerId="LiveId" clId="{11DF0BA7-1562-43AB-BF10-C191000D08F5}" dt="2022-05-24T08:06:43.608" v="2295" actId="20577"/>
          <ac:spMkLst>
            <pc:docMk/>
            <pc:sldMk cId="0" sldId="456"/>
            <ac:spMk id="111" creationId="{35AFD5C9-1C32-CA26-2E9D-49B5146D67FB}"/>
          </ac:spMkLst>
        </pc:spChg>
        <pc:spChg chg="add mod">
          <ac:chgData name="中田 雄大" userId="62f770ad0d6c1cad" providerId="LiveId" clId="{11DF0BA7-1562-43AB-BF10-C191000D08F5}" dt="2022-05-24T08:27:48.590" v="3366" actId="20577"/>
          <ac:spMkLst>
            <pc:docMk/>
            <pc:sldMk cId="0" sldId="456"/>
            <ac:spMk id="115" creationId="{91295DE9-2C4F-86E5-1896-96DFF4F74A27}"/>
          </ac:spMkLst>
        </pc:spChg>
        <pc:spChg chg="mod">
          <ac:chgData name="中田 雄大" userId="62f770ad0d6c1cad" providerId="LiveId" clId="{11DF0BA7-1562-43AB-BF10-C191000D08F5}" dt="2022-05-24T08:06:34.417" v="2289" actId="20577"/>
          <ac:spMkLst>
            <pc:docMk/>
            <pc:sldMk cId="0" sldId="456"/>
            <ac:spMk id="118" creationId="{1518B7A4-389E-CB4C-E9C7-63D2038E9547}"/>
          </ac:spMkLst>
        </pc:spChg>
        <pc:spChg chg="add mod">
          <ac:chgData name="中田 雄大" userId="62f770ad0d6c1cad" providerId="LiveId" clId="{11DF0BA7-1562-43AB-BF10-C191000D08F5}" dt="2022-05-24T08:14:56.760" v="2622" actId="1076"/>
          <ac:spMkLst>
            <pc:docMk/>
            <pc:sldMk cId="0" sldId="456"/>
            <ac:spMk id="121" creationId="{545ECCA1-DE6D-AB40-95E1-3CCDAB8A906E}"/>
          </ac:spMkLst>
        </pc:spChg>
        <pc:spChg chg="add mod">
          <ac:chgData name="中田 雄大" userId="62f770ad0d6c1cad" providerId="LiveId" clId="{11DF0BA7-1562-43AB-BF10-C191000D08F5}" dt="2022-05-24T08:15:01.792" v="2624" actId="1076"/>
          <ac:spMkLst>
            <pc:docMk/>
            <pc:sldMk cId="0" sldId="456"/>
            <ac:spMk id="122" creationId="{345D3D6A-4323-FAB9-DF2E-25E2335D8A01}"/>
          </ac:spMkLst>
        </pc:spChg>
        <pc:grpChg chg="add mod">
          <ac:chgData name="中田 雄大" userId="62f770ad0d6c1cad" providerId="LiveId" clId="{11DF0BA7-1562-43AB-BF10-C191000D08F5}" dt="2022-05-24T07:55:15.694" v="2078" actId="14100"/>
          <ac:grpSpMkLst>
            <pc:docMk/>
            <pc:sldMk cId="0" sldId="456"/>
            <ac:grpSpMk id="6" creationId="{A55D65B3-ADAA-2D3B-2AC5-2A8CD44399BA}"/>
          </ac:grpSpMkLst>
        </pc:grpChg>
        <pc:grpChg chg="add mod">
          <ac:chgData name="中田 雄大" userId="62f770ad0d6c1cad" providerId="LiveId" clId="{11DF0BA7-1562-43AB-BF10-C191000D08F5}" dt="2022-05-24T08:00:21.215" v="2171" actId="1076"/>
          <ac:grpSpMkLst>
            <pc:docMk/>
            <pc:sldMk cId="0" sldId="456"/>
            <ac:grpSpMk id="55" creationId="{DA5DECFC-80F9-882E-27ED-CC7FE51A5344}"/>
          </ac:grpSpMkLst>
        </pc:grpChg>
        <pc:grpChg chg="add mod">
          <ac:chgData name="中田 雄大" userId="62f770ad0d6c1cad" providerId="LiveId" clId="{11DF0BA7-1562-43AB-BF10-C191000D08F5}" dt="2022-05-24T08:01:52.959" v="2194" actId="1076"/>
          <ac:grpSpMkLst>
            <pc:docMk/>
            <pc:sldMk cId="0" sldId="456"/>
            <ac:grpSpMk id="103" creationId="{FDD5A76D-4858-DF08-BAB0-B9937CAA4874}"/>
          </ac:grpSpMkLst>
        </pc:grpChg>
        <pc:grpChg chg="add mod">
          <ac:chgData name="中田 雄大" userId="62f770ad0d6c1cad" providerId="LiveId" clId="{11DF0BA7-1562-43AB-BF10-C191000D08F5}" dt="2022-05-24T08:05:35.696" v="2263" actId="1076"/>
          <ac:grpSpMkLst>
            <pc:docMk/>
            <pc:sldMk cId="0" sldId="456"/>
            <ac:grpSpMk id="117" creationId="{54A41B90-6721-7398-D183-72B70EA97F4B}"/>
          </ac:grpSpMkLst>
        </pc:grpChg>
        <pc:cxnChg chg="add mod">
          <ac:chgData name="中田 雄大" userId="62f770ad0d6c1cad" providerId="LiveId" clId="{11DF0BA7-1562-43AB-BF10-C191000D08F5}" dt="2022-05-24T08:23:54.401" v="3021" actId="692"/>
          <ac:cxnSpMkLst>
            <pc:docMk/>
            <pc:sldMk cId="0" sldId="456"/>
            <ac:cxnSpMk id="8" creationId="{E009C9DC-09D8-E816-9B92-6C8AA69DBA18}"/>
          </ac:cxnSpMkLst>
        </pc:cxnChg>
        <pc:cxnChg chg="del">
          <ac:chgData name="中田 雄大" userId="62f770ad0d6c1cad" providerId="LiveId" clId="{11DF0BA7-1562-43AB-BF10-C191000D08F5}" dt="2022-05-24T06:57:06.731" v="842" actId="478"/>
          <ac:cxnSpMkLst>
            <pc:docMk/>
            <pc:sldMk cId="0" sldId="456"/>
            <ac:cxnSpMk id="21" creationId="{8D6AE068-5695-4F5A-9B8A-2245A50A6B17}"/>
          </ac:cxnSpMkLst>
        </pc:cxnChg>
        <pc:cxnChg chg="del">
          <ac:chgData name="中田 雄大" userId="62f770ad0d6c1cad" providerId="LiveId" clId="{11DF0BA7-1562-43AB-BF10-C191000D08F5}" dt="2022-05-24T06:57:06.731" v="842" actId="478"/>
          <ac:cxnSpMkLst>
            <pc:docMk/>
            <pc:sldMk cId="0" sldId="456"/>
            <ac:cxnSpMk id="28" creationId="{FCD4FC24-997D-44C7-A0AF-4E48F25AB968}"/>
          </ac:cxnSpMkLst>
        </pc:cxnChg>
        <pc:cxnChg chg="add del mod">
          <ac:chgData name="中田 雄大" userId="62f770ad0d6c1cad" providerId="LiveId" clId="{11DF0BA7-1562-43AB-BF10-C191000D08F5}" dt="2022-05-24T08:02:05.223" v="2200" actId="478"/>
          <ac:cxnSpMkLst>
            <pc:docMk/>
            <pc:sldMk cId="0" sldId="456"/>
            <ac:cxnSpMk id="44" creationId="{09E3A562-FA76-4E4A-B596-969DADF18884}"/>
          </ac:cxnSpMkLst>
        </pc:cxnChg>
        <pc:cxnChg chg="add mod">
          <ac:chgData name="中田 雄大" userId="62f770ad0d6c1cad" providerId="LiveId" clId="{11DF0BA7-1562-43AB-BF10-C191000D08F5}" dt="2022-05-24T08:02:49.136" v="2208" actId="14100"/>
          <ac:cxnSpMkLst>
            <pc:docMk/>
            <pc:sldMk cId="0" sldId="456"/>
            <ac:cxnSpMk id="45" creationId="{E0D5492B-73A4-5BBE-081C-3C4391703E6F}"/>
          </ac:cxnSpMkLst>
        </pc:cxnChg>
        <pc:cxnChg chg="add del mod">
          <ac:chgData name="中田 雄大" userId="62f770ad0d6c1cad" providerId="LiveId" clId="{11DF0BA7-1562-43AB-BF10-C191000D08F5}" dt="2022-05-24T08:02:59.921" v="2211" actId="478"/>
          <ac:cxnSpMkLst>
            <pc:docMk/>
            <pc:sldMk cId="0" sldId="456"/>
            <ac:cxnSpMk id="46" creationId="{60E44995-BE95-047F-F4A4-2E60DF63D567}"/>
          </ac:cxnSpMkLst>
        </pc:cxnChg>
        <pc:cxnChg chg="add del mod">
          <ac:chgData name="中田 雄大" userId="62f770ad0d6c1cad" providerId="LiveId" clId="{11DF0BA7-1562-43AB-BF10-C191000D08F5}" dt="2022-05-24T08:03:56.872" v="2229" actId="478"/>
          <ac:cxnSpMkLst>
            <pc:docMk/>
            <pc:sldMk cId="0" sldId="456"/>
            <ac:cxnSpMk id="47" creationId="{97AF1076-B32A-E9B1-BFFC-0ADC268FE40E}"/>
          </ac:cxnSpMkLst>
        </pc:cxnChg>
        <pc:cxnChg chg="add del mod">
          <ac:chgData name="中田 雄大" userId="62f770ad0d6c1cad" providerId="LiveId" clId="{11DF0BA7-1562-43AB-BF10-C191000D08F5}" dt="2022-05-24T08:02:04.427" v="2199" actId="478"/>
          <ac:cxnSpMkLst>
            <pc:docMk/>
            <pc:sldMk cId="0" sldId="456"/>
            <ac:cxnSpMk id="48" creationId="{A5D911DA-D2C7-5428-E25C-4923C1FA0AF0}"/>
          </ac:cxnSpMkLst>
        </pc:cxnChg>
        <pc:cxnChg chg="add del mod">
          <ac:chgData name="中田 雄大" userId="62f770ad0d6c1cad" providerId="LiveId" clId="{11DF0BA7-1562-43AB-BF10-C191000D08F5}" dt="2022-05-24T07:50:33.009" v="2068" actId="478"/>
          <ac:cxnSpMkLst>
            <pc:docMk/>
            <pc:sldMk cId="0" sldId="456"/>
            <ac:cxnSpMk id="49" creationId="{D05FBBA4-9F0B-96E1-1020-2AEC6691725F}"/>
          </ac:cxnSpMkLst>
        </pc:cxnChg>
        <pc:cxnChg chg="add mod">
          <ac:chgData name="中田 雄大" userId="62f770ad0d6c1cad" providerId="LiveId" clId="{11DF0BA7-1562-43AB-BF10-C191000D08F5}" dt="2022-05-24T08:00:43.360" v="2180" actId="14100"/>
          <ac:cxnSpMkLst>
            <pc:docMk/>
            <pc:sldMk cId="0" sldId="456"/>
            <ac:cxnSpMk id="52" creationId="{53363281-167F-251F-C8FA-DE4203A52BA1}"/>
          </ac:cxnSpMkLst>
        </pc:cxnChg>
        <pc:cxnChg chg="add mod">
          <ac:chgData name="中田 雄大" userId="62f770ad0d6c1cad" providerId="LiveId" clId="{11DF0BA7-1562-43AB-BF10-C191000D08F5}" dt="2022-05-24T07:56:51.910" v="2123" actId="1076"/>
          <ac:cxnSpMkLst>
            <pc:docMk/>
            <pc:sldMk cId="0" sldId="456"/>
            <ac:cxnSpMk id="86" creationId="{1799A731-A756-2062-42C5-A4AF723C8FB8}"/>
          </ac:cxnSpMkLst>
        </pc:cxnChg>
        <pc:cxnChg chg="add mod">
          <ac:chgData name="中田 雄大" userId="62f770ad0d6c1cad" providerId="LiveId" clId="{11DF0BA7-1562-43AB-BF10-C191000D08F5}" dt="2022-05-24T07:56:59.126" v="2127" actId="14100"/>
          <ac:cxnSpMkLst>
            <pc:docMk/>
            <pc:sldMk cId="0" sldId="456"/>
            <ac:cxnSpMk id="88" creationId="{E2687282-0003-F5D0-D559-A199FB5F65E4}"/>
          </ac:cxnSpMkLst>
        </pc:cxnChg>
        <pc:cxnChg chg="add mod">
          <ac:chgData name="中田 雄大" userId="62f770ad0d6c1cad" providerId="LiveId" clId="{11DF0BA7-1562-43AB-BF10-C191000D08F5}" dt="2022-05-24T07:57:06.094" v="2130" actId="14100"/>
          <ac:cxnSpMkLst>
            <pc:docMk/>
            <pc:sldMk cId="0" sldId="456"/>
            <ac:cxnSpMk id="91" creationId="{0E1A3350-E8E4-1940-CEEA-7E98363D131B}"/>
          </ac:cxnSpMkLst>
        </pc:cxnChg>
        <pc:cxnChg chg="add mod">
          <ac:chgData name="中田 雄大" userId="62f770ad0d6c1cad" providerId="LiveId" clId="{11DF0BA7-1562-43AB-BF10-C191000D08F5}" dt="2022-05-24T08:23:59.320" v="3022" actId="692"/>
          <ac:cxnSpMkLst>
            <pc:docMk/>
            <pc:sldMk cId="0" sldId="456"/>
            <ac:cxnSpMk id="95" creationId="{FBA17247-6913-66CF-B4E8-C15CC872DD28}"/>
          </ac:cxnSpMkLst>
        </pc:cxnChg>
        <pc:cxnChg chg="add mod">
          <ac:chgData name="中田 雄大" userId="62f770ad0d6c1cad" providerId="LiveId" clId="{11DF0BA7-1562-43AB-BF10-C191000D08F5}" dt="2022-05-24T07:59:01.434" v="2155" actId="208"/>
          <ac:cxnSpMkLst>
            <pc:docMk/>
            <pc:sldMk cId="0" sldId="456"/>
            <ac:cxnSpMk id="96" creationId="{A7FC3957-C8A8-01EA-D001-FEF2A2F91C41}"/>
          </ac:cxnSpMkLst>
        </pc:cxnChg>
        <pc:cxnChg chg="mod">
          <ac:chgData name="中田 雄大" userId="62f770ad0d6c1cad" providerId="LiveId" clId="{11DF0BA7-1562-43AB-BF10-C191000D08F5}" dt="2022-05-24T08:01:48.817" v="2193"/>
          <ac:cxnSpMkLst>
            <pc:docMk/>
            <pc:sldMk cId="0" sldId="456"/>
            <ac:cxnSpMk id="105" creationId="{5C275710-CA2C-811E-BA37-0F5362557E72}"/>
          </ac:cxnSpMkLst>
        </pc:cxnChg>
        <pc:cxnChg chg="add mod">
          <ac:chgData name="中田 雄大" userId="62f770ad0d6c1cad" providerId="LiveId" clId="{11DF0BA7-1562-43AB-BF10-C191000D08F5}" dt="2022-05-24T08:03:10.696" v="2214" actId="1076"/>
          <ac:cxnSpMkLst>
            <pc:docMk/>
            <pc:sldMk cId="0" sldId="456"/>
            <ac:cxnSpMk id="110" creationId="{EBF492A4-0299-D68E-527E-6D045A85BF76}"/>
          </ac:cxnSpMkLst>
        </pc:cxnChg>
        <pc:cxnChg chg="add mod">
          <ac:chgData name="中田 雄大" userId="62f770ad0d6c1cad" providerId="LiveId" clId="{11DF0BA7-1562-43AB-BF10-C191000D08F5}" dt="2022-05-24T08:03:47.718" v="2228" actId="14100"/>
          <ac:cxnSpMkLst>
            <pc:docMk/>
            <pc:sldMk cId="0" sldId="456"/>
            <ac:cxnSpMk id="112" creationId="{E4AA4F5B-B20F-EFA6-9C17-D80A4C4B2FC5}"/>
          </ac:cxnSpMkLst>
        </pc:cxnChg>
        <pc:cxnChg chg="add mod">
          <ac:chgData name="中田 雄大" userId="62f770ad0d6c1cad" providerId="LiveId" clId="{11DF0BA7-1562-43AB-BF10-C191000D08F5}" dt="2022-05-24T08:04:34.830" v="2238" actId="1076"/>
          <ac:cxnSpMkLst>
            <pc:docMk/>
            <pc:sldMk cId="0" sldId="456"/>
            <ac:cxnSpMk id="116" creationId="{181C8D93-881E-523B-DB33-3DFFE44B0963}"/>
          </ac:cxnSpMkLst>
        </pc:cxnChg>
        <pc:cxnChg chg="mod">
          <ac:chgData name="中田 雄大" userId="62f770ad0d6c1cad" providerId="LiveId" clId="{11DF0BA7-1562-43AB-BF10-C191000D08F5}" dt="2022-05-24T08:05:32.119" v="2262"/>
          <ac:cxnSpMkLst>
            <pc:docMk/>
            <pc:sldMk cId="0" sldId="456"/>
            <ac:cxnSpMk id="119" creationId="{DD885B4A-DE25-AC86-5C77-EAA85FE6C741}"/>
          </ac:cxnSpMkLst>
        </pc:cxnChg>
      </pc:sldChg>
    </pc:docChg>
  </pc:docChgLst>
  <pc:docChgLst>
    <pc:chgData name="中田 雄大" userId="62f770ad0d6c1cad" providerId="LiveId" clId="{737164C3-9C9C-45EC-8094-A0437A2D1779}"/>
    <pc:docChg chg="undo custSel addSld delSld modSld modNotesMaster modHandout">
      <pc:chgData name="中田 雄大" userId="62f770ad0d6c1cad" providerId="LiveId" clId="{737164C3-9C9C-45EC-8094-A0437A2D1779}" dt="2022-05-29T04:42:42.801" v="1181" actId="47"/>
      <pc:docMkLst>
        <pc:docMk/>
      </pc:docMkLst>
      <pc:sldChg chg="modNotesTx">
        <pc:chgData name="中田 雄大" userId="62f770ad0d6c1cad" providerId="LiveId" clId="{737164C3-9C9C-45EC-8094-A0437A2D1779}" dt="2022-05-29T04:08:42.039" v="773" actId="20577"/>
        <pc:sldMkLst>
          <pc:docMk/>
          <pc:sldMk cId="0" sldId="256"/>
        </pc:sldMkLst>
      </pc:sldChg>
      <pc:sldChg chg="addSp modSp mod">
        <pc:chgData name="中田 雄大" userId="62f770ad0d6c1cad" providerId="LiveId" clId="{737164C3-9C9C-45EC-8094-A0437A2D1779}" dt="2022-05-29T04:40:55.109" v="1180" actId="14100"/>
        <pc:sldMkLst>
          <pc:docMk/>
          <pc:sldMk cId="0" sldId="323"/>
        </pc:sldMkLst>
        <pc:cxnChg chg="add mod">
          <ac:chgData name="中田 雄大" userId="62f770ad0d6c1cad" providerId="LiveId" clId="{737164C3-9C9C-45EC-8094-A0437A2D1779}" dt="2022-05-29T04:40:44.318" v="1177" actId="1582"/>
          <ac:cxnSpMkLst>
            <pc:docMk/>
            <pc:sldMk cId="0" sldId="323"/>
            <ac:cxnSpMk id="4" creationId="{C6065C7E-2028-E49E-985F-B3CB997F2CA5}"/>
          </ac:cxnSpMkLst>
        </pc:cxnChg>
        <pc:cxnChg chg="add mod">
          <ac:chgData name="中田 雄大" userId="62f770ad0d6c1cad" providerId="LiveId" clId="{737164C3-9C9C-45EC-8094-A0437A2D1779}" dt="2022-05-29T04:40:55.109" v="1180" actId="14100"/>
          <ac:cxnSpMkLst>
            <pc:docMk/>
            <pc:sldMk cId="0" sldId="323"/>
            <ac:cxnSpMk id="26" creationId="{6FDBFD3C-079F-D5CF-48ED-8B2B57C89014}"/>
          </ac:cxnSpMkLst>
        </pc:cxnChg>
      </pc:sldChg>
      <pc:sldChg chg="modNotesTx">
        <pc:chgData name="中田 雄大" userId="62f770ad0d6c1cad" providerId="LiveId" clId="{737164C3-9C9C-45EC-8094-A0437A2D1779}" dt="2022-05-29T04:15:47.942" v="858" actId="20577"/>
        <pc:sldMkLst>
          <pc:docMk/>
          <pc:sldMk cId="0" sldId="327"/>
        </pc:sldMkLst>
      </pc:sldChg>
      <pc:sldChg chg="addSp delSp modSp del mod delAnim modAnim modNotesTx">
        <pc:chgData name="中田 雄大" userId="62f770ad0d6c1cad" providerId="LiveId" clId="{737164C3-9C9C-45EC-8094-A0437A2D1779}" dt="2022-05-29T04:42:42.801" v="1181" actId="47"/>
        <pc:sldMkLst>
          <pc:docMk/>
          <pc:sldMk cId="0" sldId="456"/>
        </pc:sldMkLst>
        <pc:spChg chg="add del">
          <ac:chgData name="中田 雄大" userId="62f770ad0d6c1cad" providerId="LiveId" clId="{737164C3-9C9C-45EC-8094-A0437A2D1779}" dt="2022-05-29T04:31:07.434" v="1110" actId="11529"/>
          <ac:spMkLst>
            <pc:docMk/>
            <pc:sldMk cId="0" sldId="456"/>
            <ac:spMk id="17" creationId="{4CA9AAA3-94F2-FD01-CD3D-21F68A9C8BD3}"/>
          </ac:spMkLst>
        </pc:spChg>
        <pc:spChg chg="add mod">
          <ac:chgData name="中田 雄大" userId="62f770ad0d6c1cad" providerId="LiveId" clId="{737164C3-9C9C-45EC-8094-A0437A2D1779}" dt="2022-05-29T04:35:44.584" v="1168" actId="207"/>
          <ac:spMkLst>
            <pc:docMk/>
            <pc:sldMk cId="0" sldId="456"/>
            <ac:spMk id="18" creationId="{DA55EBA2-76A5-4D14-A3A5-276C1DA9262B}"/>
          </ac:spMkLst>
        </pc:spChg>
        <pc:spChg chg="mod">
          <ac:chgData name="中田 雄大" userId="62f770ad0d6c1cad" providerId="LiveId" clId="{737164C3-9C9C-45EC-8094-A0437A2D1779}" dt="2022-05-29T04:30:03.799" v="1107" actId="207"/>
          <ac:spMkLst>
            <pc:docMk/>
            <pc:sldMk cId="0" sldId="456"/>
            <ac:spMk id="32" creationId="{E2526981-D98C-DDF1-F1AD-8FB68C557B43}"/>
          </ac:spMkLst>
        </pc:spChg>
        <pc:spChg chg="mod">
          <ac:chgData name="中田 雄大" userId="62f770ad0d6c1cad" providerId="LiveId" clId="{737164C3-9C9C-45EC-8094-A0437A2D1779}" dt="2022-05-29T04:30:14.982" v="1108" actId="403"/>
          <ac:spMkLst>
            <pc:docMk/>
            <pc:sldMk cId="0" sldId="456"/>
            <ac:spMk id="39" creationId="{D99595E2-1E29-CBA3-7329-3664F6F14FA1}"/>
          </ac:spMkLst>
        </pc:spChg>
        <pc:spChg chg="mod">
          <ac:chgData name="中田 雄大" userId="62f770ad0d6c1cad" providerId="LiveId" clId="{737164C3-9C9C-45EC-8094-A0437A2D1779}" dt="2022-05-29T03:47:56.392" v="16" actId="164"/>
          <ac:spMkLst>
            <pc:docMk/>
            <pc:sldMk cId="0" sldId="456"/>
            <ac:spMk id="40" creationId="{779D7BFC-1EBB-A245-A770-2AE69DD5E745}"/>
          </ac:spMkLst>
        </pc:spChg>
        <pc:spChg chg="mod">
          <ac:chgData name="中田 雄大" userId="62f770ad0d6c1cad" providerId="LiveId" clId="{737164C3-9C9C-45EC-8094-A0437A2D1779}" dt="2022-05-29T03:48:09.751" v="18" actId="164"/>
          <ac:spMkLst>
            <pc:docMk/>
            <pc:sldMk cId="0" sldId="456"/>
            <ac:spMk id="42" creationId="{0D9E1ADB-2318-96DD-875E-39B08F1074B3}"/>
          </ac:spMkLst>
        </pc:spChg>
        <pc:spChg chg="add del mod">
          <ac:chgData name="中田 雄大" userId="62f770ad0d6c1cad" providerId="LiveId" clId="{737164C3-9C9C-45EC-8094-A0437A2D1779}" dt="2022-05-29T04:31:50.893" v="1118" actId="478"/>
          <ac:spMkLst>
            <pc:docMk/>
            <pc:sldMk cId="0" sldId="456"/>
            <ac:spMk id="57" creationId="{89C6F0FB-F283-BC26-443A-9DEC18A4437F}"/>
          </ac:spMkLst>
        </pc:spChg>
        <pc:spChg chg="add mod">
          <ac:chgData name="中田 雄大" userId="62f770ad0d6c1cad" providerId="LiveId" clId="{737164C3-9C9C-45EC-8094-A0437A2D1779}" dt="2022-05-29T04:35:50.980" v="1169" actId="1076"/>
          <ac:spMkLst>
            <pc:docMk/>
            <pc:sldMk cId="0" sldId="456"/>
            <ac:spMk id="58" creationId="{DAC10004-9CD8-8E54-5605-19E532065515}"/>
          </ac:spMkLst>
        </pc:spChg>
        <pc:spChg chg="add mod ord">
          <ac:chgData name="中田 雄大" userId="62f770ad0d6c1cad" providerId="LiveId" clId="{737164C3-9C9C-45EC-8094-A0437A2D1779}" dt="2022-05-29T04:35:44.584" v="1168" actId="207"/>
          <ac:spMkLst>
            <pc:docMk/>
            <pc:sldMk cId="0" sldId="456"/>
            <ac:spMk id="59" creationId="{9D25C2ED-D9DF-61C0-CFCC-933C63A6A050}"/>
          </ac:spMkLst>
        </pc:spChg>
        <pc:spChg chg="add mod ord">
          <ac:chgData name="中田 雄大" userId="62f770ad0d6c1cad" providerId="LiveId" clId="{737164C3-9C9C-45EC-8094-A0437A2D1779}" dt="2022-05-29T04:35:44.584" v="1168" actId="207"/>
          <ac:spMkLst>
            <pc:docMk/>
            <pc:sldMk cId="0" sldId="456"/>
            <ac:spMk id="60" creationId="{38CD7984-E1C0-9802-AA3F-0CCF1200BD4D}"/>
          </ac:spMkLst>
        </pc:spChg>
        <pc:spChg chg="mod">
          <ac:chgData name="中田 雄大" userId="62f770ad0d6c1cad" providerId="LiveId" clId="{737164C3-9C9C-45EC-8094-A0437A2D1779}" dt="2022-05-29T03:47:24.126" v="11" actId="164"/>
          <ac:spMkLst>
            <pc:docMk/>
            <pc:sldMk cId="0" sldId="456"/>
            <ac:spMk id="63" creationId="{717A94CE-4F09-28EB-40CA-F5005F1DD53F}"/>
          </ac:spMkLst>
        </pc:spChg>
        <pc:spChg chg="mod">
          <ac:chgData name="中田 雄大" userId="62f770ad0d6c1cad" providerId="LiveId" clId="{737164C3-9C9C-45EC-8094-A0437A2D1779}" dt="2022-05-29T03:48:09.751" v="18" actId="164"/>
          <ac:spMkLst>
            <pc:docMk/>
            <pc:sldMk cId="0" sldId="456"/>
            <ac:spMk id="64" creationId="{6BC43240-B457-AE42-63E4-927A7E509309}"/>
          </ac:spMkLst>
        </pc:spChg>
        <pc:spChg chg="del mod ord">
          <ac:chgData name="中田 雄大" userId="62f770ad0d6c1cad" providerId="LiveId" clId="{737164C3-9C9C-45EC-8094-A0437A2D1779}" dt="2022-05-29T04:29:43.773" v="1105" actId="478"/>
          <ac:spMkLst>
            <pc:docMk/>
            <pc:sldMk cId="0" sldId="456"/>
            <ac:spMk id="66" creationId="{F7B3D14D-74D6-52AA-E336-B600A6F0DF2F}"/>
          </ac:spMkLst>
        </pc:spChg>
        <pc:spChg chg="del mod">
          <ac:chgData name="中田 雄大" userId="62f770ad0d6c1cad" providerId="LiveId" clId="{737164C3-9C9C-45EC-8094-A0437A2D1779}" dt="2022-05-29T04:29:45.146" v="1106" actId="478"/>
          <ac:spMkLst>
            <pc:docMk/>
            <pc:sldMk cId="0" sldId="456"/>
            <ac:spMk id="67" creationId="{2F4487C0-D243-7566-6193-9BD715B3C459}"/>
          </ac:spMkLst>
        </pc:spChg>
        <pc:spChg chg="mod">
          <ac:chgData name="中田 雄大" userId="62f770ad0d6c1cad" providerId="LiveId" clId="{737164C3-9C9C-45EC-8094-A0437A2D1779}" dt="2022-05-29T03:45:18.868" v="3" actId="1076"/>
          <ac:spMkLst>
            <pc:docMk/>
            <pc:sldMk cId="0" sldId="456"/>
            <ac:spMk id="76" creationId="{4FE9BBF6-B894-A0B8-2753-82689D9461FB}"/>
          </ac:spMkLst>
        </pc:spChg>
        <pc:spChg chg="mod">
          <ac:chgData name="中田 雄大" userId="62f770ad0d6c1cad" providerId="LiveId" clId="{737164C3-9C9C-45EC-8094-A0437A2D1779}" dt="2022-05-29T03:46:15.039" v="4" actId="164"/>
          <ac:spMkLst>
            <pc:docMk/>
            <pc:sldMk cId="0" sldId="456"/>
            <ac:spMk id="79" creationId="{A550754C-04F7-ECFE-CA09-FB24B3FFF8AF}"/>
          </ac:spMkLst>
        </pc:spChg>
        <pc:spChg chg="mod">
          <ac:chgData name="中田 雄大" userId="62f770ad0d6c1cad" providerId="LiveId" clId="{737164C3-9C9C-45EC-8094-A0437A2D1779}" dt="2022-05-29T03:46:15.039" v="4" actId="164"/>
          <ac:spMkLst>
            <pc:docMk/>
            <pc:sldMk cId="0" sldId="456"/>
            <ac:spMk id="80" creationId="{7770BCDD-9AF8-6029-6EA2-36BF825FBC1C}"/>
          </ac:spMkLst>
        </pc:spChg>
        <pc:spChg chg="mod">
          <ac:chgData name="中田 雄大" userId="62f770ad0d6c1cad" providerId="LiveId" clId="{737164C3-9C9C-45EC-8094-A0437A2D1779}" dt="2022-05-29T03:57:08.761" v="37" actId="164"/>
          <ac:spMkLst>
            <pc:docMk/>
            <pc:sldMk cId="0" sldId="456"/>
            <ac:spMk id="81" creationId="{9BEC35B6-1CB4-F4A2-8B60-00EC838C7C5C}"/>
          </ac:spMkLst>
        </pc:spChg>
        <pc:spChg chg="mod">
          <ac:chgData name="中田 雄大" userId="62f770ad0d6c1cad" providerId="LiveId" clId="{737164C3-9C9C-45EC-8094-A0437A2D1779}" dt="2022-05-29T03:57:08.761" v="37" actId="164"/>
          <ac:spMkLst>
            <pc:docMk/>
            <pc:sldMk cId="0" sldId="456"/>
            <ac:spMk id="82" creationId="{0E63A22C-245C-76F3-3375-6376385F57B7}"/>
          </ac:spMkLst>
        </pc:spChg>
        <pc:spChg chg="mod">
          <ac:chgData name="中田 雄大" userId="62f770ad0d6c1cad" providerId="LiveId" clId="{737164C3-9C9C-45EC-8094-A0437A2D1779}" dt="2022-05-29T03:46:37.352" v="6" actId="164"/>
          <ac:spMkLst>
            <pc:docMk/>
            <pc:sldMk cId="0" sldId="456"/>
            <ac:spMk id="83" creationId="{5BA9A670-CE38-E237-9949-9D444F5A5A3B}"/>
          </ac:spMkLst>
        </pc:spChg>
        <pc:spChg chg="mod">
          <ac:chgData name="中田 雄大" userId="62f770ad0d6c1cad" providerId="LiveId" clId="{737164C3-9C9C-45EC-8094-A0437A2D1779}" dt="2022-05-29T03:46:37.352" v="6" actId="164"/>
          <ac:spMkLst>
            <pc:docMk/>
            <pc:sldMk cId="0" sldId="456"/>
            <ac:spMk id="84" creationId="{566B6FB3-C73B-5894-8373-6646E922A4AC}"/>
          </ac:spMkLst>
        </pc:spChg>
        <pc:spChg chg="mod">
          <ac:chgData name="中田 雄大" userId="62f770ad0d6c1cad" providerId="LiveId" clId="{737164C3-9C9C-45EC-8094-A0437A2D1779}" dt="2022-05-29T03:48:09.751" v="18" actId="164"/>
          <ac:spMkLst>
            <pc:docMk/>
            <pc:sldMk cId="0" sldId="456"/>
            <ac:spMk id="109" creationId="{DB2396C5-A324-27AA-A49B-423AFDED2C99}"/>
          </ac:spMkLst>
        </pc:spChg>
        <pc:spChg chg="mod">
          <ac:chgData name="中田 雄大" userId="62f770ad0d6c1cad" providerId="LiveId" clId="{737164C3-9C9C-45EC-8094-A0437A2D1779}" dt="2022-05-29T03:48:09.751" v="18" actId="164"/>
          <ac:spMkLst>
            <pc:docMk/>
            <pc:sldMk cId="0" sldId="456"/>
            <ac:spMk id="111" creationId="{35AFD5C9-1C32-CA26-2E9D-49B5146D67FB}"/>
          </ac:spMkLst>
        </pc:spChg>
        <pc:spChg chg="mod">
          <ac:chgData name="中田 雄大" userId="62f770ad0d6c1cad" providerId="LiveId" clId="{737164C3-9C9C-45EC-8094-A0437A2D1779}" dt="2022-05-29T03:52:58.182" v="22" actId="164"/>
          <ac:spMkLst>
            <pc:docMk/>
            <pc:sldMk cId="0" sldId="456"/>
            <ac:spMk id="115" creationId="{91295DE9-2C4F-86E5-1896-96DFF4F74A27}"/>
          </ac:spMkLst>
        </pc:spChg>
        <pc:spChg chg="mod">
          <ac:chgData name="中田 雄大" userId="62f770ad0d6c1cad" providerId="LiveId" clId="{737164C3-9C9C-45EC-8094-A0437A2D1779}" dt="2022-05-29T03:46:37.352" v="6" actId="164"/>
          <ac:spMkLst>
            <pc:docMk/>
            <pc:sldMk cId="0" sldId="456"/>
            <ac:spMk id="121" creationId="{545ECCA1-DE6D-AB40-95E1-3CCDAB8A906E}"/>
          </ac:spMkLst>
        </pc:spChg>
        <pc:grpChg chg="add mod">
          <ac:chgData name="中田 雄大" userId="62f770ad0d6c1cad" providerId="LiveId" clId="{737164C3-9C9C-45EC-8094-A0437A2D1779}" dt="2022-05-29T03:46:15.039" v="4" actId="164"/>
          <ac:grpSpMkLst>
            <pc:docMk/>
            <pc:sldMk cId="0" sldId="456"/>
            <ac:grpSpMk id="2" creationId="{5965C100-9AB7-970C-5DE4-0C76E3C8455A}"/>
          </ac:grpSpMkLst>
        </pc:grpChg>
        <pc:grpChg chg="add mod">
          <ac:chgData name="中田 雄大" userId="62f770ad0d6c1cad" providerId="LiveId" clId="{737164C3-9C9C-45EC-8094-A0437A2D1779}" dt="2022-05-29T03:46:37.352" v="6" actId="164"/>
          <ac:grpSpMkLst>
            <pc:docMk/>
            <pc:sldMk cId="0" sldId="456"/>
            <ac:grpSpMk id="3" creationId="{8BB454EA-8267-4FD7-CB98-9830543831A2}"/>
          </ac:grpSpMkLst>
        </pc:grpChg>
        <pc:grpChg chg="add mod">
          <ac:chgData name="中田 雄大" userId="62f770ad0d6c1cad" providerId="LiveId" clId="{737164C3-9C9C-45EC-8094-A0437A2D1779}" dt="2022-05-29T03:47:09.086" v="9" actId="164"/>
          <ac:grpSpMkLst>
            <pc:docMk/>
            <pc:sldMk cId="0" sldId="456"/>
            <ac:grpSpMk id="7" creationId="{41782979-F95F-7853-86EB-A6746A9E7B5A}"/>
          </ac:grpSpMkLst>
        </pc:grpChg>
        <pc:grpChg chg="add mod">
          <ac:chgData name="中田 雄大" userId="62f770ad0d6c1cad" providerId="LiveId" clId="{737164C3-9C9C-45EC-8094-A0437A2D1779}" dt="2022-05-29T03:47:24.126" v="11" actId="164"/>
          <ac:grpSpMkLst>
            <pc:docMk/>
            <pc:sldMk cId="0" sldId="456"/>
            <ac:grpSpMk id="9" creationId="{629C2BB7-2D7B-1D20-B8F7-262AF779D6BE}"/>
          </ac:grpSpMkLst>
        </pc:grpChg>
        <pc:grpChg chg="add mod">
          <ac:chgData name="中田 雄大" userId="62f770ad0d6c1cad" providerId="LiveId" clId="{737164C3-9C9C-45EC-8094-A0437A2D1779}" dt="2022-05-29T03:47:56.392" v="16" actId="164"/>
          <ac:grpSpMkLst>
            <pc:docMk/>
            <pc:sldMk cId="0" sldId="456"/>
            <ac:grpSpMk id="10" creationId="{75B2B5E5-CF99-65E7-09B3-D016A466618B}"/>
          </ac:grpSpMkLst>
        </pc:grpChg>
        <pc:grpChg chg="add mod">
          <ac:chgData name="中田 雄大" userId="62f770ad0d6c1cad" providerId="LiveId" clId="{737164C3-9C9C-45EC-8094-A0437A2D1779}" dt="2022-05-29T03:48:09.751" v="18" actId="164"/>
          <ac:grpSpMkLst>
            <pc:docMk/>
            <pc:sldMk cId="0" sldId="456"/>
            <ac:grpSpMk id="11" creationId="{6E9EBC2B-2658-CE87-585E-9BA07FA62201}"/>
          </ac:grpSpMkLst>
        </pc:grpChg>
        <pc:grpChg chg="add mod">
          <ac:chgData name="中田 雄大" userId="62f770ad0d6c1cad" providerId="LiveId" clId="{737164C3-9C9C-45EC-8094-A0437A2D1779}" dt="2022-05-29T03:52:58.182" v="22" actId="164"/>
          <ac:grpSpMkLst>
            <pc:docMk/>
            <pc:sldMk cId="0" sldId="456"/>
            <ac:grpSpMk id="12" creationId="{22FEBDA2-A20D-FBD9-9336-B263E8D68358}"/>
          </ac:grpSpMkLst>
        </pc:grpChg>
        <pc:grpChg chg="add mod">
          <ac:chgData name="中田 雄大" userId="62f770ad0d6c1cad" providerId="LiveId" clId="{737164C3-9C9C-45EC-8094-A0437A2D1779}" dt="2022-05-29T03:57:01.831" v="36" actId="164"/>
          <ac:grpSpMkLst>
            <pc:docMk/>
            <pc:sldMk cId="0" sldId="456"/>
            <ac:grpSpMk id="13" creationId="{CB2BE579-249D-E513-DD32-DC28A6F235F7}"/>
          </ac:grpSpMkLst>
        </pc:grpChg>
        <pc:grpChg chg="add mod">
          <ac:chgData name="中田 雄大" userId="62f770ad0d6c1cad" providerId="LiveId" clId="{737164C3-9C9C-45EC-8094-A0437A2D1779}" dt="2022-05-29T03:57:08.761" v="37" actId="164"/>
          <ac:grpSpMkLst>
            <pc:docMk/>
            <pc:sldMk cId="0" sldId="456"/>
            <ac:grpSpMk id="15" creationId="{70206F8A-6745-27B2-CE41-458CEB0E61EA}"/>
          </ac:grpSpMkLst>
        </pc:grpChg>
        <pc:grpChg chg="add mod">
          <ac:chgData name="中田 雄大" userId="62f770ad0d6c1cad" providerId="LiveId" clId="{737164C3-9C9C-45EC-8094-A0437A2D1779}" dt="2022-05-29T04:35:44.584" v="1168" actId="207"/>
          <ac:grpSpMkLst>
            <pc:docMk/>
            <pc:sldMk cId="0" sldId="456"/>
            <ac:grpSpMk id="19" creationId="{3709B867-7FB6-836B-1620-6A8ED8E95BD9}"/>
          </ac:grpSpMkLst>
        </pc:grpChg>
        <pc:cxnChg chg="mod">
          <ac:chgData name="中田 雄大" userId="62f770ad0d6c1cad" providerId="LiveId" clId="{737164C3-9C9C-45EC-8094-A0437A2D1779}" dt="2022-05-29T03:47:56.392" v="16" actId="164"/>
          <ac:cxnSpMkLst>
            <pc:docMk/>
            <pc:sldMk cId="0" sldId="456"/>
            <ac:cxnSpMk id="8" creationId="{E009C9DC-09D8-E816-9B92-6C8AA69DBA18}"/>
          </ac:cxnSpMkLst>
        </pc:cxnChg>
        <pc:cxnChg chg="mod">
          <ac:chgData name="中田 雄大" userId="62f770ad0d6c1cad" providerId="LiveId" clId="{737164C3-9C9C-45EC-8094-A0437A2D1779}" dt="2022-05-29T03:48:09.751" v="18" actId="164"/>
          <ac:cxnSpMkLst>
            <pc:docMk/>
            <pc:sldMk cId="0" sldId="456"/>
            <ac:cxnSpMk id="45" creationId="{E0D5492B-73A4-5BBE-081C-3C4391703E6F}"/>
          </ac:cxnSpMkLst>
        </pc:cxnChg>
        <pc:cxnChg chg="mod">
          <ac:chgData name="中田 雄大" userId="62f770ad0d6c1cad" providerId="LiveId" clId="{737164C3-9C9C-45EC-8094-A0437A2D1779}" dt="2022-05-29T03:46:15.039" v="4" actId="164"/>
          <ac:cxnSpMkLst>
            <pc:docMk/>
            <pc:sldMk cId="0" sldId="456"/>
            <ac:cxnSpMk id="86" creationId="{1799A731-A756-2062-42C5-A4AF723C8FB8}"/>
          </ac:cxnSpMkLst>
        </pc:cxnChg>
        <pc:cxnChg chg="mod">
          <ac:chgData name="中田 雄大" userId="62f770ad0d6c1cad" providerId="LiveId" clId="{737164C3-9C9C-45EC-8094-A0437A2D1779}" dt="2022-05-29T03:57:08.761" v="37" actId="164"/>
          <ac:cxnSpMkLst>
            <pc:docMk/>
            <pc:sldMk cId="0" sldId="456"/>
            <ac:cxnSpMk id="88" creationId="{E2687282-0003-F5D0-D559-A199FB5F65E4}"/>
          </ac:cxnSpMkLst>
        </pc:cxnChg>
        <pc:cxnChg chg="mod">
          <ac:chgData name="中田 雄大" userId="62f770ad0d6c1cad" providerId="LiveId" clId="{737164C3-9C9C-45EC-8094-A0437A2D1779}" dt="2022-05-29T03:46:37.352" v="6" actId="164"/>
          <ac:cxnSpMkLst>
            <pc:docMk/>
            <pc:sldMk cId="0" sldId="456"/>
            <ac:cxnSpMk id="91" creationId="{0E1A3350-E8E4-1940-CEEA-7E98363D131B}"/>
          </ac:cxnSpMkLst>
        </pc:cxnChg>
        <pc:cxnChg chg="mod">
          <ac:chgData name="中田 雄大" userId="62f770ad0d6c1cad" providerId="LiveId" clId="{737164C3-9C9C-45EC-8094-A0437A2D1779}" dt="2022-05-29T03:47:09.086" v="9" actId="164"/>
          <ac:cxnSpMkLst>
            <pc:docMk/>
            <pc:sldMk cId="0" sldId="456"/>
            <ac:cxnSpMk id="95" creationId="{FBA17247-6913-66CF-B4E8-C15CC872DD28}"/>
          </ac:cxnSpMkLst>
        </pc:cxnChg>
        <pc:cxnChg chg="mod">
          <ac:chgData name="中田 雄大" userId="62f770ad0d6c1cad" providerId="LiveId" clId="{737164C3-9C9C-45EC-8094-A0437A2D1779}" dt="2022-05-29T03:47:24.126" v="11" actId="164"/>
          <ac:cxnSpMkLst>
            <pc:docMk/>
            <pc:sldMk cId="0" sldId="456"/>
            <ac:cxnSpMk id="96" creationId="{A7FC3957-C8A8-01EA-D001-FEF2A2F91C41}"/>
          </ac:cxnSpMkLst>
        </pc:cxnChg>
        <pc:cxnChg chg="mod">
          <ac:chgData name="中田 雄大" userId="62f770ad0d6c1cad" providerId="LiveId" clId="{737164C3-9C9C-45EC-8094-A0437A2D1779}" dt="2022-05-29T03:48:09.751" v="18" actId="164"/>
          <ac:cxnSpMkLst>
            <pc:docMk/>
            <pc:sldMk cId="0" sldId="456"/>
            <ac:cxnSpMk id="110" creationId="{EBF492A4-0299-D68E-527E-6D045A85BF76}"/>
          </ac:cxnSpMkLst>
        </pc:cxnChg>
        <pc:cxnChg chg="mod">
          <ac:chgData name="中田 雄大" userId="62f770ad0d6c1cad" providerId="LiveId" clId="{737164C3-9C9C-45EC-8094-A0437A2D1779}" dt="2022-05-29T03:48:09.751" v="18" actId="164"/>
          <ac:cxnSpMkLst>
            <pc:docMk/>
            <pc:sldMk cId="0" sldId="456"/>
            <ac:cxnSpMk id="112" creationId="{E4AA4F5B-B20F-EFA6-9C17-D80A4C4B2FC5}"/>
          </ac:cxnSpMkLst>
        </pc:cxnChg>
        <pc:cxnChg chg="mod">
          <ac:chgData name="中田 雄大" userId="62f770ad0d6c1cad" providerId="LiveId" clId="{737164C3-9C9C-45EC-8094-A0437A2D1779}" dt="2022-05-29T03:52:58.182" v="22" actId="164"/>
          <ac:cxnSpMkLst>
            <pc:docMk/>
            <pc:sldMk cId="0" sldId="456"/>
            <ac:cxnSpMk id="116" creationId="{181C8D93-881E-523B-DB33-3DFFE44B0963}"/>
          </ac:cxnSpMkLst>
        </pc:cxnChg>
      </pc:sldChg>
      <pc:sldChg chg="add">
        <pc:chgData name="中田 雄大" userId="62f770ad0d6c1cad" providerId="LiveId" clId="{737164C3-9C9C-45EC-8094-A0437A2D1779}" dt="2022-05-29T04:29:36.792" v="1104"/>
        <pc:sldMkLst>
          <pc:docMk/>
          <pc:sldMk cId="3480724454" sldId="473"/>
        </pc:sldMkLst>
      </pc:sldChg>
    </pc:docChg>
  </pc:docChgLst>
  <pc:docChgLst>
    <pc:chgData name="中田 雄大" userId="62f770ad0d6c1cad" providerId="LiveId" clId="{E9B6557F-9BC2-434D-BA2A-66551327453D}"/>
    <pc:docChg chg="undo custSel modSld sldOrd">
      <pc:chgData name="中田 雄大" userId="62f770ad0d6c1cad" providerId="LiveId" clId="{E9B6557F-9BC2-434D-BA2A-66551327453D}" dt="2022-04-22T00:17:50.884" v="4125" actId="20577"/>
      <pc:docMkLst>
        <pc:docMk/>
      </pc:docMkLst>
      <pc:sldChg chg="modSp mod">
        <pc:chgData name="中田 雄大" userId="62f770ad0d6c1cad" providerId="LiveId" clId="{E9B6557F-9BC2-434D-BA2A-66551327453D}" dt="2022-04-22T00:17:50.884" v="4125" actId="20577"/>
        <pc:sldMkLst>
          <pc:docMk/>
          <pc:sldMk cId="0" sldId="256"/>
        </pc:sldMkLst>
        <pc:spChg chg="mod">
          <ac:chgData name="中田 雄大" userId="62f770ad0d6c1cad" providerId="LiveId" clId="{E9B6557F-9BC2-434D-BA2A-66551327453D}" dt="2022-04-22T00:17:50.884" v="4125" actId="20577"/>
          <ac:spMkLst>
            <pc:docMk/>
            <pc:sldMk cId="0" sldId="256"/>
            <ac:spMk id="7" creationId="{78BE3E78-D8C8-448A-B786-DFCEC30949CA}"/>
          </ac:spMkLst>
        </pc:spChg>
      </pc:sldChg>
      <pc:sldChg chg="modSp mod modNotesTx">
        <pc:chgData name="中田 雄大" userId="62f770ad0d6c1cad" providerId="LiveId" clId="{E9B6557F-9BC2-434D-BA2A-66551327453D}" dt="2022-04-04T05:15:15.617" v="2231"/>
        <pc:sldMkLst>
          <pc:docMk/>
          <pc:sldMk cId="0" sldId="323"/>
        </pc:sldMkLst>
        <pc:spChg chg="mod">
          <ac:chgData name="中田 雄大" userId="62f770ad0d6c1cad" providerId="LiveId" clId="{E9B6557F-9BC2-434D-BA2A-66551327453D}" dt="2022-04-04T05:15:15.617" v="2231"/>
          <ac:spMkLst>
            <pc:docMk/>
            <pc:sldMk cId="0" sldId="323"/>
            <ac:spMk id="15" creationId="{1F64DC9F-2BED-42A3-9316-D972A73B213C}"/>
          </ac:spMkLst>
        </pc:spChg>
      </pc:sldChg>
      <pc:sldChg chg="modSp mod">
        <pc:chgData name="中田 雄大" userId="62f770ad0d6c1cad" providerId="LiveId" clId="{E9B6557F-9BC2-434D-BA2A-66551327453D}" dt="2022-04-04T05:15:12.906" v="2226"/>
        <pc:sldMkLst>
          <pc:docMk/>
          <pc:sldMk cId="0" sldId="324"/>
        </pc:sldMkLst>
        <pc:spChg chg="mod">
          <ac:chgData name="中田 雄大" userId="62f770ad0d6c1cad" providerId="LiveId" clId="{E9B6557F-9BC2-434D-BA2A-66551327453D}" dt="2022-04-04T05:15:12.906" v="2226"/>
          <ac:spMkLst>
            <pc:docMk/>
            <pc:sldMk cId="0" sldId="324"/>
            <ac:spMk id="30" creationId="{F575F65B-E18A-4A63-96B5-6E52972ACC3A}"/>
          </ac:spMkLst>
        </pc:spChg>
      </pc:sldChg>
      <pc:sldChg chg="modSp mod">
        <pc:chgData name="中田 雄大" userId="62f770ad0d6c1cad" providerId="LiveId" clId="{E9B6557F-9BC2-434D-BA2A-66551327453D}" dt="2022-04-04T05:15:08.445" v="2216"/>
        <pc:sldMkLst>
          <pc:docMk/>
          <pc:sldMk cId="0" sldId="327"/>
        </pc:sldMkLst>
        <pc:spChg chg="mod">
          <ac:chgData name="中田 雄大" userId="62f770ad0d6c1cad" providerId="LiveId" clId="{E9B6557F-9BC2-434D-BA2A-66551327453D}" dt="2022-04-04T05:15:08.445" v="2216"/>
          <ac:spMkLst>
            <pc:docMk/>
            <pc:sldMk cId="0" sldId="327"/>
            <ac:spMk id="16" creationId="{EA669EC8-67FB-44AD-8ED8-7F3460E6F3EC}"/>
          </ac:spMkLst>
        </pc:spChg>
      </pc:sldChg>
      <pc:sldChg chg="modSp mod modNotesTx">
        <pc:chgData name="中田 雄大" userId="62f770ad0d6c1cad" providerId="LiveId" clId="{E9B6557F-9BC2-434D-BA2A-66551327453D}" dt="2022-04-04T05:15:01.834" v="2206"/>
        <pc:sldMkLst>
          <pc:docMk/>
          <pc:sldMk cId="186116695" sldId="428"/>
        </pc:sldMkLst>
        <pc:spChg chg="mod">
          <ac:chgData name="中田 雄大" userId="62f770ad0d6c1cad" providerId="LiveId" clId="{E9B6557F-9BC2-434D-BA2A-66551327453D}" dt="2022-04-04T05:15:01.834" v="2206"/>
          <ac:spMkLst>
            <pc:docMk/>
            <pc:sldMk cId="186116695" sldId="428"/>
            <ac:spMk id="8" creationId="{195A0A0B-40B9-4AD5-BA29-EF7B47A3092A}"/>
          </ac:spMkLst>
        </pc:spChg>
      </pc:sldChg>
      <pc:sldChg chg="modSp mod">
        <pc:chgData name="中田 雄大" userId="62f770ad0d6c1cad" providerId="LiveId" clId="{E9B6557F-9BC2-434D-BA2A-66551327453D}" dt="2022-04-04T05:15:05.690" v="2211"/>
        <pc:sldMkLst>
          <pc:docMk/>
          <pc:sldMk cId="4289829130" sldId="437"/>
        </pc:sldMkLst>
        <pc:spChg chg="mod">
          <ac:chgData name="中田 雄大" userId="62f770ad0d6c1cad" providerId="LiveId" clId="{E9B6557F-9BC2-434D-BA2A-66551327453D}" dt="2022-04-04T05:15:05.690" v="2211"/>
          <ac:spMkLst>
            <pc:docMk/>
            <pc:sldMk cId="4289829130" sldId="437"/>
            <ac:spMk id="12" creationId="{7094349E-29C0-4C89-8D7F-2C156C881A72}"/>
          </ac:spMkLst>
        </pc:spChg>
      </pc:sldChg>
      <pc:sldChg chg="modSp mod">
        <pc:chgData name="中田 雄大" userId="62f770ad0d6c1cad" providerId="LiveId" clId="{E9B6557F-9BC2-434D-BA2A-66551327453D}" dt="2022-04-04T05:15:10.869" v="2221"/>
        <pc:sldMkLst>
          <pc:docMk/>
          <pc:sldMk cId="1868798627" sldId="444"/>
        </pc:sldMkLst>
        <pc:spChg chg="mod">
          <ac:chgData name="中田 雄大" userId="62f770ad0d6c1cad" providerId="LiveId" clId="{E9B6557F-9BC2-434D-BA2A-66551327453D}" dt="2022-04-04T05:15:10.869" v="2221"/>
          <ac:spMkLst>
            <pc:docMk/>
            <pc:sldMk cId="1868798627" sldId="444"/>
            <ac:spMk id="5" creationId="{00000000-0000-0000-0000-000000000000}"/>
          </ac:spMkLst>
        </pc:spChg>
      </pc:sldChg>
      <pc:sldChg chg="addSp delSp modSp mod ord modShow modNotesTx">
        <pc:chgData name="中田 雄大" userId="62f770ad0d6c1cad" providerId="LiveId" clId="{E9B6557F-9BC2-434D-BA2A-66551327453D}" dt="2022-04-20T03:44:43.303" v="4115" actId="20577"/>
        <pc:sldMkLst>
          <pc:docMk/>
          <pc:sldMk cId="0" sldId="456"/>
        </pc:sldMkLst>
        <pc:spChg chg="del">
          <ac:chgData name="中田 雄大" userId="62f770ad0d6c1cad" providerId="LiveId" clId="{E9B6557F-9BC2-434D-BA2A-66551327453D}" dt="2022-04-04T03:23:42.168" v="63" actId="478"/>
          <ac:spMkLst>
            <pc:docMk/>
            <pc:sldMk cId="0" sldId="456"/>
            <ac:spMk id="2" creationId="{00000000-0000-0000-0000-000000000000}"/>
          </ac:spMkLst>
        </pc:spChg>
        <pc:spChg chg="del">
          <ac:chgData name="中田 雄大" userId="62f770ad0d6c1cad" providerId="LiveId" clId="{E9B6557F-9BC2-434D-BA2A-66551327453D}" dt="2022-04-04T03:24:45.387" v="118" actId="478"/>
          <ac:spMkLst>
            <pc:docMk/>
            <pc:sldMk cId="0" sldId="456"/>
            <ac:spMk id="3" creationId="{00000000-0000-0000-0000-000000000000}"/>
          </ac:spMkLst>
        </pc:spChg>
        <pc:spChg chg="add del mod">
          <ac:chgData name="中田 雄大" userId="62f770ad0d6c1cad" providerId="LiveId" clId="{E9B6557F-9BC2-434D-BA2A-66551327453D}" dt="2022-04-04T03:23:47.180" v="65" actId="478"/>
          <ac:spMkLst>
            <pc:docMk/>
            <pc:sldMk cId="0" sldId="456"/>
            <ac:spMk id="5" creationId="{F34BEE91-D546-4EFD-A0E9-1A05E50217D7}"/>
          </ac:spMkLst>
        </pc:spChg>
        <pc:spChg chg="del">
          <ac:chgData name="中田 雄大" userId="62f770ad0d6c1cad" providerId="LiveId" clId="{E9B6557F-9BC2-434D-BA2A-66551327453D}" dt="2022-04-04T05:05:40.836" v="1763" actId="478"/>
          <ac:spMkLst>
            <pc:docMk/>
            <pc:sldMk cId="0" sldId="456"/>
            <ac:spMk id="6" creationId="{673BE284-0CE0-4A3D-83A1-FDBD6BB0721B}"/>
          </ac:spMkLst>
        </pc:spChg>
        <pc:spChg chg="add del mod">
          <ac:chgData name="中田 雄大" userId="62f770ad0d6c1cad" providerId="LiveId" clId="{E9B6557F-9BC2-434D-BA2A-66551327453D}" dt="2022-04-04T03:24:50.086" v="119" actId="478"/>
          <ac:spMkLst>
            <pc:docMk/>
            <pc:sldMk cId="0" sldId="456"/>
            <ac:spMk id="10" creationId="{1DA9ED10-3EF9-4940-8139-8E214F56FB12}"/>
          </ac:spMkLst>
        </pc:spChg>
        <pc:spChg chg="mod">
          <ac:chgData name="中田 雄大" userId="62f770ad0d6c1cad" providerId="LiveId" clId="{E9B6557F-9BC2-434D-BA2A-66551327453D}" dt="2022-04-04T05:14:56.449" v="2201" actId="20577"/>
          <ac:spMkLst>
            <pc:docMk/>
            <pc:sldMk cId="0" sldId="456"/>
            <ac:spMk id="14" creationId="{58AE5EE8-5BB4-4934-9AC3-69C0D49CD1B1}"/>
          </ac:spMkLst>
        </pc:spChg>
        <pc:spChg chg="add mod">
          <ac:chgData name="中田 雄大" userId="62f770ad0d6c1cad" providerId="LiveId" clId="{E9B6557F-9BC2-434D-BA2A-66551327453D}" dt="2022-04-04T03:24:29.614" v="116" actId="20577"/>
          <ac:spMkLst>
            <pc:docMk/>
            <pc:sldMk cId="0" sldId="456"/>
            <ac:spMk id="16" creationId="{D81B82EF-2BAD-42E6-843E-D159B95C453F}"/>
          </ac:spMkLst>
        </pc:spChg>
        <pc:spChg chg="add mod">
          <ac:chgData name="中田 雄大" userId="62f770ad0d6c1cad" providerId="LiveId" clId="{E9B6557F-9BC2-434D-BA2A-66551327453D}" dt="2022-04-04T03:26:56.050" v="271" actId="1076"/>
          <ac:spMkLst>
            <pc:docMk/>
            <pc:sldMk cId="0" sldId="456"/>
            <ac:spMk id="19" creationId="{28F0E784-58CC-4B5A-A5A7-9E22591B7E45}"/>
          </ac:spMkLst>
        </pc:spChg>
        <pc:spChg chg="add mod">
          <ac:chgData name="中田 雄大" userId="62f770ad0d6c1cad" providerId="LiveId" clId="{E9B6557F-9BC2-434D-BA2A-66551327453D}" dt="2022-04-04T05:11:30.824" v="2139" actId="207"/>
          <ac:spMkLst>
            <pc:docMk/>
            <pc:sldMk cId="0" sldId="456"/>
            <ac:spMk id="20" creationId="{334F1377-5CDA-43A5-8648-15ECC5057863}"/>
          </ac:spMkLst>
        </pc:spChg>
        <pc:spChg chg="del">
          <ac:chgData name="中田 雄大" userId="62f770ad0d6c1cad" providerId="LiveId" clId="{E9B6557F-9BC2-434D-BA2A-66551327453D}" dt="2022-04-04T05:05:40.836" v="1763" actId="478"/>
          <ac:spMkLst>
            <pc:docMk/>
            <pc:sldMk cId="0" sldId="456"/>
            <ac:spMk id="22" creationId="{F8C4E530-5257-43AE-91DF-D1330885524C}"/>
          </ac:spMkLst>
        </pc:spChg>
        <pc:spChg chg="add mod">
          <ac:chgData name="中田 雄大" userId="62f770ad0d6c1cad" providerId="LiveId" clId="{E9B6557F-9BC2-434D-BA2A-66551327453D}" dt="2022-04-04T05:11:48.582" v="2141" actId="1076"/>
          <ac:spMkLst>
            <pc:docMk/>
            <pc:sldMk cId="0" sldId="456"/>
            <ac:spMk id="23" creationId="{EDB7F5C0-0D3B-477B-A7A7-979780213942}"/>
          </ac:spMkLst>
        </pc:spChg>
        <pc:spChg chg="add mod">
          <ac:chgData name="中田 雄大" userId="62f770ad0d6c1cad" providerId="LiveId" clId="{E9B6557F-9BC2-434D-BA2A-66551327453D}" dt="2022-04-04T05:13:04.933" v="2160" actId="14100"/>
          <ac:spMkLst>
            <pc:docMk/>
            <pc:sldMk cId="0" sldId="456"/>
            <ac:spMk id="24" creationId="{EFE61589-4776-49E2-BE43-BDC4CCEC8527}"/>
          </ac:spMkLst>
        </pc:spChg>
        <pc:spChg chg="del">
          <ac:chgData name="中田 雄大" userId="62f770ad0d6c1cad" providerId="LiveId" clId="{E9B6557F-9BC2-434D-BA2A-66551327453D}" dt="2022-04-04T05:28:10.112" v="2232" actId="478"/>
          <ac:spMkLst>
            <pc:docMk/>
            <pc:sldMk cId="0" sldId="456"/>
            <ac:spMk id="25" creationId="{0907818A-ABED-4C18-A1E8-DD06A86E2590}"/>
          </ac:spMkLst>
        </pc:spChg>
        <pc:spChg chg="add mod">
          <ac:chgData name="中田 雄大" userId="62f770ad0d6c1cad" providerId="LiveId" clId="{E9B6557F-9BC2-434D-BA2A-66551327453D}" dt="2022-04-04T05:38:57.240" v="2868" actId="207"/>
          <ac:spMkLst>
            <pc:docMk/>
            <pc:sldMk cId="0" sldId="456"/>
            <ac:spMk id="26" creationId="{201D9D05-F312-4F5B-B619-6A7A163D979D}"/>
          </ac:spMkLst>
        </pc:spChg>
        <pc:spChg chg="add mod">
          <ac:chgData name="中田 雄大" userId="62f770ad0d6c1cad" providerId="LiveId" clId="{E9B6557F-9BC2-434D-BA2A-66551327453D}" dt="2022-04-04T05:38:48.273" v="2866" actId="207"/>
          <ac:spMkLst>
            <pc:docMk/>
            <pc:sldMk cId="0" sldId="456"/>
            <ac:spMk id="27" creationId="{B36C24EB-A791-4DCA-90A4-D7AB9DFC5600}"/>
          </ac:spMkLst>
        </pc:spChg>
        <pc:spChg chg="add mod">
          <ac:chgData name="中田 雄大" userId="62f770ad0d6c1cad" providerId="LiveId" clId="{E9B6557F-9BC2-434D-BA2A-66551327453D}" dt="2022-04-04T05:49:50.143" v="3563" actId="1076"/>
          <ac:spMkLst>
            <pc:docMk/>
            <pc:sldMk cId="0" sldId="456"/>
            <ac:spMk id="29" creationId="{FDEAE487-3573-48B8-A832-518A3354DF46}"/>
          </ac:spMkLst>
        </pc:spChg>
        <pc:spChg chg="add mod">
          <ac:chgData name="中田 雄大" userId="62f770ad0d6c1cad" providerId="LiveId" clId="{E9B6557F-9BC2-434D-BA2A-66551327453D}" dt="2022-04-04T05:49:50.143" v="3563" actId="1076"/>
          <ac:spMkLst>
            <pc:docMk/>
            <pc:sldMk cId="0" sldId="456"/>
            <ac:spMk id="30" creationId="{B9FE3EB6-9647-4315-A5E7-3F6A57214377}"/>
          </ac:spMkLst>
        </pc:spChg>
        <pc:spChg chg="add mod">
          <ac:chgData name="中田 雄大" userId="62f770ad0d6c1cad" providerId="LiveId" clId="{E9B6557F-9BC2-434D-BA2A-66551327453D}" dt="2022-04-20T03:44:43.303" v="4115" actId="20577"/>
          <ac:spMkLst>
            <pc:docMk/>
            <pc:sldMk cId="0" sldId="456"/>
            <ac:spMk id="31" creationId="{DFA44E01-73FF-4D0D-929A-224C174C1991}"/>
          </ac:spMkLst>
        </pc:spChg>
        <pc:spChg chg="add del mod">
          <ac:chgData name="中田 雄大" userId="62f770ad0d6c1cad" providerId="LiveId" clId="{E9B6557F-9BC2-434D-BA2A-66551327453D}" dt="2022-04-04T05:45:36.201" v="3285" actId="478"/>
          <ac:spMkLst>
            <pc:docMk/>
            <pc:sldMk cId="0" sldId="456"/>
            <ac:spMk id="32" creationId="{56C0EAB8-9C30-4D00-B537-CBC35BDF1960}"/>
          </ac:spMkLst>
        </pc:spChg>
        <pc:spChg chg="add del mod">
          <ac:chgData name="中田 雄大" userId="62f770ad0d6c1cad" providerId="LiveId" clId="{E9B6557F-9BC2-434D-BA2A-66551327453D}" dt="2022-04-04T05:49:50.143" v="3563" actId="1076"/>
          <ac:spMkLst>
            <pc:docMk/>
            <pc:sldMk cId="0" sldId="456"/>
            <ac:spMk id="33" creationId="{5E937915-3509-47DA-AC19-2733DAA1E673}"/>
          </ac:spMkLst>
        </pc:spChg>
        <pc:spChg chg="add mod">
          <ac:chgData name="中田 雄大" userId="62f770ad0d6c1cad" providerId="LiveId" clId="{E9B6557F-9BC2-434D-BA2A-66551327453D}" dt="2022-04-04T05:49:50.143" v="3563" actId="1076"/>
          <ac:spMkLst>
            <pc:docMk/>
            <pc:sldMk cId="0" sldId="456"/>
            <ac:spMk id="34" creationId="{1996C668-A3AB-40A2-9EE6-E30FDD2FE3B5}"/>
          </ac:spMkLst>
        </pc:spChg>
        <pc:spChg chg="add mod">
          <ac:chgData name="中田 雄大" userId="62f770ad0d6c1cad" providerId="LiveId" clId="{E9B6557F-9BC2-434D-BA2A-66551327453D}" dt="2022-04-04T05:49:50.143" v="3563" actId="1076"/>
          <ac:spMkLst>
            <pc:docMk/>
            <pc:sldMk cId="0" sldId="456"/>
            <ac:spMk id="35" creationId="{6002DE00-C04C-4060-B43B-3EA0B902FDE9}"/>
          </ac:spMkLst>
        </pc:spChg>
        <pc:spChg chg="add mod">
          <ac:chgData name="中田 雄大" userId="62f770ad0d6c1cad" providerId="LiveId" clId="{E9B6557F-9BC2-434D-BA2A-66551327453D}" dt="2022-04-04T05:52:03.958" v="3653" actId="1076"/>
          <ac:spMkLst>
            <pc:docMk/>
            <pc:sldMk cId="0" sldId="456"/>
            <ac:spMk id="36" creationId="{013EB79F-034E-498E-8366-EF6F5AD572FC}"/>
          </ac:spMkLst>
        </pc:spChg>
        <pc:spChg chg="add mod">
          <ac:chgData name="中田 雄大" userId="62f770ad0d6c1cad" providerId="LiveId" clId="{E9B6557F-9BC2-434D-BA2A-66551327453D}" dt="2022-04-04T05:52:08.462" v="3654" actId="1076"/>
          <ac:spMkLst>
            <pc:docMk/>
            <pc:sldMk cId="0" sldId="456"/>
            <ac:spMk id="37" creationId="{1A9108C8-836C-4433-AAD9-21DE30A08F18}"/>
          </ac:spMkLst>
        </pc:spChg>
        <pc:spChg chg="add mod ord">
          <ac:chgData name="中田 雄大" userId="62f770ad0d6c1cad" providerId="LiveId" clId="{E9B6557F-9BC2-434D-BA2A-66551327453D}" dt="2022-04-04T05:52:08.462" v="3654" actId="1076"/>
          <ac:spMkLst>
            <pc:docMk/>
            <pc:sldMk cId="0" sldId="456"/>
            <ac:spMk id="38" creationId="{64317BFB-39EB-4AD1-96E2-E1C177BCE940}"/>
          </ac:spMkLst>
        </pc:spChg>
        <pc:grpChg chg="del">
          <ac:chgData name="中田 雄大" userId="62f770ad0d6c1cad" providerId="LiveId" clId="{E9B6557F-9BC2-434D-BA2A-66551327453D}" dt="2022-04-04T05:05:40.836" v="1763" actId="478"/>
          <ac:grpSpMkLst>
            <pc:docMk/>
            <pc:sldMk cId="0" sldId="456"/>
            <ac:grpSpMk id="8" creationId="{2E652859-694D-4C9A-8760-44B44DF27128}"/>
          </ac:grpSpMkLst>
        </pc:grpChg>
        <pc:picChg chg="del">
          <ac:chgData name="中田 雄大" userId="62f770ad0d6c1cad" providerId="LiveId" clId="{E9B6557F-9BC2-434D-BA2A-66551327453D}" dt="2022-04-04T05:05:40.836" v="1763" actId="478"/>
          <ac:picMkLst>
            <pc:docMk/>
            <pc:sldMk cId="0" sldId="456"/>
            <ac:picMk id="1028" creationId="{8B3D9091-3E44-4CF5-AFD6-FD364AD9B1D0}"/>
          </ac:picMkLst>
        </pc:picChg>
        <pc:picChg chg="del">
          <ac:chgData name="中田 雄大" userId="62f770ad0d6c1cad" providerId="LiveId" clId="{E9B6557F-9BC2-434D-BA2A-66551327453D}" dt="2022-04-04T05:05:40.836" v="1763" actId="478"/>
          <ac:picMkLst>
            <pc:docMk/>
            <pc:sldMk cId="0" sldId="456"/>
            <ac:picMk id="1030" creationId="{F40D25BF-9B55-42B4-B4B7-B56F63F37085}"/>
          </ac:picMkLst>
        </pc:picChg>
        <pc:picChg chg="del">
          <ac:chgData name="中田 雄大" userId="62f770ad0d6c1cad" providerId="LiveId" clId="{E9B6557F-9BC2-434D-BA2A-66551327453D}" dt="2022-04-04T05:05:40.836" v="1763" actId="478"/>
          <ac:picMkLst>
            <pc:docMk/>
            <pc:sldMk cId="0" sldId="456"/>
            <ac:picMk id="1032" creationId="{B8ED2A4A-89CD-42AF-9899-076B4143332D}"/>
          </ac:picMkLst>
        </pc:picChg>
        <pc:cxnChg chg="add mod">
          <ac:chgData name="中田 雄大" userId="62f770ad0d6c1cad" providerId="LiveId" clId="{E9B6557F-9BC2-434D-BA2A-66551327453D}" dt="2022-04-04T05:11:48.582" v="2141" actId="1076"/>
          <ac:cxnSpMkLst>
            <pc:docMk/>
            <pc:sldMk cId="0" sldId="456"/>
            <ac:cxnSpMk id="21" creationId="{8D6AE068-5695-4F5A-9B8A-2245A50A6B17}"/>
          </ac:cxnSpMkLst>
        </pc:cxnChg>
        <pc:cxnChg chg="add mod">
          <ac:chgData name="中田 雄大" userId="62f770ad0d6c1cad" providerId="LiveId" clId="{E9B6557F-9BC2-434D-BA2A-66551327453D}" dt="2022-04-04T05:49:50.143" v="3563" actId="1076"/>
          <ac:cxnSpMkLst>
            <pc:docMk/>
            <pc:sldMk cId="0" sldId="456"/>
            <ac:cxnSpMk id="28" creationId="{FCD4FC24-997D-44C7-A0AF-4E48F25AB968}"/>
          </ac:cxnSpMkLst>
        </pc:cxnChg>
      </pc:sldChg>
      <pc:sldChg chg="mod modShow">
        <pc:chgData name="中田 雄大" userId="62f770ad0d6c1cad" providerId="LiveId" clId="{E9B6557F-9BC2-434D-BA2A-66551327453D}" dt="2022-04-04T03:23:04.346" v="59" actId="729"/>
        <pc:sldMkLst>
          <pc:docMk/>
          <pc:sldMk cId="2670826527" sldId="458"/>
        </pc:sldMkLst>
      </pc:sldChg>
      <pc:sldChg chg="mod modShow">
        <pc:chgData name="中田 雄大" userId="62f770ad0d6c1cad" providerId="LiveId" clId="{E9B6557F-9BC2-434D-BA2A-66551327453D}" dt="2022-04-04T03:23:06.333" v="60" actId="729"/>
        <pc:sldMkLst>
          <pc:docMk/>
          <pc:sldMk cId="3280678843" sldId="459"/>
        </pc:sldMkLst>
      </pc:sldChg>
      <pc:sldChg chg="addSp delSp modSp mod delAnim modNotesTx">
        <pc:chgData name="中田 雄大" userId="62f770ad0d6c1cad" providerId="LiveId" clId="{E9B6557F-9BC2-434D-BA2A-66551327453D}" dt="2022-04-05T03:08:44.334" v="4071" actId="1076"/>
        <pc:sldMkLst>
          <pc:docMk/>
          <pc:sldMk cId="3494940850" sldId="472"/>
        </pc:sldMkLst>
        <pc:spChg chg="del">
          <ac:chgData name="中田 雄大" userId="62f770ad0d6c1cad" providerId="LiveId" clId="{E9B6557F-9BC2-434D-BA2A-66551327453D}" dt="2022-04-04T03:48:42.586" v="330" actId="478"/>
          <ac:spMkLst>
            <pc:docMk/>
            <pc:sldMk cId="3494940850" sldId="472"/>
            <ac:spMk id="2" creationId="{B211F737-AA15-4E99-8F81-D963E67EFF6C}"/>
          </ac:spMkLst>
        </pc:spChg>
        <pc:spChg chg="add del mod">
          <ac:chgData name="中田 雄大" userId="62f770ad0d6c1cad" providerId="LiveId" clId="{E9B6557F-9BC2-434D-BA2A-66551327453D}" dt="2022-04-04T03:48:47.415" v="331" actId="478"/>
          <ac:spMkLst>
            <pc:docMk/>
            <pc:sldMk cId="3494940850" sldId="472"/>
            <ac:spMk id="7" creationId="{4F867EA9-D2BC-411E-BAA6-EFBB2E0C2440}"/>
          </ac:spMkLst>
        </pc:spChg>
        <pc:spChg chg="del">
          <ac:chgData name="中田 雄大" userId="62f770ad0d6c1cad" providerId="LiveId" clId="{E9B6557F-9BC2-434D-BA2A-66551327453D}" dt="2022-04-04T03:48:42.586" v="330" actId="478"/>
          <ac:spMkLst>
            <pc:docMk/>
            <pc:sldMk cId="3494940850" sldId="472"/>
            <ac:spMk id="9" creationId="{4DEA5B56-62E1-4194-9152-498BBD2CCFAA}"/>
          </ac:spMkLst>
        </pc:spChg>
        <pc:spChg chg="add mod">
          <ac:chgData name="中田 雄大" userId="62f770ad0d6c1cad" providerId="LiveId" clId="{E9B6557F-9BC2-434D-BA2A-66551327453D}" dt="2022-04-05T03:08:44.334" v="4071" actId="1076"/>
          <ac:spMkLst>
            <pc:docMk/>
            <pc:sldMk cId="3494940850" sldId="472"/>
            <ac:spMk id="24" creationId="{72AF9917-13B7-46E5-871E-16CF6C026AA2}"/>
          </ac:spMkLst>
        </pc:spChg>
        <pc:spChg chg="del">
          <ac:chgData name="中田 雄大" userId="62f770ad0d6c1cad" providerId="LiveId" clId="{E9B6557F-9BC2-434D-BA2A-66551327453D}" dt="2022-04-04T03:48:42.586" v="330" actId="478"/>
          <ac:spMkLst>
            <pc:docMk/>
            <pc:sldMk cId="3494940850" sldId="472"/>
            <ac:spMk id="51" creationId="{34A3C395-8AC9-459B-8153-50D508E9F050}"/>
          </ac:spMkLst>
        </pc:spChg>
        <pc:spChg chg="del">
          <ac:chgData name="中田 雄大" userId="62f770ad0d6c1cad" providerId="LiveId" clId="{E9B6557F-9BC2-434D-BA2A-66551327453D}" dt="2022-04-04T03:48:42.586" v="330" actId="478"/>
          <ac:spMkLst>
            <pc:docMk/>
            <pc:sldMk cId="3494940850" sldId="472"/>
            <ac:spMk id="52" creationId="{CFA89D75-42DE-42E9-B85B-8BCEFBA22453}"/>
          </ac:spMkLst>
        </pc:spChg>
        <pc:spChg chg="del">
          <ac:chgData name="中田 雄大" userId="62f770ad0d6c1cad" providerId="LiveId" clId="{E9B6557F-9BC2-434D-BA2A-66551327453D}" dt="2022-04-04T03:48:42.586" v="330" actId="478"/>
          <ac:spMkLst>
            <pc:docMk/>
            <pc:sldMk cId="3494940850" sldId="472"/>
            <ac:spMk id="53" creationId="{EB98929A-08B3-4FDE-83E9-FE369E1907CA}"/>
          </ac:spMkLst>
        </pc:spChg>
        <pc:spChg chg="del">
          <ac:chgData name="中田 雄大" userId="62f770ad0d6c1cad" providerId="LiveId" clId="{E9B6557F-9BC2-434D-BA2A-66551327453D}" dt="2022-04-04T03:48:42.586" v="330" actId="478"/>
          <ac:spMkLst>
            <pc:docMk/>
            <pc:sldMk cId="3494940850" sldId="472"/>
            <ac:spMk id="57" creationId="{0C874658-37B9-40D0-AB98-3E8CB4D57351}"/>
          </ac:spMkLst>
        </pc:spChg>
        <pc:spChg chg="del">
          <ac:chgData name="中田 雄大" userId="62f770ad0d6c1cad" providerId="LiveId" clId="{E9B6557F-9BC2-434D-BA2A-66551327453D}" dt="2022-04-04T03:48:42.586" v="330" actId="478"/>
          <ac:spMkLst>
            <pc:docMk/>
            <pc:sldMk cId="3494940850" sldId="472"/>
            <ac:spMk id="58" creationId="{DF734FB7-852B-420C-93E8-12545F58AE78}"/>
          </ac:spMkLst>
        </pc:spChg>
        <pc:spChg chg="del">
          <ac:chgData name="中田 雄大" userId="62f770ad0d6c1cad" providerId="LiveId" clId="{E9B6557F-9BC2-434D-BA2A-66551327453D}" dt="2022-04-04T03:48:42.586" v="330" actId="478"/>
          <ac:spMkLst>
            <pc:docMk/>
            <pc:sldMk cId="3494940850" sldId="472"/>
            <ac:spMk id="59" creationId="{8CD93885-FACE-45AF-B400-40A50B10E975}"/>
          </ac:spMkLst>
        </pc:spChg>
        <pc:spChg chg="del">
          <ac:chgData name="中田 雄大" userId="62f770ad0d6c1cad" providerId="LiveId" clId="{E9B6557F-9BC2-434D-BA2A-66551327453D}" dt="2022-04-04T03:48:50.465" v="332" actId="478"/>
          <ac:spMkLst>
            <pc:docMk/>
            <pc:sldMk cId="3494940850" sldId="472"/>
            <ac:spMk id="60" creationId="{BF9DE6EB-C815-4016-B7A9-D1AC97DA4993}"/>
          </ac:spMkLst>
        </pc:spChg>
        <pc:spChg chg="del">
          <ac:chgData name="中田 雄大" userId="62f770ad0d6c1cad" providerId="LiveId" clId="{E9B6557F-9BC2-434D-BA2A-66551327453D}" dt="2022-04-04T03:48:42.586" v="330" actId="478"/>
          <ac:spMkLst>
            <pc:docMk/>
            <pc:sldMk cId="3494940850" sldId="472"/>
            <ac:spMk id="61" creationId="{AD81D8DA-0727-4760-9599-787C5AAFD374}"/>
          </ac:spMkLst>
        </pc:spChg>
        <pc:spChg chg="del">
          <ac:chgData name="中田 雄大" userId="62f770ad0d6c1cad" providerId="LiveId" clId="{E9B6557F-9BC2-434D-BA2A-66551327453D}" dt="2022-04-04T03:48:42.586" v="330" actId="478"/>
          <ac:spMkLst>
            <pc:docMk/>
            <pc:sldMk cId="3494940850" sldId="472"/>
            <ac:spMk id="62" creationId="{85B03C96-896C-4FBF-BAAD-B9AE4EF17D27}"/>
          </ac:spMkLst>
        </pc:spChg>
        <pc:spChg chg="del">
          <ac:chgData name="中田 雄大" userId="62f770ad0d6c1cad" providerId="LiveId" clId="{E9B6557F-9BC2-434D-BA2A-66551327453D}" dt="2022-04-04T03:48:42.586" v="330" actId="478"/>
          <ac:spMkLst>
            <pc:docMk/>
            <pc:sldMk cId="3494940850" sldId="472"/>
            <ac:spMk id="63" creationId="{3E42CB9B-C74C-4CE2-8B87-A6B4B1A222A1}"/>
          </ac:spMkLst>
        </pc:spChg>
        <pc:spChg chg="del">
          <ac:chgData name="中田 雄大" userId="62f770ad0d6c1cad" providerId="LiveId" clId="{E9B6557F-9BC2-434D-BA2A-66551327453D}" dt="2022-04-04T03:48:42.586" v="330" actId="478"/>
          <ac:spMkLst>
            <pc:docMk/>
            <pc:sldMk cId="3494940850" sldId="472"/>
            <ac:spMk id="64" creationId="{7172C173-5321-44C4-A512-859B8444C370}"/>
          </ac:spMkLst>
        </pc:spChg>
        <pc:spChg chg="del">
          <ac:chgData name="中田 雄大" userId="62f770ad0d6c1cad" providerId="LiveId" clId="{E9B6557F-9BC2-434D-BA2A-66551327453D}" dt="2022-04-04T03:48:42.586" v="330" actId="478"/>
          <ac:spMkLst>
            <pc:docMk/>
            <pc:sldMk cId="3494940850" sldId="472"/>
            <ac:spMk id="65" creationId="{BAAE634E-1EEC-4A34-9F7C-12F24CCA1798}"/>
          </ac:spMkLst>
        </pc:spChg>
        <pc:spChg chg="del">
          <ac:chgData name="中田 雄大" userId="62f770ad0d6c1cad" providerId="LiveId" clId="{E9B6557F-9BC2-434D-BA2A-66551327453D}" dt="2022-04-04T03:48:42.586" v="330" actId="478"/>
          <ac:spMkLst>
            <pc:docMk/>
            <pc:sldMk cId="3494940850" sldId="472"/>
            <ac:spMk id="67" creationId="{132152E5-7C46-4811-B59C-D1508AB02034}"/>
          </ac:spMkLst>
        </pc:spChg>
        <pc:spChg chg="del">
          <ac:chgData name="中田 雄大" userId="62f770ad0d6c1cad" providerId="LiveId" clId="{E9B6557F-9BC2-434D-BA2A-66551327453D}" dt="2022-04-04T03:48:42.586" v="330" actId="478"/>
          <ac:spMkLst>
            <pc:docMk/>
            <pc:sldMk cId="3494940850" sldId="472"/>
            <ac:spMk id="68" creationId="{6D0544AB-79C4-4B83-92E0-22F3B0B457A8}"/>
          </ac:spMkLst>
        </pc:spChg>
        <pc:spChg chg="del">
          <ac:chgData name="中田 雄大" userId="62f770ad0d6c1cad" providerId="LiveId" clId="{E9B6557F-9BC2-434D-BA2A-66551327453D}" dt="2022-04-04T03:48:42.586" v="330" actId="478"/>
          <ac:spMkLst>
            <pc:docMk/>
            <pc:sldMk cId="3494940850" sldId="472"/>
            <ac:spMk id="69" creationId="{D0D9A872-3206-4F7A-B21F-3700C44E24A5}"/>
          </ac:spMkLst>
        </pc:spChg>
        <pc:spChg chg="del">
          <ac:chgData name="中田 雄大" userId="62f770ad0d6c1cad" providerId="LiveId" clId="{E9B6557F-9BC2-434D-BA2A-66551327453D}" dt="2022-04-04T03:48:42.586" v="330" actId="478"/>
          <ac:spMkLst>
            <pc:docMk/>
            <pc:sldMk cId="3494940850" sldId="472"/>
            <ac:spMk id="71" creationId="{D3FC80C3-A20D-4C8C-A1C9-33FF378E3D46}"/>
          </ac:spMkLst>
        </pc:spChg>
        <pc:spChg chg="del">
          <ac:chgData name="中田 雄大" userId="62f770ad0d6c1cad" providerId="LiveId" clId="{E9B6557F-9BC2-434D-BA2A-66551327453D}" dt="2022-04-04T03:48:42.586" v="330" actId="478"/>
          <ac:spMkLst>
            <pc:docMk/>
            <pc:sldMk cId="3494940850" sldId="472"/>
            <ac:spMk id="72" creationId="{F2BA3CA6-949B-4D04-A34E-DD0BC5770A74}"/>
          </ac:spMkLst>
        </pc:spChg>
        <pc:spChg chg="del">
          <ac:chgData name="中田 雄大" userId="62f770ad0d6c1cad" providerId="LiveId" clId="{E9B6557F-9BC2-434D-BA2A-66551327453D}" dt="2022-04-04T03:48:42.586" v="330" actId="478"/>
          <ac:spMkLst>
            <pc:docMk/>
            <pc:sldMk cId="3494940850" sldId="472"/>
            <ac:spMk id="74" creationId="{CBA2B5A4-8555-461C-844F-B8BD4C8AFA61}"/>
          </ac:spMkLst>
        </pc:spChg>
        <pc:spChg chg="del">
          <ac:chgData name="中田 雄大" userId="62f770ad0d6c1cad" providerId="LiveId" clId="{E9B6557F-9BC2-434D-BA2A-66551327453D}" dt="2022-04-04T03:48:42.586" v="330" actId="478"/>
          <ac:spMkLst>
            <pc:docMk/>
            <pc:sldMk cId="3494940850" sldId="472"/>
            <ac:spMk id="75" creationId="{9EE81403-9E30-45C0-8E26-0EBFB1225958}"/>
          </ac:spMkLst>
        </pc:spChg>
        <pc:spChg chg="del">
          <ac:chgData name="中田 雄大" userId="62f770ad0d6c1cad" providerId="LiveId" clId="{E9B6557F-9BC2-434D-BA2A-66551327453D}" dt="2022-04-04T03:48:42.586" v="330" actId="478"/>
          <ac:spMkLst>
            <pc:docMk/>
            <pc:sldMk cId="3494940850" sldId="472"/>
            <ac:spMk id="76" creationId="{379EBC33-083D-4BA7-86CD-101CD083D94A}"/>
          </ac:spMkLst>
        </pc:spChg>
        <pc:spChg chg="del">
          <ac:chgData name="中田 雄大" userId="62f770ad0d6c1cad" providerId="LiveId" clId="{E9B6557F-9BC2-434D-BA2A-66551327453D}" dt="2022-04-04T03:48:42.586" v="330" actId="478"/>
          <ac:spMkLst>
            <pc:docMk/>
            <pc:sldMk cId="3494940850" sldId="472"/>
            <ac:spMk id="77" creationId="{7BD2073D-A084-44FC-8072-5D8640E69EE3}"/>
          </ac:spMkLst>
        </pc:spChg>
        <pc:spChg chg="del">
          <ac:chgData name="中田 雄大" userId="62f770ad0d6c1cad" providerId="LiveId" clId="{E9B6557F-9BC2-434D-BA2A-66551327453D}" dt="2022-04-04T03:48:42.586" v="330" actId="478"/>
          <ac:spMkLst>
            <pc:docMk/>
            <pc:sldMk cId="3494940850" sldId="472"/>
            <ac:spMk id="78" creationId="{29428D1E-F599-40C9-9579-2BC260610310}"/>
          </ac:spMkLst>
        </pc:spChg>
        <pc:spChg chg="mod">
          <ac:chgData name="中田 雄大" userId="62f770ad0d6c1cad" providerId="LiveId" clId="{E9B6557F-9BC2-434D-BA2A-66551327453D}" dt="2022-04-04T03:48:50.836" v="333"/>
          <ac:spMkLst>
            <pc:docMk/>
            <pc:sldMk cId="3494940850" sldId="472"/>
            <ac:spMk id="79" creationId="{29154300-ABA5-437C-9695-4865F9D789C7}"/>
          </ac:spMkLst>
        </pc:spChg>
        <pc:spChg chg="mod">
          <ac:chgData name="中田 雄大" userId="62f770ad0d6c1cad" providerId="LiveId" clId="{E9B6557F-9BC2-434D-BA2A-66551327453D}" dt="2022-04-04T03:49:04.824" v="356" actId="122"/>
          <ac:spMkLst>
            <pc:docMk/>
            <pc:sldMk cId="3494940850" sldId="472"/>
            <ac:spMk id="82" creationId="{66778E43-6014-42BB-86E8-1CB220CF2C28}"/>
          </ac:spMkLst>
        </pc:spChg>
        <pc:spChg chg="mod">
          <ac:chgData name="中田 雄大" userId="62f770ad0d6c1cad" providerId="LiveId" clId="{E9B6557F-9BC2-434D-BA2A-66551327453D}" dt="2022-04-04T03:49:13.940" v="370" actId="1076"/>
          <ac:spMkLst>
            <pc:docMk/>
            <pc:sldMk cId="3494940850" sldId="472"/>
            <ac:spMk id="83" creationId="{C5C4BA5A-E751-4531-8A10-C9C1891070C9}"/>
          </ac:spMkLst>
        </pc:spChg>
        <pc:spChg chg="mod">
          <ac:chgData name="中田 雄大" userId="62f770ad0d6c1cad" providerId="LiveId" clId="{E9B6557F-9BC2-434D-BA2A-66551327453D}" dt="2022-04-04T03:48:50.836" v="333"/>
          <ac:spMkLst>
            <pc:docMk/>
            <pc:sldMk cId="3494940850" sldId="472"/>
            <ac:spMk id="84" creationId="{501B9042-1AAC-4C29-A996-CFB899E473F4}"/>
          </ac:spMkLst>
        </pc:spChg>
        <pc:spChg chg="mod">
          <ac:chgData name="中田 雄大" userId="62f770ad0d6c1cad" providerId="LiveId" clId="{E9B6557F-9BC2-434D-BA2A-66551327453D}" dt="2022-04-04T03:48:50.836" v="333"/>
          <ac:spMkLst>
            <pc:docMk/>
            <pc:sldMk cId="3494940850" sldId="472"/>
            <ac:spMk id="85" creationId="{436ACF6D-1FA2-4D77-9D73-1E747354C331}"/>
          </ac:spMkLst>
        </pc:spChg>
        <pc:spChg chg="del">
          <ac:chgData name="中田 雄大" userId="62f770ad0d6c1cad" providerId="LiveId" clId="{E9B6557F-9BC2-434D-BA2A-66551327453D}" dt="2022-04-04T03:48:42.586" v="330" actId="478"/>
          <ac:spMkLst>
            <pc:docMk/>
            <pc:sldMk cId="3494940850" sldId="472"/>
            <ac:spMk id="86" creationId="{628262BB-B2E4-4942-BF6B-C9FBAD388038}"/>
          </ac:spMkLst>
        </pc:spChg>
        <pc:spChg chg="mod">
          <ac:chgData name="中田 雄大" userId="62f770ad0d6c1cad" providerId="LiveId" clId="{E9B6557F-9BC2-434D-BA2A-66551327453D}" dt="2022-04-04T03:48:50.836" v="333"/>
          <ac:spMkLst>
            <pc:docMk/>
            <pc:sldMk cId="3494940850" sldId="472"/>
            <ac:spMk id="87" creationId="{1E83E9B9-ECD6-4119-92DC-D91CC14CDC6B}"/>
          </ac:spMkLst>
        </pc:spChg>
        <pc:spChg chg="mod">
          <ac:chgData name="中田 雄大" userId="62f770ad0d6c1cad" providerId="LiveId" clId="{E9B6557F-9BC2-434D-BA2A-66551327453D}" dt="2022-04-04T03:48:50.836" v="333"/>
          <ac:spMkLst>
            <pc:docMk/>
            <pc:sldMk cId="3494940850" sldId="472"/>
            <ac:spMk id="88" creationId="{EE02D914-0BC6-4463-866F-AE75F370D60A}"/>
          </ac:spMkLst>
        </pc:spChg>
        <pc:spChg chg="del">
          <ac:chgData name="中田 雄大" userId="62f770ad0d6c1cad" providerId="LiveId" clId="{E9B6557F-9BC2-434D-BA2A-66551327453D}" dt="2022-04-04T03:48:42.586" v="330" actId="478"/>
          <ac:spMkLst>
            <pc:docMk/>
            <pc:sldMk cId="3494940850" sldId="472"/>
            <ac:spMk id="89" creationId="{D03BB716-1563-441A-9870-CABDE760822F}"/>
          </ac:spMkLst>
        </pc:spChg>
        <pc:spChg chg="del">
          <ac:chgData name="中田 雄大" userId="62f770ad0d6c1cad" providerId="LiveId" clId="{E9B6557F-9BC2-434D-BA2A-66551327453D}" dt="2022-04-04T03:48:42.586" v="330" actId="478"/>
          <ac:spMkLst>
            <pc:docMk/>
            <pc:sldMk cId="3494940850" sldId="472"/>
            <ac:spMk id="90" creationId="{A6D29417-87B6-496A-936D-C3314C475346}"/>
          </ac:spMkLst>
        </pc:spChg>
        <pc:spChg chg="add mod">
          <ac:chgData name="中田 雄大" userId="62f770ad0d6c1cad" providerId="LiveId" clId="{E9B6557F-9BC2-434D-BA2A-66551327453D}" dt="2022-04-04T04:02:10.340" v="1095" actId="27636"/>
          <ac:spMkLst>
            <pc:docMk/>
            <pc:sldMk cId="3494940850" sldId="472"/>
            <ac:spMk id="91" creationId="{6A6FA93D-E72B-4C65-AD07-3AE9C3E0C89C}"/>
          </ac:spMkLst>
        </pc:spChg>
        <pc:spChg chg="add mod">
          <ac:chgData name="中田 雄大" userId="62f770ad0d6c1cad" providerId="LiveId" clId="{E9B6557F-9BC2-434D-BA2A-66551327453D}" dt="2022-04-04T03:56:25.316" v="912" actId="1076"/>
          <ac:spMkLst>
            <pc:docMk/>
            <pc:sldMk cId="3494940850" sldId="472"/>
            <ac:spMk id="92" creationId="{E5C6DB87-9B20-448B-9EE6-C65536CE89E9}"/>
          </ac:spMkLst>
        </pc:spChg>
        <pc:spChg chg="add mod">
          <ac:chgData name="中田 雄大" userId="62f770ad0d6c1cad" providerId="LiveId" clId="{E9B6557F-9BC2-434D-BA2A-66551327453D}" dt="2022-04-04T03:56:25.316" v="912" actId="1076"/>
          <ac:spMkLst>
            <pc:docMk/>
            <pc:sldMk cId="3494940850" sldId="472"/>
            <ac:spMk id="93" creationId="{8975FE79-A340-46C4-9C6E-B6BAEF578C18}"/>
          </ac:spMkLst>
        </pc:spChg>
        <pc:spChg chg="del">
          <ac:chgData name="中田 雄大" userId="62f770ad0d6c1cad" providerId="LiveId" clId="{E9B6557F-9BC2-434D-BA2A-66551327453D}" dt="2022-04-04T03:49:29.174" v="372" actId="478"/>
          <ac:spMkLst>
            <pc:docMk/>
            <pc:sldMk cId="3494940850" sldId="472"/>
            <ac:spMk id="95" creationId="{8A3E7EFD-8F1B-4006-BA46-1D6387F6C0F4}"/>
          </ac:spMkLst>
        </pc:spChg>
        <pc:spChg chg="add mod">
          <ac:chgData name="中田 雄大" userId="62f770ad0d6c1cad" providerId="LiveId" clId="{E9B6557F-9BC2-434D-BA2A-66551327453D}" dt="2022-04-04T04:01:00.074" v="1069" actId="27636"/>
          <ac:spMkLst>
            <pc:docMk/>
            <pc:sldMk cId="3494940850" sldId="472"/>
            <ac:spMk id="96" creationId="{8610E6D3-6A3E-43CB-9C38-A7F63E77B525}"/>
          </ac:spMkLst>
        </pc:spChg>
        <pc:spChg chg="add mod">
          <ac:chgData name="中田 雄大" userId="62f770ad0d6c1cad" providerId="LiveId" clId="{E9B6557F-9BC2-434D-BA2A-66551327453D}" dt="2022-04-04T03:56:25.316" v="912" actId="1076"/>
          <ac:spMkLst>
            <pc:docMk/>
            <pc:sldMk cId="3494940850" sldId="472"/>
            <ac:spMk id="97" creationId="{3D36840C-3904-4CA6-9AE3-A9DC305AC891}"/>
          </ac:spMkLst>
        </pc:spChg>
        <pc:spChg chg="add mod">
          <ac:chgData name="中田 雄大" userId="62f770ad0d6c1cad" providerId="LiveId" clId="{E9B6557F-9BC2-434D-BA2A-66551327453D}" dt="2022-04-04T04:00:53.661" v="1067" actId="20577"/>
          <ac:spMkLst>
            <pc:docMk/>
            <pc:sldMk cId="3494940850" sldId="472"/>
            <ac:spMk id="98" creationId="{61F912F7-78D0-4F21-8E49-D82ED8CBF09A}"/>
          </ac:spMkLst>
        </pc:spChg>
        <pc:spChg chg="add mod">
          <ac:chgData name="中田 雄大" userId="62f770ad0d6c1cad" providerId="LiveId" clId="{E9B6557F-9BC2-434D-BA2A-66551327453D}" dt="2022-04-04T04:00:42.268" v="1065" actId="1076"/>
          <ac:spMkLst>
            <pc:docMk/>
            <pc:sldMk cId="3494940850" sldId="472"/>
            <ac:spMk id="99" creationId="{AA1F04A9-7A77-405E-8564-31D3EEDC2A5F}"/>
          </ac:spMkLst>
        </pc:spChg>
        <pc:spChg chg="add mod">
          <ac:chgData name="中田 雄大" userId="62f770ad0d6c1cad" providerId="LiveId" clId="{E9B6557F-9BC2-434D-BA2A-66551327453D}" dt="2022-04-04T04:00:42.268" v="1065" actId="1076"/>
          <ac:spMkLst>
            <pc:docMk/>
            <pc:sldMk cId="3494940850" sldId="472"/>
            <ac:spMk id="100" creationId="{B2743E6D-A364-406B-A16A-091F539541A4}"/>
          </ac:spMkLst>
        </pc:spChg>
        <pc:spChg chg="add mod">
          <ac:chgData name="中田 雄大" userId="62f770ad0d6c1cad" providerId="LiveId" clId="{E9B6557F-9BC2-434D-BA2A-66551327453D}" dt="2022-04-04T03:59:55.700" v="1035" actId="1076"/>
          <ac:spMkLst>
            <pc:docMk/>
            <pc:sldMk cId="3494940850" sldId="472"/>
            <ac:spMk id="101" creationId="{5A3E341F-BD42-4821-BB22-9905A05CDD11}"/>
          </ac:spMkLst>
        </pc:spChg>
        <pc:spChg chg="mod">
          <ac:chgData name="中田 雄大" userId="62f770ad0d6c1cad" providerId="LiveId" clId="{E9B6557F-9BC2-434D-BA2A-66551327453D}" dt="2022-04-04T04:02:46.448" v="1160" actId="20577"/>
          <ac:spMkLst>
            <pc:docMk/>
            <pc:sldMk cId="3494940850" sldId="472"/>
            <ac:spMk id="113" creationId="{5286A193-6E51-44C0-964A-F91E35929938}"/>
          </ac:spMkLst>
        </pc:spChg>
        <pc:grpChg chg="del">
          <ac:chgData name="中田 雄大" userId="62f770ad0d6c1cad" providerId="LiveId" clId="{E9B6557F-9BC2-434D-BA2A-66551327453D}" dt="2022-04-04T03:48:42.586" v="330" actId="478"/>
          <ac:grpSpMkLst>
            <pc:docMk/>
            <pc:sldMk cId="3494940850" sldId="472"/>
            <ac:grpSpMk id="5" creationId="{67169A7C-431E-4A03-905E-F6A095A2D641}"/>
          </ac:grpSpMkLst>
        </pc:grpChg>
        <pc:grpChg chg="add mod">
          <ac:chgData name="中田 雄大" userId="62f770ad0d6c1cad" providerId="LiveId" clId="{E9B6557F-9BC2-434D-BA2A-66551327453D}" dt="2022-04-04T03:54:45.531" v="800" actId="1076"/>
          <ac:grpSpMkLst>
            <pc:docMk/>
            <pc:sldMk cId="3494940850" sldId="472"/>
            <ac:grpSpMk id="66" creationId="{D150B21A-9A6C-4D04-8AB8-22F054E890F6}"/>
          </ac:grpSpMkLst>
        </pc:grpChg>
        <pc:graphicFrameChg chg="del">
          <ac:chgData name="中田 雄大" userId="62f770ad0d6c1cad" providerId="LiveId" clId="{E9B6557F-9BC2-434D-BA2A-66551327453D}" dt="2022-04-04T03:48:42.586" v="330" actId="478"/>
          <ac:graphicFrameMkLst>
            <pc:docMk/>
            <pc:sldMk cId="3494940850" sldId="472"/>
            <ac:graphicFrameMk id="94" creationId="{42A82974-5C73-4F2D-B452-1E0E7012BD21}"/>
          </ac:graphicFrameMkLst>
        </pc:graphicFrameChg>
        <pc:picChg chg="del">
          <ac:chgData name="中田 雄大" userId="62f770ad0d6c1cad" providerId="LiveId" clId="{E9B6557F-9BC2-434D-BA2A-66551327453D}" dt="2022-04-04T03:48:42.586" v="330" actId="478"/>
          <ac:picMkLst>
            <pc:docMk/>
            <pc:sldMk cId="3494940850" sldId="472"/>
            <ac:picMk id="54" creationId="{9A849870-287F-4706-8360-82B11B3B4B77}"/>
          </ac:picMkLst>
        </pc:picChg>
        <pc:picChg chg="del">
          <ac:chgData name="中田 雄大" userId="62f770ad0d6c1cad" providerId="LiveId" clId="{E9B6557F-9BC2-434D-BA2A-66551327453D}" dt="2022-04-04T03:48:42.586" v="330" actId="478"/>
          <ac:picMkLst>
            <pc:docMk/>
            <pc:sldMk cId="3494940850" sldId="472"/>
            <ac:picMk id="55" creationId="{D51B2693-6CF6-451C-B61F-CEF4182A55CB}"/>
          </ac:picMkLst>
        </pc:picChg>
        <pc:picChg chg="del">
          <ac:chgData name="中田 雄大" userId="62f770ad0d6c1cad" providerId="LiveId" clId="{E9B6557F-9BC2-434D-BA2A-66551327453D}" dt="2022-04-04T03:48:42.586" v="330" actId="478"/>
          <ac:picMkLst>
            <pc:docMk/>
            <pc:sldMk cId="3494940850" sldId="472"/>
            <ac:picMk id="56" creationId="{6FE2C1DA-D20A-45BA-97EE-59765D240D6C}"/>
          </ac:picMkLst>
        </pc:picChg>
        <pc:picChg chg="del">
          <ac:chgData name="中田 雄大" userId="62f770ad0d6c1cad" providerId="LiveId" clId="{E9B6557F-9BC2-434D-BA2A-66551327453D}" dt="2022-04-04T03:48:42.586" v="330" actId="478"/>
          <ac:picMkLst>
            <pc:docMk/>
            <pc:sldMk cId="3494940850" sldId="472"/>
            <ac:picMk id="73" creationId="{16F92E9C-3049-42B8-A38D-53A8BA9BD31C}"/>
          </ac:picMkLst>
        </pc:picChg>
        <pc:cxnChg chg="del mod">
          <ac:chgData name="中田 雄大" userId="62f770ad0d6c1cad" providerId="LiveId" clId="{E9B6557F-9BC2-434D-BA2A-66551327453D}" dt="2022-04-04T03:48:42.586" v="330" actId="478"/>
          <ac:cxnSpMkLst>
            <pc:docMk/>
            <pc:sldMk cId="3494940850" sldId="472"/>
            <ac:cxnSpMk id="6" creationId="{6880ADF5-7B33-41AF-AFA9-5D3912112604}"/>
          </ac:cxnSpMkLst>
        </pc:cxnChg>
        <pc:cxnChg chg="mod">
          <ac:chgData name="中田 雄大" userId="62f770ad0d6c1cad" providerId="LiveId" clId="{E9B6557F-9BC2-434D-BA2A-66551327453D}" dt="2022-04-04T03:48:50.836" v="333"/>
          <ac:cxnSpMkLst>
            <pc:docMk/>
            <pc:sldMk cId="3494940850" sldId="472"/>
            <ac:cxnSpMk id="80" creationId="{41E015B0-2D5E-4A47-9672-54C1DD8145F4}"/>
          </ac:cxnSpMkLst>
        </pc:cxnChg>
        <pc:cxnChg chg="mod">
          <ac:chgData name="中田 雄大" userId="62f770ad0d6c1cad" providerId="LiveId" clId="{E9B6557F-9BC2-434D-BA2A-66551327453D}" dt="2022-04-04T03:48:50.836" v="333"/>
          <ac:cxnSpMkLst>
            <pc:docMk/>
            <pc:sldMk cId="3494940850" sldId="472"/>
            <ac:cxnSpMk id="81" creationId="{9ADB58B8-5105-4A97-936D-22D318B52CCC}"/>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cameraman\ICA_limits_resul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mandrill\ICA_limits_resul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PCSJ&#29992;&#36039;&#26009;20210923\Q100Airplan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08820698050996E-2"/>
          <c:y val="8.6585418788217752E-2"/>
          <c:w val="0.92395323573982513"/>
          <c:h val="0.80085853647007377"/>
        </c:manualLayout>
      </c:layout>
      <c:scatterChart>
        <c:scatterStyle val="lineMarker"/>
        <c:varyColors val="0"/>
        <c:ser>
          <c:idx val="0"/>
          <c:order val="0"/>
          <c:tx>
            <c:strRef>
              <c:f>PCSJ!$U$3</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PCSJ!$U$4:$U$9</c:f>
              <c:numCache>
                <c:formatCode>General</c:formatCode>
                <c:ptCount val="6"/>
                <c:pt idx="0">
                  <c:v>0.63026199999999999</c:v>
                </c:pt>
                <c:pt idx="1">
                  <c:v>0.56954300000000002</c:v>
                </c:pt>
                <c:pt idx="2">
                  <c:v>0.50142299999999995</c:v>
                </c:pt>
                <c:pt idx="3">
                  <c:v>0.427896</c:v>
                </c:pt>
                <c:pt idx="4">
                  <c:v>0.32839400000000002</c:v>
                </c:pt>
                <c:pt idx="5">
                  <c:v>0.21648899999999999</c:v>
                </c:pt>
              </c:numCache>
            </c:numRef>
          </c:xVal>
          <c:yVal>
            <c:numRef>
              <c:f>PCSJ!$V$4:$V$9</c:f>
              <c:numCache>
                <c:formatCode>General</c:formatCode>
                <c:ptCount val="6"/>
                <c:pt idx="0">
                  <c:v>0.89572499999999999</c:v>
                </c:pt>
                <c:pt idx="1">
                  <c:v>0.88379600000000003</c:v>
                </c:pt>
                <c:pt idx="2">
                  <c:v>0.86759699999999995</c:v>
                </c:pt>
                <c:pt idx="3">
                  <c:v>0.84732799999999997</c:v>
                </c:pt>
                <c:pt idx="4">
                  <c:v>0.80896699999999999</c:v>
                </c:pt>
                <c:pt idx="5">
                  <c:v>0.72723700000000002</c:v>
                </c:pt>
              </c:numCache>
            </c:numRef>
          </c:yVal>
          <c:smooth val="0"/>
          <c:extLst>
            <c:ext xmlns:c16="http://schemas.microsoft.com/office/drawing/2014/chart" uri="{C3380CC4-5D6E-409C-BE32-E72D297353CC}">
              <c16:uniqueId val="{00000000-107B-4979-B665-1FAB3376EB33}"/>
            </c:ext>
          </c:extLst>
        </c:ser>
        <c:ser>
          <c:idx val="1"/>
          <c:order val="1"/>
          <c:tx>
            <c:strRef>
              <c:f>PCSJ!$X$3</c:f>
              <c:strCache>
                <c:ptCount val="1"/>
                <c:pt idx="0">
                  <c:v>Proposed method</c:v>
                </c:pt>
              </c:strCache>
            </c:strRef>
          </c:tx>
          <c:spPr>
            <a:ln w="19050" cap="rnd">
              <a:noFill/>
              <a:round/>
            </a:ln>
            <a:effectLst/>
          </c:spPr>
          <c:marker>
            <c:symbol val="plus"/>
            <c:size val="6"/>
            <c:spPr>
              <a:noFill/>
              <a:ln w="9525">
                <a:solidFill>
                  <a:schemeClr val="accent2"/>
                </a:solidFill>
              </a:ln>
              <a:effectLst/>
            </c:spPr>
          </c:marker>
          <c:xVal>
            <c:numRef>
              <c:f>PCSJ!$X$4:$X$9</c:f>
              <c:numCache>
                <c:formatCode>General</c:formatCode>
                <c:ptCount val="6"/>
                <c:pt idx="0">
                  <c:v>0.62503000000000009</c:v>
                </c:pt>
                <c:pt idx="1">
                  <c:v>0.56945799999999991</c:v>
                </c:pt>
                <c:pt idx="2">
                  <c:v>0.50089799999999995</c:v>
                </c:pt>
                <c:pt idx="3">
                  <c:v>0.42757200000000001</c:v>
                </c:pt>
                <c:pt idx="4">
                  <c:v>0.32467799999999991</c:v>
                </c:pt>
                <c:pt idx="5">
                  <c:v>0.215944</c:v>
                </c:pt>
              </c:numCache>
            </c:numRef>
          </c:xVal>
          <c:yVal>
            <c:numRef>
              <c:f>PCSJ!$Y$4:$Y$9</c:f>
              <c:numCache>
                <c:formatCode>General</c:formatCode>
                <c:ptCount val="6"/>
                <c:pt idx="0">
                  <c:v>0.89505699999999999</c:v>
                </c:pt>
                <c:pt idx="1">
                  <c:v>0.88274600000000003</c:v>
                </c:pt>
                <c:pt idx="2">
                  <c:v>0.86715100000000001</c:v>
                </c:pt>
                <c:pt idx="3">
                  <c:v>0.84827399999999997</c:v>
                </c:pt>
                <c:pt idx="4">
                  <c:v>0.812384</c:v>
                </c:pt>
                <c:pt idx="5">
                  <c:v>0.73570500000000005</c:v>
                </c:pt>
              </c:numCache>
            </c:numRef>
          </c:yVal>
          <c:smooth val="0"/>
          <c:extLst>
            <c:ext xmlns:c16="http://schemas.microsoft.com/office/drawing/2014/chart" uri="{C3380CC4-5D6E-409C-BE32-E72D297353CC}">
              <c16:uniqueId val="{00000001-107B-4979-B665-1FAB3376EB33}"/>
            </c:ext>
          </c:extLst>
        </c:ser>
        <c:ser>
          <c:idx val="2"/>
          <c:order val="2"/>
          <c:tx>
            <c:strRef>
              <c:f>PCSJ!$AA$3</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PCSJ!$AA$4:$AA$9</c:f>
              <c:numCache>
                <c:formatCode>General</c:formatCode>
                <c:ptCount val="6"/>
                <c:pt idx="0">
                  <c:v>0.64969100000000002</c:v>
                </c:pt>
                <c:pt idx="1">
                  <c:v>0.588256</c:v>
                </c:pt>
                <c:pt idx="2">
                  <c:v>0.51874500000000001</c:v>
                </c:pt>
                <c:pt idx="3">
                  <c:v>0.444994</c:v>
                </c:pt>
                <c:pt idx="4">
                  <c:v>0.34792500000000004</c:v>
                </c:pt>
                <c:pt idx="5">
                  <c:v>0.234601</c:v>
                </c:pt>
              </c:numCache>
            </c:numRef>
          </c:xVal>
          <c:yVal>
            <c:numRef>
              <c:f>PCSJ!$AB$4:$AB$9</c:f>
              <c:numCache>
                <c:formatCode>General</c:formatCode>
                <c:ptCount val="6"/>
                <c:pt idx="0">
                  <c:v>0.895868</c:v>
                </c:pt>
                <c:pt idx="1">
                  <c:v>0.88391699999999995</c:v>
                </c:pt>
                <c:pt idx="2">
                  <c:v>0.86814100000000005</c:v>
                </c:pt>
                <c:pt idx="3">
                  <c:v>0.84895699999999996</c:v>
                </c:pt>
                <c:pt idx="4">
                  <c:v>0.812226</c:v>
                </c:pt>
                <c:pt idx="5">
                  <c:v>0.72754099999999999</c:v>
                </c:pt>
              </c:numCache>
            </c:numRef>
          </c:yVal>
          <c:smooth val="0"/>
          <c:extLst>
            <c:ext xmlns:c16="http://schemas.microsoft.com/office/drawing/2014/chart" uri="{C3380CC4-5D6E-409C-BE32-E72D297353CC}">
              <c16:uniqueId val="{00000002-107B-4979-B665-1FAB3376EB33}"/>
            </c:ext>
          </c:extLst>
        </c:ser>
        <c:dLbls>
          <c:showLegendKey val="0"/>
          <c:showVal val="0"/>
          <c:showCatName val="0"/>
          <c:showSerName val="0"/>
          <c:showPercent val="0"/>
          <c:showBubbleSize val="0"/>
        </c:dLbls>
        <c:axId val="375768111"/>
        <c:axId val="375765199"/>
      </c:scatterChart>
      <c:valAx>
        <c:axId val="375768111"/>
        <c:scaling>
          <c:orientation val="minMax"/>
          <c:min val="0.21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5199"/>
        <c:crosses val="autoZero"/>
        <c:crossBetween val="midCat"/>
      </c:valAx>
      <c:valAx>
        <c:axId val="375765199"/>
        <c:scaling>
          <c:orientation val="minMax"/>
          <c:max val="0.9"/>
          <c:min val="0.70000000000000007"/>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986052829591398E-2"/>
              <c:y val="9.3516797457615722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8111"/>
        <c:crosses val="autoZero"/>
        <c:crossBetween val="midCat"/>
      </c:valAx>
      <c:spPr>
        <a:noFill/>
        <a:ln>
          <a:noFill/>
        </a:ln>
        <a:effectLst/>
      </c:spPr>
    </c:plotArea>
    <c:legend>
      <c:legendPos val="r"/>
      <c:layout>
        <c:manualLayout>
          <c:xMode val="edge"/>
          <c:yMode val="edge"/>
          <c:x val="0.6581715344917024"/>
          <c:y val="0.45003237294726084"/>
          <c:w val="0.30884938626391056"/>
          <c:h val="0.35969128321181454"/>
        </c:manualLayout>
      </c:layout>
      <c:overlay val="0"/>
      <c:spPr>
        <a:no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PCSJ!$O$33:$O$96</c:f>
              <c:numCache>
                <c:formatCode>General</c:formatCode>
                <c:ptCount val="64"/>
                <c:pt idx="0">
                  <c:v>0</c:v>
                </c:pt>
                <c:pt idx="1">
                  <c:v>0</c:v>
                </c:pt>
                <c:pt idx="2">
                  <c:v>0</c:v>
                </c:pt>
                <c:pt idx="3">
                  <c:v>1.4732289999999999</c:v>
                </c:pt>
                <c:pt idx="4">
                  <c:v>0</c:v>
                </c:pt>
                <c:pt idx="5">
                  <c:v>0</c:v>
                </c:pt>
                <c:pt idx="6">
                  <c:v>2.7486190000000001</c:v>
                </c:pt>
                <c:pt idx="7">
                  <c:v>0</c:v>
                </c:pt>
                <c:pt idx="8">
                  <c:v>0</c:v>
                </c:pt>
                <c:pt idx="9">
                  <c:v>0</c:v>
                </c:pt>
                <c:pt idx="10">
                  <c:v>0</c:v>
                </c:pt>
                <c:pt idx="11">
                  <c:v>0</c:v>
                </c:pt>
                <c:pt idx="12">
                  <c:v>0</c:v>
                </c:pt>
                <c:pt idx="13">
                  <c:v>0</c:v>
                </c:pt>
                <c:pt idx="14">
                  <c:v>0</c:v>
                </c:pt>
                <c:pt idx="15">
                  <c:v>0</c:v>
                </c:pt>
                <c:pt idx="16">
                  <c:v>0</c:v>
                </c:pt>
                <c:pt idx="17">
                  <c:v>0</c:v>
                </c:pt>
                <c:pt idx="18">
                  <c:v>-2.3751000000000002</c:v>
                </c:pt>
                <c:pt idx="19">
                  <c:v>0</c:v>
                </c:pt>
                <c:pt idx="20">
                  <c:v>-2.2290800000000002</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-9.4199029999999997</c:v>
                </c:pt>
                <c:pt idx="49">
                  <c:v>0</c:v>
                </c:pt>
                <c:pt idx="50">
                  <c:v>0</c:v>
                </c:pt>
                <c:pt idx="51">
                  <c:v>-2.5928960000000001</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7D79-4369-BCDE-D6593CDEEA66}"/>
            </c:ext>
          </c:extLst>
        </c:ser>
        <c:dLbls>
          <c:showLegendKey val="0"/>
          <c:showVal val="0"/>
          <c:showCatName val="0"/>
          <c:showSerName val="0"/>
          <c:showPercent val="0"/>
          <c:showBubbleSize val="0"/>
        </c:dLbls>
        <c:gapWidth val="219"/>
        <c:overlap val="-27"/>
        <c:axId val="567804240"/>
        <c:axId val="567804656"/>
      </c:barChart>
      <c:catAx>
        <c:axId val="56780424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67804656"/>
        <c:crosses val="autoZero"/>
        <c:auto val="1"/>
        <c:lblAlgn val="ctr"/>
        <c:lblOffset val="100"/>
        <c:tickLblSkip val="5"/>
        <c:noMultiLvlLbl val="0"/>
      </c:catAx>
      <c:valAx>
        <c:axId val="56780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780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PCSJ!$Q$33:$Q$96</c:f>
              <c:numCache>
                <c:formatCode>General</c:formatCode>
                <c:ptCount val="64"/>
                <c:pt idx="0">
                  <c:v>975</c:v>
                </c:pt>
                <c:pt idx="1">
                  <c:v>-234</c:v>
                </c:pt>
                <c:pt idx="2">
                  <c:v>40</c:v>
                </c:pt>
                <c:pt idx="3">
                  <c:v>0</c:v>
                </c:pt>
                <c:pt idx="4">
                  <c:v>0</c:v>
                </c:pt>
                <c:pt idx="5">
                  <c:v>0</c:v>
                </c:pt>
                <c:pt idx="6">
                  <c:v>0</c:v>
                </c:pt>
                <c:pt idx="7">
                  <c:v>0</c:v>
                </c:pt>
                <c:pt idx="8">
                  <c:v>300</c:v>
                </c:pt>
                <c:pt idx="9">
                  <c:v>-80</c:v>
                </c:pt>
                <c:pt idx="10">
                  <c:v>-66</c:v>
                </c:pt>
                <c:pt idx="11">
                  <c:v>30</c:v>
                </c:pt>
                <c:pt idx="12">
                  <c:v>0</c:v>
                </c:pt>
                <c:pt idx="13">
                  <c:v>0</c:v>
                </c:pt>
                <c:pt idx="14">
                  <c:v>0</c:v>
                </c:pt>
                <c:pt idx="15">
                  <c:v>0</c:v>
                </c:pt>
                <c:pt idx="16">
                  <c:v>33</c:v>
                </c:pt>
                <c:pt idx="17">
                  <c:v>150</c:v>
                </c:pt>
                <c:pt idx="18">
                  <c:v>-78</c:v>
                </c:pt>
                <c:pt idx="19">
                  <c:v>0</c:v>
                </c:pt>
                <c:pt idx="20">
                  <c:v>0</c:v>
                </c:pt>
                <c:pt idx="21">
                  <c:v>0</c:v>
                </c:pt>
                <c:pt idx="22">
                  <c:v>0</c:v>
                </c:pt>
                <c:pt idx="23">
                  <c:v>0</c:v>
                </c:pt>
                <c:pt idx="24">
                  <c:v>33</c:v>
                </c:pt>
                <c:pt idx="25">
                  <c:v>42</c:v>
                </c:pt>
                <c:pt idx="26">
                  <c:v>54</c:v>
                </c:pt>
                <c:pt idx="27">
                  <c:v>-69</c:v>
                </c:pt>
                <c:pt idx="28">
                  <c:v>0</c:v>
                </c:pt>
                <c:pt idx="29">
                  <c:v>0</c:v>
                </c:pt>
                <c:pt idx="30">
                  <c:v>0</c:v>
                </c:pt>
                <c:pt idx="31">
                  <c:v>0</c:v>
                </c:pt>
                <c:pt idx="32">
                  <c:v>28</c:v>
                </c:pt>
                <c:pt idx="33">
                  <c:v>18</c:v>
                </c:pt>
                <c:pt idx="34">
                  <c:v>30</c:v>
                </c:pt>
                <c:pt idx="35">
                  <c:v>0</c:v>
                </c:pt>
                <c:pt idx="36">
                  <c:v>0</c:v>
                </c:pt>
                <c:pt idx="37">
                  <c:v>0</c:v>
                </c:pt>
                <c:pt idx="38">
                  <c:v>0</c:v>
                </c:pt>
                <c:pt idx="39">
                  <c:v>0</c:v>
                </c:pt>
                <c:pt idx="40">
                  <c:v>0</c:v>
                </c:pt>
                <c:pt idx="41">
                  <c:v>28</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8622-45F6-8D20-5A1D1D9FFECC}"/>
            </c:ext>
          </c:extLst>
        </c:ser>
        <c:dLbls>
          <c:showLegendKey val="0"/>
          <c:showVal val="0"/>
          <c:showCatName val="0"/>
          <c:showSerName val="0"/>
          <c:showPercent val="0"/>
          <c:showBubbleSize val="0"/>
        </c:dLbls>
        <c:gapWidth val="219"/>
        <c:overlap val="-27"/>
        <c:axId val="51196000"/>
        <c:axId val="51189760"/>
      </c:barChart>
      <c:catAx>
        <c:axId val="5119600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a:t>
                </a:r>
                <a:r>
                  <a:rPr lang="en-US" altLang="ja-JP" sz="1200" baseline="0">
                    <a:solidFill>
                      <a:schemeClr val="tx1"/>
                    </a:solidFill>
                    <a:latin typeface="Times New Roman" panose="02020603050405020304" pitchFamily="18" charset="0"/>
                    <a:cs typeface="Times New Roman" panose="02020603050405020304" pitchFamily="18" charset="0"/>
                  </a:rPr>
                  <a:t>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1189760"/>
        <c:crosses val="autoZero"/>
        <c:auto val="1"/>
        <c:lblAlgn val="ctr"/>
        <c:lblOffset val="100"/>
        <c:tickLblSkip val="5"/>
        <c:noMultiLvlLbl val="0"/>
      </c:catAx>
      <c:valAx>
        <c:axId val="5118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19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8909398390351"/>
          <c:y val="0.17361027117801403"/>
          <c:w val="0.85717676913772789"/>
          <c:h val="0.64262843986791496"/>
        </c:manualLayout>
      </c:layout>
      <c:barChart>
        <c:barDir val="col"/>
        <c:grouping val="clustered"/>
        <c:varyColors val="0"/>
        <c:ser>
          <c:idx val="0"/>
          <c:order val="0"/>
          <c:spPr>
            <a:solidFill>
              <a:schemeClr val="accent1"/>
            </a:solidFill>
            <a:ln w="12700">
              <a:solidFill>
                <a:srgbClr val="5B9BD5"/>
              </a:solidFill>
            </a:ln>
            <a:effectLst/>
          </c:spPr>
          <c:invertIfNegative val="0"/>
          <c:cat>
            <c:numRef>
              <c:f>PCSJ!$K$33:$K$96</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cat>
          <c:val>
            <c:numRef>
              <c:f>PCSJ!$L$33:$L$96</c:f>
              <c:numCache>
                <c:formatCode>General</c:formatCode>
                <c:ptCount val="64"/>
                <c:pt idx="0">
                  <c:v>80</c:v>
                </c:pt>
                <c:pt idx="1">
                  <c:v>65</c:v>
                </c:pt>
                <c:pt idx="2">
                  <c:v>29</c:v>
                </c:pt>
                <c:pt idx="3">
                  <c:v>20</c:v>
                </c:pt>
                <c:pt idx="4">
                  <c:v>6</c:v>
                </c:pt>
                <c:pt idx="5">
                  <c:v>13</c:v>
                </c:pt>
                <c:pt idx="6">
                  <c:v>12</c:v>
                </c:pt>
                <c:pt idx="7">
                  <c:v>21</c:v>
                </c:pt>
                <c:pt idx="8">
                  <c:v>18</c:v>
                </c:pt>
                <c:pt idx="9">
                  <c:v>25</c:v>
                </c:pt>
                <c:pt idx="10">
                  <c:v>22</c:v>
                </c:pt>
                <c:pt idx="11">
                  <c:v>28</c:v>
                </c:pt>
                <c:pt idx="12">
                  <c:v>30</c:v>
                </c:pt>
                <c:pt idx="13">
                  <c:v>23</c:v>
                </c:pt>
                <c:pt idx="14">
                  <c:v>18</c:v>
                </c:pt>
                <c:pt idx="15">
                  <c:v>14</c:v>
                </c:pt>
                <c:pt idx="16">
                  <c:v>9</c:v>
                </c:pt>
                <c:pt idx="17">
                  <c:v>4</c:v>
                </c:pt>
                <c:pt idx="18">
                  <c:v>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9698-48E5-94FE-8EEC793ED68E}"/>
            </c:ext>
          </c:extLst>
        </c:ser>
        <c:dLbls>
          <c:showLegendKey val="0"/>
          <c:showVal val="0"/>
          <c:showCatName val="0"/>
          <c:showSerName val="0"/>
          <c:showPercent val="0"/>
          <c:showBubbleSize val="0"/>
        </c:dLbls>
        <c:gapWidth val="219"/>
        <c:overlap val="-27"/>
        <c:axId val="1687008079"/>
        <c:axId val="1687003919"/>
      </c:barChart>
      <c:catAx>
        <c:axId val="1687008079"/>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a:t>
                </a:r>
                <a:r>
                  <a:rPr lang="en-US" altLang="ja-JP"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ICA basis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3919"/>
        <c:crosses val="autoZero"/>
        <c:auto val="1"/>
        <c:lblAlgn val="ctr"/>
        <c:lblOffset val="100"/>
        <c:tickLblSkip val="4"/>
        <c:tickMarkSkip val="10"/>
        <c:noMultiLvlLbl val="0"/>
      </c:catAx>
      <c:valAx>
        <c:axId val="168700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blocks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3.862003322995379E-2"/>
              <c:y val="3.8571922618508565E-2"/>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807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53250811996704"/>
          <c:y val="0.19907407407407407"/>
          <c:w val="0.82044351484000688"/>
          <c:h val="0.69352653834937295"/>
        </c:manualLayout>
      </c:layout>
      <c:barChart>
        <c:barDir val="col"/>
        <c:grouping val="clustered"/>
        <c:varyColors val="0"/>
        <c:ser>
          <c:idx val="0"/>
          <c:order val="0"/>
          <c:spPr>
            <a:solidFill>
              <a:schemeClr val="accent5"/>
            </a:solidFill>
            <a:ln>
              <a:solidFill>
                <a:schemeClr val="accent5"/>
              </a:solid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0-EC80-4B1F-B525-30C58504C682}"/>
            </c:ext>
          </c:extLst>
        </c:ser>
        <c:dLbls>
          <c:showLegendKey val="0"/>
          <c:showVal val="0"/>
          <c:showCatName val="0"/>
          <c:showSerName val="0"/>
          <c:showPercent val="0"/>
          <c:showBubbleSize val="0"/>
        </c:dLbls>
        <c:gapWidth val="219"/>
        <c:overlap val="-27"/>
        <c:axId val="891584864"/>
        <c:axId val="891589440"/>
      </c:barChart>
      <c:catAx>
        <c:axId val="891584864"/>
        <c:scaling>
          <c:orientation val="minMax"/>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891589440"/>
        <c:crosses val="autoZero"/>
        <c:auto val="1"/>
        <c:lblAlgn val="ctr"/>
        <c:lblOffset val="100"/>
        <c:noMultiLvlLbl val="0"/>
      </c:catAx>
      <c:valAx>
        <c:axId val="89158944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100">
                    <a:solidFill>
                      <a:schemeClr val="tx1"/>
                    </a:solidFill>
                    <a:latin typeface="Times New Roman" panose="02020603050405020304" pitchFamily="18" charset="0"/>
                    <a:cs typeface="Times New Roman" panose="02020603050405020304" pitchFamily="18" charset="0"/>
                  </a:rPr>
                  <a:t>Total</a:t>
                </a:r>
                <a:r>
                  <a:rPr lang="en-US" altLang="ja-JP" sz="1100" baseline="0">
                    <a:solidFill>
                      <a:schemeClr val="tx1"/>
                    </a:solidFill>
                    <a:latin typeface="Times New Roman" panose="02020603050405020304" pitchFamily="18" charset="0"/>
                    <a:cs typeface="Times New Roman" panose="02020603050405020304" pitchFamily="18" charset="0"/>
                  </a:rPr>
                  <a:t> MSE</a:t>
                </a:r>
                <a:endParaRPr lang="ja-JP" altLang="en-US" sz="11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3303243505487678E-2"/>
              <c:y val="8.6161417322834652E-2"/>
            </c:manualLayout>
          </c:layout>
          <c:overlay val="0"/>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89158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191909151396598E-2"/>
          <c:y val="3.4736839226121904E-2"/>
          <c:w val="0.88662695665044333"/>
          <c:h val="0.82253180086765021"/>
        </c:manualLayout>
      </c:layout>
      <c:scatterChart>
        <c:scatterStyle val="lineMarker"/>
        <c:varyColors val="0"/>
        <c:ser>
          <c:idx val="6"/>
          <c:order val="2"/>
          <c:tx>
            <c:strRef>
              <c:f>ICA_limits_result!$T$27</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ICA_limits_result!$T$34:$T$37</c:f>
              <c:numCache>
                <c:formatCode>General</c:formatCode>
                <c:ptCount val="4"/>
                <c:pt idx="0">
                  <c:v>0.41824099999999997</c:v>
                </c:pt>
                <c:pt idx="1">
                  <c:v>0.34742300000000004</c:v>
                </c:pt>
                <c:pt idx="2">
                  <c:v>0.26956999999999998</c:v>
                </c:pt>
                <c:pt idx="3">
                  <c:v>0.18358099999999999</c:v>
                </c:pt>
              </c:numCache>
            </c:numRef>
          </c:xVal>
          <c:yVal>
            <c:numRef>
              <c:f>ICA_limits_result!$U$34:$U$37</c:f>
              <c:numCache>
                <c:formatCode>General</c:formatCode>
                <c:ptCount val="4"/>
                <c:pt idx="0">
                  <c:v>29.12</c:v>
                </c:pt>
                <c:pt idx="1">
                  <c:v>28.26</c:v>
                </c:pt>
                <c:pt idx="2">
                  <c:v>27.06</c:v>
                </c:pt>
                <c:pt idx="3">
                  <c:v>25.2</c:v>
                </c:pt>
              </c:numCache>
            </c:numRef>
          </c:yVal>
          <c:smooth val="0"/>
          <c:extLst>
            <c:ext xmlns:c16="http://schemas.microsoft.com/office/drawing/2014/chart" uri="{C3380CC4-5D6E-409C-BE32-E72D297353CC}">
              <c16:uniqueId val="{00000004-3BFE-4A10-B42A-D59B7B372A7B}"/>
            </c:ext>
          </c:extLst>
        </c:ser>
        <c:ser>
          <c:idx val="5"/>
          <c:order val="3"/>
          <c:tx>
            <c:strRef>
              <c:f>ICA_limits_result!$O$27</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ICA_limits_result!$O$34:$O$37</c:f>
              <c:numCache>
                <c:formatCode>General</c:formatCode>
                <c:ptCount val="4"/>
                <c:pt idx="0">
                  <c:v>0.42173299999999997</c:v>
                </c:pt>
                <c:pt idx="1">
                  <c:v>0.35300300000000001</c:v>
                </c:pt>
                <c:pt idx="2">
                  <c:v>0.270399</c:v>
                </c:pt>
                <c:pt idx="3">
                  <c:v>0.18304500000000001</c:v>
                </c:pt>
              </c:numCache>
            </c:numRef>
          </c:xVal>
          <c:yVal>
            <c:numRef>
              <c:f>ICA_limits_result!$P$34:$P$37</c:f>
              <c:numCache>
                <c:formatCode>General</c:formatCode>
                <c:ptCount val="4"/>
                <c:pt idx="0">
                  <c:v>28.81</c:v>
                </c:pt>
                <c:pt idx="1">
                  <c:v>27.93</c:v>
                </c:pt>
                <c:pt idx="2">
                  <c:v>26.78</c:v>
                </c:pt>
                <c:pt idx="3">
                  <c:v>24.88</c:v>
                </c:pt>
              </c:numCache>
            </c:numRef>
          </c:yVal>
          <c:smooth val="0"/>
          <c:extLst>
            <c:ext xmlns:c16="http://schemas.microsoft.com/office/drawing/2014/chart" uri="{C3380CC4-5D6E-409C-BE32-E72D297353CC}">
              <c16:uniqueId val="{00000003-3BFE-4A10-B42A-D59B7B372A7B}"/>
            </c:ext>
          </c:extLst>
        </c:ser>
        <c:ser>
          <c:idx val="4"/>
          <c:order val="4"/>
          <c:tx>
            <c:strRef>
              <c:f>ICA_limits_result!$J$27</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ICA_limits_result!$J$34:$J$37</c:f>
              <c:numCache>
                <c:formatCode>General</c:formatCode>
                <c:ptCount val="4"/>
                <c:pt idx="0">
                  <c:v>0.42393500000000001</c:v>
                </c:pt>
                <c:pt idx="1">
                  <c:v>0.35556699999999997</c:v>
                </c:pt>
                <c:pt idx="2">
                  <c:v>0.27417400000000003</c:v>
                </c:pt>
                <c:pt idx="3">
                  <c:v>0.18540000000000001</c:v>
                </c:pt>
              </c:numCache>
            </c:numRef>
          </c:xVal>
          <c:yVal>
            <c:numRef>
              <c:f>ICA_limits_result!$K$34:$K$37</c:f>
              <c:numCache>
                <c:formatCode>General</c:formatCode>
                <c:ptCount val="4"/>
                <c:pt idx="0">
                  <c:v>28.8</c:v>
                </c:pt>
                <c:pt idx="1">
                  <c:v>27.91</c:v>
                </c:pt>
                <c:pt idx="2">
                  <c:v>26.71</c:v>
                </c:pt>
                <c:pt idx="3">
                  <c:v>24.76</c:v>
                </c:pt>
              </c:numCache>
            </c:numRef>
          </c:yVal>
          <c:smooth val="0"/>
          <c:extLst>
            <c:ext xmlns:c16="http://schemas.microsoft.com/office/drawing/2014/chart" uri="{C3380CC4-5D6E-409C-BE32-E72D297353CC}">
              <c16:uniqueId val="{00000002-3BFE-4A10-B42A-D59B7B372A7B}"/>
            </c:ext>
          </c:extLst>
        </c:ser>
        <c:ser>
          <c:idx val="3"/>
          <c:order val="5"/>
          <c:tx>
            <c:strRef>
              <c:f>ICA_limits_result!$S$17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0.43379499999999999</c:v>
                </c:pt>
                <c:pt idx="1">
                  <c:v>0.36417500000000003</c:v>
                </c:pt>
                <c:pt idx="2">
                  <c:v>0.28339199999999998</c:v>
                </c:pt>
                <c:pt idx="3">
                  <c:v>0.19963800000000001</c:v>
                </c:pt>
              </c:numCache>
            </c:numRef>
          </c:xVal>
          <c:yVal>
            <c:numRef>
              <c:f>ICA_limits_result!$Q$9:$Q$12</c:f>
              <c:numCache>
                <c:formatCode>General</c:formatCode>
                <c:ptCount val="4"/>
                <c:pt idx="0">
                  <c:v>28.81</c:v>
                </c:pt>
                <c:pt idx="1">
                  <c:v>27.92</c:v>
                </c:pt>
                <c:pt idx="2">
                  <c:v>26.73</c:v>
                </c:pt>
                <c:pt idx="3">
                  <c:v>24.78</c:v>
                </c:pt>
              </c:numCache>
            </c:numRef>
          </c:yVal>
          <c:smooth val="0"/>
          <c:extLst>
            <c:ext xmlns:c16="http://schemas.microsoft.com/office/drawing/2014/chart" uri="{C3380CC4-5D6E-409C-BE32-E72D297353CC}">
              <c16:uniqueId val="{00000001-3BFE-4A10-B42A-D59B7B372A7B}"/>
            </c:ext>
          </c:extLst>
        </c:ser>
        <c:ser>
          <c:idx val="0"/>
          <c:order val="6"/>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ICA_limits_result!$T$3:$T$6</c:f>
              <c:numCache>
                <c:formatCode>General</c:formatCode>
                <c:ptCount val="4"/>
                <c:pt idx="0">
                  <c:v>0.20061000000000001</c:v>
                </c:pt>
                <c:pt idx="1">
                  <c:v>0.28706900000000002</c:v>
                </c:pt>
                <c:pt idx="2">
                  <c:v>0.36513200000000001</c:v>
                </c:pt>
                <c:pt idx="3">
                  <c:v>0.43381700000000001</c:v>
                </c:pt>
              </c:numCache>
            </c:numRef>
          </c:xVal>
          <c:yVal>
            <c:numRef>
              <c:f>ICA_limits_result!$U$3:$U$6</c:f>
              <c:numCache>
                <c:formatCode>General</c:formatCode>
                <c:ptCount val="4"/>
                <c:pt idx="0">
                  <c:v>24.238780999999999</c:v>
                </c:pt>
                <c:pt idx="1">
                  <c:v>26.469605000000001</c:v>
                </c:pt>
                <c:pt idx="2">
                  <c:v>27.797930000000001</c:v>
                </c:pt>
                <c:pt idx="3">
                  <c:v>28.702840999999999</c:v>
                </c:pt>
              </c:numCache>
            </c:numRef>
          </c:yVal>
          <c:smooth val="0"/>
          <c:extLst>
            <c:ext xmlns:c16="http://schemas.microsoft.com/office/drawing/2014/chart" uri="{C3380CC4-5D6E-409C-BE32-E72D297353CC}">
              <c16:uniqueId val="{00000000-3BFE-4A10-B42A-D59B7B372A7B}"/>
            </c:ext>
          </c:extLst>
        </c:ser>
        <c:dLbls>
          <c:showLegendKey val="0"/>
          <c:showVal val="0"/>
          <c:showCatName val="0"/>
          <c:showSerName val="0"/>
          <c:showPercent val="0"/>
          <c:showBubbleSize val="0"/>
        </c:dLbls>
        <c:axId val="1122163984"/>
        <c:axId val="1122161072"/>
        <c:extLst>
          <c:ext xmlns:c15="http://schemas.microsoft.com/office/drawing/2012/chart" uri="{02D57815-91ED-43cb-92C2-25804820EDAC}">
            <c15:filteredScatterSeries>
              <c15: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ICA_limits_result!$K$15:$K$18</c15:sqref>
                        </c15:formulaRef>
                      </c:ext>
                    </c:extLst>
                    <c:numCache>
                      <c:formatCode>General</c:formatCode>
                      <c:ptCount val="4"/>
                      <c:pt idx="0">
                        <c:v>0.19723299999999999</c:v>
                      </c:pt>
                      <c:pt idx="1">
                        <c:v>0.29864600000000002</c:v>
                      </c:pt>
                      <c:pt idx="2">
                        <c:v>0.392731</c:v>
                      </c:pt>
                      <c:pt idx="3">
                        <c:v>0.47819400000000001</c:v>
                      </c:pt>
                    </c:numCache>
                  </c:numRef>
                </c:xVal>
                <c:yVal>
                  <c:numRef>
                    <c:extLst>
                      <c:ext uri="{02D57815-91ED-43cb-92C2-25804820EDAC}">
                        <c15:formulaRef>
                          <c15:sqref>ICA_limits_result!$L$15:$L$18</c15:sqref>
                        </c15:formulaRef>
                      </c:ext>
                    </c:extLst>
                    <c:numCache>
                      <c:formatCode>General</c:formatCode>
                      <c:ptCount val="4"/>
                      <c:pt idx="0">
                        <c:v>25.186520000000002</c:v>
                      </c:pt>
                      <c:pt idx="1">
                        <c:v>27.061351999999999</c:v>
                      </c:pt>
                      <c:pt idx="2">
                        <c:v>28.250238</c:v>
                      </c:pt>
                      <c:pt idx="3">
                        <c:v>29.089722999999999</c:v>
                      </c:pt>
                    </c:numCache>
                  </c:numRef>
                </c:yVal>
                <c:smooth val="0"/>
                <c:extLst>
                  <c:ext xmlns:c16="http://schemas.microsoft.com/office/drawing/2014/chart" uri="{C3380CC4-5D6E-409C-BE32-E72D297353CC}">
                    <c16:uniqueId val="{00000005-3BFE-4A10-B42A-D59B7B372A7B}"/>
                  </c:ext>
                </c:extLst>
              </c15:ser>
            </c15:filteredScatterSeries>
            <c15:filteredScatterSeries>
              <c15:ser>
                <c:idx val="2"/>
                <c:order val="1"/>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ICA_limits_result!$N$21:$N$24</c15:sqref>
                        </c15:formulaRef>
                      </c:ext>
                    </c:extLst>
                    <c:numCache>
                      <c:formatCode>General</c:formatCode>
                      <c:ptCount val="4"/>
                      <c:pt idx="0">
                        <c:v>0.42393500000000001</c:v>
                      </c:pt>
                      <c:pt idx="1">
                        <c:v>0.35556700000000002</c:v>
                      </c:pt>
                      <c:pt idx="2">
                        <c:v>0.27417399999999997</c:v>
                      </c:pt>
                      <c:pt idx="3">
                        <c:v>0.18540000000000001</c:v>
                      </c:pt>
                    </c:numCache>
                  </c:numRef>
                </c:xVal>
                <c:yVal>
                  <c:numRef>
                    <c:extLst xmlns:c15="http://schemas.microsoft.com/office/drawing/2012/chart">
                      <c:ext xmlns:c15="http://schemas.microsoft.com/office/drawing/2012/chart" uri="{02D57815-91ED-43cb-92C2-25804820EDAC}">
                        <c15:formulaRef>
                          <c15:sqref>ICA_limits_result!$O$21:$O$24</c15:sqref>
                        </c15:formulaRef>
                      </c:ext>
                    </c:extLst>
                    <c:numCache>
                      <c:formatCode>General</c:formatCode>
                      <c:ptCount val="4"/>
                      <c:pt idx="0">
                        <c:v>28.8</c:v>
                      </c:pt>
                      <c:pt idx="1">
                        <c:v>27.91</c:v>
                      </c:pt>
                      <c:pt idx="2">
                        <c:v>26.71</c:v>
                      </c:pt>
                      <c:pt idx="3">
                        <c:v>24.76</c:v>
                      </c:pt>
                    </c:numCache>
                  </c:numRef>
                </c:yVal>
                <c:smooth val="0"/>
                <c:extLst xmlns:c15="http://schemas.microsoft.com/office/drawing/2012/chart">
                  <c:ext xmlns:c16="http://schemas.microsoft.com/office/drawing/2014/chart" uri="{C3380CC4-5D6E-409C-BE32-E72D297353CC}">
                    <c16:uniqueId val="{00000006-3BFE-4A10-B42A-D59B7B372A7B}"/>
                  </c:ext>
                </c:extLst>
              </c15:ser>
            </c15:filteredScatterSeries>
          </c:ext>
        </c:extLst>
      </c:scatterChart>
      <c:valAx>
        <c:axId val="1122163984"/>
        <c:scaling>
          <c:orientation val="minMax"/>
          <c:min val="0.15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1072"/>
        <c:crosses val="autoZero"/>
        <c:crossBetween val="midCat"/>
      </c:valAx>
      <c:valAx>
        <c:axId val="1122161072"/>
        <c:scaling>
          <c:orientation val="minMax"/>
          <c:max val="30"/>
          <c:min val="2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3984"/>
        <c:crosses val="autoZero"/>
        <c:crossBetween val="midCat"/>
      </c:valAx>
      <c:spPr>
        <a:noFill/>
        <a:ln>
          <a:noFill/>
        </a:ln>
        <a:effectLst/>
      </c:spPr>
    </c:plotArea>
    <c:legend>
      <c:legendPos val="r"/>
      <c:layout>
        <c:manualLayout>
          <c:xMode val="edge"/>
          <c:yMode val="edge"/>
          <c:x val="0.62486231550508986"/>
          <c:y val="0.58842934157257798"/>
          <c:w val="0.32944447400012489"/>
          <c:h val="0.25367604715803538"/>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32300897812126E-2"/>
          <c:y val="3.0423434537893729E-2"/>
          <c:w val="0.90117476828311582"/>
          <c:h val="0.84456869827117798"/>
        </c:manualLayout>
      </c:layout>
      <c:scatterChart>
        <c:scatterStyle val="lineMarker"/>
        <c:varyColors val="0"/>
        <c:ser>
          <c:idx val="3"/>
          <c:order val="0"/>
          <c:tx>
            <c:strRef>
              <c:f>ICA_limits_result!$U$22</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ICA_limits_result!$U$29:$U$32</c:f>
              <c:numCache>
                <c:formatCode>General</c:formatCode>
                <c:ptCount val="4"/>
                <c:pt idx="0">
                  <c:v>0.79189699999999996</c:v>
                </c:pt>
                <c:pt idx="1">
                  <c:v>0.61768400000000001</c:v>
                </c:pt>
                <c:pt idx="2">
                  <c:v>0.43594399999999994</c:v>
                </c:pt>
                <c:pt idx="3">
                  <c:v>0.22621199999999997</c:v>
                </c:pt>
              </c:numCache>
            </c:numRef>
          </c:xVal>
          <c:yVal>
            <c:numRef>
              <c:f>ICA_limits_result!$V$29:$V$32</c:f>
              <c:numCache>
                <c:formatCode>General</c:formatCode>
                <c:ptCount val="4"/>
                <c:pt idx="0">
                  <c:v>25.61</c:v>
                </c:pt>
                <c:pt idx="1">
                  <c:v>24.85</c:v>
                </c:pt>
                <c:pt idx="2">
                  <c:v>23.9</c:v>
                </c:pt>
                <c:pt idx="3">
                  <c:v>22.37</c:v>
                </c:pt>
              </c:numCache>
            </c:numRef>
          </c:yVal>
          <c:smooth val="0"/>
          <c:extLst>
            <c:ext xmlns:c16="http://schemas.microsoft.com/office/drawing/2014/chart" uri="{C3380CC4-5D6E-409C-BE32-E72D297353CC}">
              <c16:uniqueId val="{00000003-A7B6-4F3B-8A1A-3AE601AC11ED}"/>
            </c:ext>
          </c:extLst>
        </c:ser>
        <c:ser>
          <c:idx val="2"/>
          <c:order val="1"/>
          <c:tx>
            <c:strRef>
              <c:f>ICA_limits_result!$P$22</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ICA_limits_result!$P$29:$P$32</c:f>
              <c:numCache>
                <c:formatCode>General</c:formatCode>
                <c:ptCount val="4"/>
                <c:pt idx="0">
                  <c:v>0.90950900000000001</c:v>
                </c:pt>
                <c:pt idx="1">
                  <c:v>0.70310299999999992</c:v>
                </c:pt>
                <c:pt idx="2">
                  <c:v>0.46602900000000003</c:v>
                </c:pt>
                <c:pt idx="3">
                  <c:v>0.226663</c:v>
                </c:pt>
              </c:numCache>
            </c:numRef>
          </c:xVal>
          <c:yVal>
            <c:numRef>
              <c:f>ICA_limits_result!$Q$29:$Q$32</c:f>
              <c:numCache>
                <c:formatCode>General</c:formatCode>
                <c:ptCount val="4"/>
                <c:pt idx="0">
                  <c:v>25.41</c:v>
                </c:pt>
                <c:pt idx="1">
                  <c:v>24.63</c:v>
                </c:pt>
                <c:pt idx="2">
                  <c:v>23.7</c:v>
                </c:pt>
                <c:pt idx="3">
                  <c:v>22.24</c:v>
                </c:pt>
              </c:numCache>
            </c:numRef>
          </c:yVal>
          <c:smooth val="0"/>
          <c:extLst>
            <c:ext xmlns:c16="http://schemas.microsoft.com/office/drawing/2014/chart" uri="{C3380CC4-5D6E-409C-BE32-E72D297353CC}">
              <c16:uniqueId val="{00000002-A7B6-4F3B-8A1A-3AE601AC11ED}"/>
            </c:ext>
          </c:extLst>
        </c:ser>
        <c:ser>
          <c:idx val="1"/>
          <c:order val="2"/>
          <c:tx>
            <c:strRef>
              <c:f>ICA_limits_result!$K$22</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ICA_limits_result!$K$29:$K$32</c:f>
              <c:numCache>
                <c:formatCode>General</c:formatCode>
                <c:ptCount val="4"/>
                <c:pt idx="0">
                  <c:v>0.91212599999999999</c:v>
                </c:pt>
                <c:pt idx="1">
                  <c:v>0.70832499999999998</c:v>
                </c:pt>
                <c:pt idx="2">
                  <c:v>0.479464</c:v>
                </c:pt>
                <c:pt idx="3">
                  <c:v>0.235595</c:v>
                </c:pt>
              </c:numCache>
            </c:numRef>
          </c:xVal>
          <c:yVal>
            <c:numRef>
              <c:f>ICA_limits_result!$L$29:$L$32</c:f>
              <c:numCache>
                <c:formatCode>General</c:formatCode>
                <c:ptCount val="4"/>
                <c:pt idx="0">
                  <c:v>25.41</c:v>
                </c:pt>
                <c:pt idx="1">
                  <c:v>24.62</c:v>
                </c:pt>
                <c:pt idx="2">
                  <c:v>23.65</c:v>
                </c:pt>
                <c:pt idx="3">
                  <c:v>22.08</c:v>
                </c:pt>
              </c:numCache>
            </c:numRef>
          </c:yVal>
          <c:smooth val="0"/>
          <c:extLst>
            <c:ext xmlns:c16="http://schemas.microsoft.com/office/drawing/2014/chart" uri="{C3380CC4-5D6E-409C-BE32-E72D297353CC}">
              <c16:uniqueId val="{00000001-A7B6-4F3B-8A1A-3AE601AC11ED}"/>
            </c:ext>
          </c:extLst>
        </c:ser>
        <c:ser>
          <c:idx val="4"/>
          <c:order val="3"/>
          <c:tx>
            <c:strRef>
              <c:f>ICA_limits_result!$T$18</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0.91212599999999999</c:v>
                </c:pt>
                <c:pt idx="1">
                  <c:v>0.70832499999999998</c:v>
                </c:pt>
                <c:pt idx="2">
                  <c:v>0.48439100000000002</c:v>
                </c:pt>
                <c:pt idx="3">
                  <c:v>0.25537199999999999</c:v>
                </c:pt>
              </c:numCache>
            </c:numRef>
          </c:xVal>
          <c:yVal>
            <c:numRef>
              <c:f>ICA_limits_result!$Q$9:$Q$12</c:f>
              <c:numCache>
                <c:formatCode>General</c:formatCode>
                <c:ptCount val="4"/>
                <c:pt idx="0">
                  <c:v>25.41</c:v>
                </c:pt>
                <c:pt idx="1">
                  <c:v>24.62</c:v>
                </c:pt>
                <c:pt idx="2">
                  <c:v>23.65</c:v>
                </c:pt>
                <c:pt idx="3">
                  <c:v>22.1</c:v>
                </c:pt>
              </c:numCache>
            </c:numRef>
          </c:yVal>
          <c:smooth val="0"/>
          <c:extLst>
            <c:ext xmlns:c16="http://schemas.microsoft.com/office/drawing/2014/chart" uri="{C3380CC4-5D6E-409C-BE32-E72D297353CC}">
              <c16:uniqueId val="{00000004-A7B6-4F3B-8A1A-3AE601AC11ED}"/>
            </c:ext>
          </c:extLst>
        </c:ser>
        <c:ser>
          <c:idx val="0"/>
          <c:order val="4"/>
          <c:tx>
            <c:strRef>
              <c:f>ICA_limits_result!$T$17</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ICA_limits_result!$V$3:$V$6</c:f>
              <c:numCache>
                <c:formatCode>General</c:formatCode>
                <c:ptCount val="4"/>
                <c:pt idx="0">
                  <c:v>0.25741700000000001</c:v>
                </c:pt>
                <c:pt idx="1">
                  <c:v>0.48644199999999999</c:v>
                </c:pt>
                <c:pt idx="2">
                  <c:v>0.71113899999999997</c:v>
                </c:pt>
                <c:pt idx="3">
                  <c:v>0.91399699999999995</c:v>
                </c:pt>
              </c:numCache>
            </c:numRef>
          </c:xVal>
          <c:yVal>
            <c:numRef>
              <c:f>ICA_limits_result!$U$3:$U$6</c:f>
              <c:numCache>
                <c:formatCode>General</c:formatCode>
                <c:ptCount val="4"/>
                <c:pt idx="0">
                  <c:v>21.900344</c:v>
                </c:pt>
                <c:pt idx="1">
                  <c:v>23.620968999999999</c:v>
                </c:pt>
                <c:pt idx="2">
                  <c:v>24.619931000000001</c:v>
                </c:pt>
                <c:pt idx="3">
                  <c:v>25.405560999999999</c:v>
                </c:pt>
              </c:numCache>
            </c:numRef>
          </c:yVal>
          <c:smooth val="0"/>
          <c:extLst>
            <c:ext xmlns:c16="http://schemas.microsoft.com/office/drawing/2014/chart" uri="{C3380CC4-5D6E-409C-BE32-E72D297353CC}">
              <c16:uniqueId val="{00000000-A7B6-4F3B-8A1A-3AE601AC11ED}"/>
            </c:ext>
          </c:extLst>
        </c:ser>
        <c:dLbls>
          <c:showLegendKey val="0"/>
          <c:showVal val="0"/>
          <c:showCatName val="0"/>
          <c:showSerName val="0"/>
          <c:showPercent val="0"/>
          <c:showBubbleSize val="0"/>
        </c:dLbls>
        <c:axId val="216168928"/>
        <c:axId val="216169344"/>
      </c:scatterChart>
      <c:valAx>
        <c:axId val="216168928"/>
        <c:scaling>
          <c:orientation val="minMax"/>
          <c:max val="0.95000000000000007"/>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9344"/>
        <c:crosses val="autoZero"/>
        <c:crossBetween val="midCat"/>
      </c:valAx>
      <c:valAx>
        <c:axId val="21616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8928"/>
        <c:crosses val="autoZero"/>
        <c:crossBetween val="midCat"/>
      </c:valAx>
      <c:spPr>
        <a:noFill/>
        <a:ln>
          <a:noFill/>
        </a:ln>
        <a:effectLst/>
      </c:spPr>
    </c:plotArea>
    <c:legend>
      <c:legendPos val="r"/>
      <c:layout>
        <c:manualLayout>
          <c:xMode val="edge"/>
          <c:yMode val="edge"/>
          <c:x val="0.648029520295203"/>
          <c:y val="0.58798503001510283"/>
          <c:w val="0.3209741697416974"/>
          <c:h val="0.27789967235463664"/>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15646314377889E-2"/>
          <c:y val="3.1454251401200214E-2"/>
          <c:w val="0.89278020900128663"/>
          <c:h val="0.85359971053983119"/>
        </c:manualLayout>
      </c:layout>
      <c:scatterChart>
        <c:scatterStyle val="lineMarker"/>
        <c:varyColors val="0"/>
        <c:ser>
          <c:idx val="2"/>
          <c:order val="0"/>
          <c:tx>
            <c:strRef>
              <c:f>ICA_limits_result０!$N$14</c:f>
              <c:strCache>
                <c:ptCount val="1"/>
                <c:pt idx="0">
                  <c:v>Mandrill</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ICA_limits_result０!$N$16:$N$24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ICA_limits_result０!$O$16:$O$24</c:f>
              <c:numCache>
                <c:formatCode>General</c:formatCode>
                <c:ptCount val="9"/>
                <c:pt idx="0">
                  <c:v>0</c:v>
                </c:pt>
                <c:pt idx="1">
                  <c:v>0</c:v>
                </c:pt>
                <c:pt idx="2">
                  <c:v>2.2251309E-2</c:v>
                </c:pt>
                <c:pt idx="3">
                  <c:v>7.1241585999999996E-2</c:v>
                </c:pt>
                <c:pt idx="4">
                  <c:v>0.172213912</c:v>
                </c:pt>
                <c:pt idx="5">
                  <c:v>0.34985041099999997</c:v>
                </c:pt>
                <c:pt idx="6">
                  <c:v>0.52617800999999997</c:v>
                </c:pt>
                <c:pt idx="7">
                  <c:v>1.3047868359999999</c:v>
                </c:pt>
                <c:pt idx="8">
                  <c:v>4.0804038890000003</c:v>
                </c:pt>
              </c:numCache>
            </c:numRef>
          </c:yVal>
          <c:smooth val="0"/>
          <c:extLst>
            <c:ext xmlns:c16="http://schemas.microsoft.com/office/drawing/2014/chart" uri="{C3380CC4-5D6E-409C-BE32-E72D297353CC}">
              <c16:uniqueId val="{00000002-0D2F-420C-A193-CD2E8879235E}"/>
            </c:ext>
          </c:extLst>
        </c:ser>
        <c:ser>
          <c:idx val="1"/>
          <c:order val="1"/>
          <c:tx>
            <c:strRef>
              <c:f>ICA_limits_result０!$K$14</c:f>
              <c:strCache>
                <c:ptCount val="1"/>
                <c:pt idx="0">
                  <c:v>Cameraman</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ICA_limits_result０!$K$16:$K$24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ICA_limits_result０!$L$16:$L$24</c:f>
              <c:numCache>
                <c:formatCode>General</c:formatCode>
                <c:ptCount val="9"/>
                <c:pt idx="0">
                  <c:v>0.93112893758559134</c:v>
                </c:pt>
                <c:pt idx="1">
                  <c:v>1.7166894932498431</c:v>
                </c:pt>
                <c:pt idx="2">
                  <c:v>2.31109371942867</c:v>
                </c:pt>
                <c:pt idx="3">
                  <c:v>1.7624730972412475</c:v>
                </c:pt>
                <c:pt idx="4">
                  <c:v>1.9909998043435655</c:v>
                </c:pt>
                <c:pt idx="5">
                  <c:v>1.9334768147133636</c:v>
                </c:pt>
                <c:pt idx="6">
                  <c:v>1.8714537272549492</c:v>
                </c:pt>
                <c:pt idx="7">
                  <c:v>2.5229896302093504</c:v>
                </c:pt>
                <c:pt idx="8">
                  <c:v>2.975934259440423</c:v>
                </c:pt>
              </c:numCache>
            </c:numRef>
          </c:yVal>
          <c:smooth val="0"/>
          <c:extLst>
            <c:ext xmlns:c16="http://schemas.microsoft.com/office/drawing/2014/chart" uri="{C3380CC4-5D6E-409C-BE32-E72D297353CC}">
              <c16:uniqueId val="{00000001-0D2F-420C-A193-CD2E8879235E}"/>
            </c:ext>
          </c:extLst>
        </c:ser>
        <c:ser>
          <c:idx val="0"/>
          <c:order val="2"/>
          <c:tx>
            <c:strRef>
              <c:f>ICA_limits_result０!$I$14</c:f>
              <c:strCache>
                <c:ptCount val="1"/>
                <c:pt idx="0">
                  <c:v>Barbara</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0D2F-420C-A193-CD2E8879235E}"/>
            </c:ext>
          </c:extLst>
        </c:ser>
        <c:dLbls>
          <c:showLegendKey val="0"/>
          <c:showVal val="0"/>
          <c:showCatName val="0"/>
          <c:showSerName val="0"/>
          <c:showPercent val="0"/>
          <c:showBubbleSize val="0"/>
        </c:dLbls>
        <c:axId val="1264349440"/>
        <c:axId val="1264348608"/>
      </c:scatterChart>
      <c:valAx>
        <c:axId val="12643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8608"/>
        <c:crosses val="autoZero"/>
        <c:crossBetween val="midCat"/>
      </c:valAx>
      <c:valAx>
        <c:axId val="126434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9440"/>
        <c:crosses val="autoZero"/>
        <c:crossBetween val="midCat"/>
        <c:majorUnit val="1"/>
      </c:valAx>
      <c:spPr>
        <a:noFill/>
        <a:ln>
          <a:noFill/>
        </a:ln>
        <a:effectLst/>
      </c:spPr>
    </c:plotArea>
    <c:legend>
      <c:legendPos val="r"/>
      <c:layout>
        <c:manualLayout>
          <c:xMode val="edge"/>
          <c:yMode val="edge"/>
          <c:x val="0.48951725499010729"/>
          <c:y val="0.24175282812446877"/>
          <c:w val="0.48550661346908752"/>
          <c:h val="0.23626533338466885"/>
        </c:manualLayout>
      </c:layout>
      <c:overlay val="0"/>
      <c:spPr>
        <a:noFill/>
        <a:ln>
          <a:noFill/>
        </a:ln>
        <a:effectLst/>
      </c:spPr>
      <c:txPr>
        <a:bodyPr rot="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464884876924511E-2"/>
          <c:y val="3.1930217047764588E-2"/>
          <c:w val="0.91744017891432894"/>
          <c:h val="0.83687064673660383"/>
        </c:manualLayout>
      </c:layout>
      <c:scatterChart>
        <c:scatterStyle val="lineMarker"/>
        <c:varyColors val="0"/>
        <c:ser>
          <c:idx val="1"/>
          <c:order val="0"/>
          <c:tx>
            <c:strRef>
              <c:f>ICA_limits_result０!$T$14</c:f>
              <c:strCache>
                <c:ptCount val="1"/>
                <c:pt idx="0">
                  <c:v>Airplane</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c:spPr>
            </c:marker>
            <c:bubble3D val="0"/>
            <c:spPr>
              <a:ln w="31750" cap="rnd">
                <a:solidFill>
                  <a:schemeClr val="accent2"/>
                </a:solidFill>
                <a:round/>
              </a:ln>
              <a:effectLst/>
            </c:spPr>
            <c:extLst>
              <c:ext xmlns:c16="http://schemas.microsoft.com/office/drawing/2014/chart" uri="{C3380CC4-5D6E-409C-BE32-E72D297353CC}">
                <c16:uniqueId val="{00000005-3D3A-45C7-AA27-96A0BB089D36}"/>
              </c:ext>
            </c:extLst>
          </c:dPt>
          <c:xVal>
            <c:numRef>
              <c:f>ICA_limits_result０!$T$16:$T$24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ICA_limits_result０!$U$16:$U$24</c:f>
              <c:numCache>
                <c:formatCode>General</c:formatCode>
                <c:ptCount val="9"/>
                <c:pt idx="0">
                  <c:v>0.58719445457863606</c:v>
                </c:pt>
                <c:pt idx="1">
                  <c:v>0.67876687340386255</c:v>
                </c:pt>
                <c:pt idx="2">
                  <c:v>0.9970813571688909</c:v>
                </c:pt>
                <c:pt idx="3">
                  <c:v>1.26669098869025</c:v>
                </c:pt>
                <c:pt idx="4">
                  <c:v>1.5516234950747725</c:v>
                </c:pt>
                <c:pt idx="5">
                  <c:v>1.5268150310105577</c:v>
                </c:pt>
                <c:pt idx="6">
                  <c:v>1.7710689529368784</c:v>
                </c:pt>
                <c:pt idx="7">
                  <c:v>2.238599051441081</c:v>
                </c:pt>
                <c:pt idx="8">
                  <c:v>2.7811017876687356</c:v>
                </c:pt>
              </c:numCache>
            </c:numRef>
          </c:yVal>
          <c:smooth val="0"/>
          <c:extLst>
            <c:ext xmlns:c16="http://schemas.microsoft.com/office/drawing/2014/chart" uri="{C3380CC4-5D6E-409C-BE32-E72D297353CC}">
              <c16:uniqueId val="{00000001-3D3A-45C7-AA27-96A0BB089D36}"/>
            </c:ext>
          </c:extLst>
        </c:ser>
        <c:ser>
          <c:idx val="3"/>
          <c:order val="1"/>
          <c:tx>
            <c:strRef>
              <c:f>ICA_limits_result０!$N$26</c:f>
              <c:strCache>
                <c:ptCount val="1"/>
                <c:pt idx="0">
                  <c:v>Boat</c:v>
                </c:pt>
              </c:strCache>
            </c:strRef>
          </c:tx>
          <c:spPr>
            <a:ln w="3175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ICA_limits_result０!$N$28:$N$36</c:f>
              <c:numCache>
                <c:formatCode>General</c:formatCode>
                <c:ptCount val="9"/>
                <c:pt idx="0">
                  <c:v>0.92646499999999998</c:v>
                </c:pt>
                <c:pt idx="1">
                  <c:v>0.64005000000000001</c:v>
                </c:pt>
                <c:pt idx="2">
                  <c:v>0.5279879999999999</c:v>
                </c:pt>
                <c:pt idx="3">
                  <c:v>0.45162199999999997</c:v>
                </c:pt>
                <c:pt idx="4">
                  <c:v>0.40184699999999995</c:v>
                </c:pt>
                <c:pt idx="5">
                  <c:v>0.34997300000000003</c:v>
                </c:pt>
                <c:pt idx="6">
                  <c:v>0.29530099999999998</c:v>
                </c:pt>
                <c:pt idx="7">
                  <c:v>0.22919699999999998</c:v>
                </c:pt>
                <c:pt idx="8">
                  <c:v>0.159085</c:v>
                </c:pt>
              </c:numCache>
            </c:numRef>
          </c:xVal>
          <c:yVal>
            <c:numRef>
              <c:f>ICA_limits_result０!$O$28:$O$36</c:f>
              <c:numCache>
                <c:formatCode>General</c:formatCode>
                <c:ptCount val="9"/>
                <c:pt idx="0">
                  <c:v>1.0564808110065285</c:v>
                </c:pt>
                <c:pt idx="1">
                  <c:v>0.83327299058653581</c:v>
                </c:pt>
                <c:pt idx="2">
                  <c:v>1.045257060101386</c:v>
                </c:pt>
                <c:pt idx="3">
                  <c:v>0.86712527154236352</c:v>
                </c:pt>
                <c:pt idx="4">
                  <c:v>1.2108979000724214</c:v>
                </c:pt>
                <c:pt idx="5">
                  <c:v>1.1073497465604605</c:v>
                </c:pt>
                <c:pt idx="6">
                  <c:v>1.1808472121650979</c:v>
                </c:pt>
                <c:pt idx="7">
                  <c:v>1.7398624185372933</c:v>
                </c:pt>
                <c:pt idx="8">
                  <c:v>2.1603910209992758</c:v>
                </c:pt>
              </c:numCache>
            </c:numRef>
          </c:yVal>
          <c:smooth val="0"/>
          <c:extLst>
            <c:ext xmlns:c16="http://schemas.microsoft.com/office/drawing/2014/chart" uri="{C3380CC4-5D6E-409C-BE32-E72D297353CC}">
              <c16:uniqueId val="{00000003-3D3A-45C7-AA27-96A0BB089D36}"/>
            </c:ext>
          </c:extLst>
        </c:ser>
        <c:ser>
          <c:idx val="2"/>
          <c:order val="2"/>
          <c:tx>
            <c:strRef>
              <c:f>ICA_limits_result０!$K$26</c:f>
              <c:strCache>
                <c:ptCount val="1"/>
                <c:pt idx="0">
                  <c:v>Sailboat</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ICA_limits_result０!$K$28:$K$36</c:f>
              <c:numCache>
                <c:formatCode>General</c:formatCode>
                <c:ptCount val="9"/>
                <c:pt idx="0">
                  <c:v>1.2962499999999999</c:v>
                </c:pt>
                <c:pt idx="1">
                  <c:v>0.90205000000000002</c:v>
                </c:pt>
                <c:pt idx="2">
                  <c:v>0.79576100000000005</c:v>
                </c:pt>
                <c:pt idx="3">
                  <c:v>0.71992699999999998</c:v>
                </c:pt>
                <c:pt idx="4">
                  <c:v>0.65841899999999998</c:v>
                </c:pt>
                <c:pt idx="5">
                  <c:v>0.58194199999999996</c:v>
                </c:pt>
                <c:pt idx="6">
                  <c:v>0.485128</c:v>
                </c:pt>
                <c:pt idx="7">
                  <c:v>0.36553200000000002</c:v>
                </c:pt>
                <c:pt idx="8">
                  <c:v>0.23841300000000001</c:v>
                </c:pt>
              </c:numCache>
            </c:numRef>
          </c:xVal>
          <c:yVal>
            <c:numRef>
              <c:f>ICA_limits_result０!$L$28:$L$36</c:f>
              <c:numCache>
                <c:formatCode>General</c:formatCode>
                <c:ptCount val="9"/>
                <c:pt idx="0">
                  <c:v>0.33960897900072207</c:v>
                </c:pt>
                <c:pt idx="1">
                  <c:v>0.30883417813178587</c:v>
                </c:pt>
                <c:pt idx="2">
                  <c:v>0.274438812454736</c:v>
                </c:pt>
                <c:pt idx="3">
                  <c:v>0.42070963070238826</c:v>
                </c:pt>
                <c:pt idx="4">
                  <c:v>0.53457639391744805</c:v>
                </c:pt>
                <c:pt idx="5">
                  <c:v>0.53674873280231628</c:v>
                </c:pt>
                <c:pt idx="6">
                  <c:v>0.76285300506878984</c:v>
                </c:pt>
                <c:pt idx="7">
                  <c:v>0.94370021723388253</c:v>
                </c:pt>
                <c:pt idx="8">
                  <c:v>1.405503258508326</c:v>
                </c:pt>
              </c:numCache>
            </c:numRef>
          </c:yVal>
          <c:smooth val="0"/>
          <c:extLst>
            <c:ext xmlns:c16="http://schemas.microsoft.com/office/drawing/2014/chart" uri="{C3380CC4-5D6E-409C-BE32-E72D297353CC}">
              <c16:uniqueId val="{00000002-3D3A-45C7-AA27-96A0BB089D36}"/>
            </c:ext>
          </c:extLst>
        </c:ser>
        <c:ser>
          <c:idx val="0"/>
          <c:order val="3"/>
          <c:tx>
            <c:strRef>
              <c:f>ICA_limits_result０!$Q$14</c:f>
              <c:strCache>
                <c:ptCount val="1"/>
                <c:pt idx="0">
                  <c:v>Earth</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ICA_limits_result０!$Q$16:$Q$24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ICA_limits_result０!$R$16:$R$24</c:f>
              <c:numCache>
                <c:formatCode>General</c:formatCode>
                <c:ptCount val="9"/>
                <c:pt idx="0">
                  <c:v>0.54584025087616894</c:v>
                </c:pt>
                <c:pt idx="1">
                  <c:v>0.22966242390701727</c:v>
                </c:pt>
                <c:pt idx="2">
                  <c:v>0.32872163807414689</c:v>
                </c:pt>
                <c:pt idx="3">
                  <c:v>0.42114001106807508</c:v>
                </c:pt>
                <c:pt idx="4">
                  <c:v>0.49179118243867503</c:v>
                </c:pt>
                <c:pt idx="5">
                  <c:v>0.5071020106991333</c:v>
                </c:pt>
                <c:pt idx="6">
                  <c:v>0.53237410071942448</c:v>
                </c:pt>
                <c:pt idx="7">
                  <c:v>0.81497878620180364</c:v>
                </c:pt>
                <c:pt idx="8">
                  <c:v>1.6897251429625586</c:v>
                </c:pt>
              </c:numCache>
            </c:numRef>
          </c:yVal>
          <c:smooth val="0"/>
          <c:extLst>
            <c:ext xmlns:c16="http://schemas.microsoft.com/office/drawing/2014/chart" uri="{C3380CC4-5D6E-409C-BE32-E72D297353CC}">
              <c16:uniqueId val="{00000000-3D3A-45C7-AA27-96A0BB089D36}"/>
            </c:ext>
          </c:extLst>
        </c:ser>
        <c:dLbls>
          <c:showLegendKey val="0"/>
          <c:showVal val="0"/>
          <c:showCatName val="0"/>
          <c:showSerName val="0"/>
          <c:showPercent val="0"/>
          <c:showBubbleSize val="0"/>
        </c:dLbls>
        <c:axId val="511057584"/>
        <c:axId val="511052592"/>
      </c:scatterChart>
      <c:valAx>
        <c:axId val="51105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2592"/>
        <c:crosses val="autoZero"/>
        <c:crossBetween val="midCat"/>
      </c:valAx>
      <c:valAx>
        <c:axId val="51105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7584"/>
        <c:crosses val="autoZero"/>
        <c:crossBetween val="midCat"/>
        <c:majorUnit val="1"/>
      </c:valAx>
      <c:spPr>
        <a:noFill/>
        <a:ln>
          <a:noFill/>
        </a:ln>
        <a:effectLst/>
      </c:spPr>
    </c:plotArea>
    <c:legend>
      <c:legendPos val="r"/>
      <c:layout>
        <c:manualLayout>
          <c:xMode val="edge"/>
          <c:yMode val="edge"/>
          <c:x val="0.35735518643676478"/>
          <c:y val="0.25108875868938452"/>
          <c:w val="0.64264481356323522"/>
          <c:h val="0.19593679416963838"/>
        </c:manualLayout>
      </c:layout>
      <c:overlay val="0"/>
      <c:spPr>
        <a:noFill/>
        <a:ln>
          <a:noFill/>
        </a:ln>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438432369569112E-2"/>
          <c:y val="9.9979270043346266E-2"/>
          <c:w val="0.93987169433725393"/>
          <c:h val="0.78498657885282241"/>
        </c:manualLayout>
      </c:layout>
      <c:scatterChart>
        <c:scatterStyle val="lineMarker"/>
        <c:varyColors val="0"/>
        <c:ser>
          <c:idx val="1"/>
          <c:order val="0"/>
          <c:tx>
            <c:strRef>
              <c:f>cameraman!$H$2</c:f>
              <c:strCache>
                <c:ptCount val="1"/>
                <c:pt idx="0">
                  <c:v>Proposed method</c:v>
                </c:pt>
              </c:strCache>
            </c:strRef>
          </c:tx>
          <c:spPr>
            <a:ln w="19050" cap="rnd">
              <a:noFill/>
              <a:round/>
            </a:ln>
            <a:effectLst/>
          </c:spPr>
          <c:marker>
            <c:symbol val="plus"/>
            <c:size val="7"/>
            <c:spPr>
              <a:noFill/>
              <a:ln w="9525">
                <a:solidFill>
                  <a:schemeClr val="accent2"/>
                </a:solidFill>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DF0B-4496-A2AC-34444F983E9A}"/>
            </c:ext>
          </c:extLst>
        </c:ser>
        <c:ser>
          <c:idx val="0"/>
          <c:order val="1"/>
          <c:tx>
            <c:strRef>
              <c:f>cameraman!$B$2</c:f>
              <c:strCache>
                <c:ptCount val="1"/>
                <c:pt idx="0">
                  <c:v>DCT only</c:v>
                </c:pt>
              </c:strCache>
            </c:strRef>
          </c:tx>
          <c:spPr>
            <a:ln w="19050" cap="rnd">
              <a:noFill/>
              <a:round/>
            </a:ln>
            <a:effectLst/>
          </c:spPr>
          <c:marker>
            <c:symbol val="triangle"/>
            <c:size val="6"/>
            <c:spPr>
              <a:solidFill>
                <a:schemeClr val="accent4"/>
              </a:solidFill>
              <a:ln w="9525">
                <a:solidFill>
                  <a:schemeClr val="accent4"/>
                </a:solidFill>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DF0B-4496-A2AC-34444F983E9A}"/>
            </c:ext>
          </c:extLst>
        </c:ser>
        <c:ser>
          <c:idx val="2"/>
          <c:order val="2"/>
          <c:tx>
            <c:strRef>
              <c:f>cameraman!$E$2</c:f>
              <c:strCache>
                <c:ptCount val="1"/>
                <c:pt idx="0">
                  <c:v>Togashi et al.[2]</c:v>
                </c:pt>
              </c:strCache>
            </c:strRef>
          </c:tx>
          <c:spPr>
            <a:ln w="19050" cap="rnd">
              <a:noFill/>
              <a:round/>
            </a:ln>
            <a:effectLst/>
          </c:spPr>
          <c:marker>
            <c:symbol val="circle"/>
            <c:size val="6"/>
            <c:spPr>
              <a:solidFill>
                <a:schemeClr val="accent5"/>
              </a:solidFill>
              <a:ln w="9525">
                <a:solidFill>
                  <a:schemeClr val="accent5"/>
                </a:solidFill>
              </a:ln>
              <a:effectLst/>
            </c:spPr>
          </c:marker>
          <c:xVal>
            <c:numRef>
              <c:f>cameraman!$E$3:$E$8</c:f>
              <c:numCache>
                <c:formatCode>General</c:formatCode>
                <c:ptCount val="6"/>
                <c:pt idx="0">
                  <c:v>0.56751499999999999</c:v>
                </c:pt>
                <c:pt idx="1">
                  <c:v>0.50444699999999998</c:v>
                </c:pt>
                <c:pt idx="2">
                  <c:v>0.44156900000000004</c:v>
                </c:pt>
                <c:pt idx="3">
                  <c:v>0.37428800000000001</c:v>
                </c:pt>
                <c:pt idx="4">
                  <c:v>0.29681900000000006</c:v>
                </c:pt>
                <c:pt idx="5">
                  <c:v>0.21507900000000002</c:v>
                </c:pt>
              </c:numCache>
            </c:numRef>
          </c:xVal>
          <c:yVal>
            <c:numRef>
              <c:f>cameraman!$F$3:$F$8</c:f>
              <c:numCache>
                <c:formatCode>General</c:formatCode>
                <c:ptCount val="6"/>
                <c:pt idx="0">
                  <c:v>30.239457000000002</c:v>
                </c:pt>
                <c:pt idx="1">
                  <c:v>29.416004000000001</c:v>
                </c:pt>
                <c:pt idx="2">
                  <c:v>28.710294000000001</c:v>
                </c:pt>
                <c:pt idx="3">
                  <c:v>27.818854999999999</c:v>
                </c:pt>
                <c:pt idx="4">
                  <c:v>26.504829000000001</c:v>
                </c:pt>
                <c:pt idx="5">
                  <c:v>24.300948999999999</c:v>
                </c:pt>
              </c:numCache>
            </c:numRef>
          </c:yVal>
          <c:smooth val="0"/>
          <c:extLst>
            <c:ext xmlns:c16="http://schemas.microsoft.com/office/drawing/2014/chart" uri="{C3380CC4-5D6E-409C-BE32-E72D297353CC}">
              <c16:uniqueId val="{00000002-DF0B-4496-A2AC-34444F983E9A}"/>
            </c:ext>
          </c:extLst>
        </c:ser>
        <c:dLbls>
          <c:showLegendKey val="0"/>
          <c:showVal val="0"/>
          <c:showCatName val="0"/>
          <c:showSerName val="0"/>
          <c:showPercent val="0"/>
          <c:showBubbleSize val="0"/>
        </c:dLbls>
        <c:axId val="1186982607"/>
        <c:axId val="1186983023"/>
      </c:scatterChart>
      <c:valAx>
        <c:axId val="1186982607"/>
        <c:scaling>
          <c:orientation val="minMax"/>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Entropy</a:t>
                </a:r>
                <a:endParaRPr lang="ja-JP" alt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3023"/>
        <c:crosses val="autoZero"/>
        <c:crossBetween val="midCat"/>
      </c:valAx>
      <c:valAx>
        <c:axId val="1186983023"/>
        <c:scaling>
          <c:orientation val="minMax"/>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PSNR</a:t>
                </a:r>
                <a:endParaRPr lang="ja-JP" altLang="en-US" sz="1200">
                  <a:latin typeface="Times New Roman" panose="02020603050405020304" pitchFamily="18" charset="0"/>
                  <a:cs typeface="Times New Roman" panose="02020603050405020304" pitchFamily="18" charset="0"/>
                </a:endParaRPr>
              </a:p>
            </c:rich>
          </c:tx>
          <c:layout>
            <c:manualLayout>
              <c:xMode val="edge"/>
              <c:yMode val="edge"/>
              <c:x val="7.8097174038383958E-3"/>
              <c:y val="3.3174151854820096E-2"/>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2607"/>
        <c:crosses val="autoZero"/>
        <c:crossBetween val="midCat"/>
      </c:valAx>
      <c:spPr>
        <a:noFill/>
        <a:ln>
          <a:noFill/>
        </a:ln>
        <a:effectLst/>
      </c:spPr>
    </c:plotArea>
    <c:legend>
      <c:legendPos val="r"/>
      <c:layout>
        <c:manualLayout>
          <c:xMode val="edge"/>
          <c:yMode val="edge"/>
          <c:x val="0.66332037699166246"/>
          <c:y val="0.47654348747192948"/>
          <c:w val="0.2991929794699133"/>
          <c:h val="0.39398960124939647"/>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19"/>
          <c:order val="7"/>
          <c:tx>
            <c:strRef>
              <c:f>ICA_limits_result1!$AN$15</c:f>
              <c:strCache>
                <c:ptCount val="1"/>
                <c:pt idx="0">
                  <c:v>Proposed method without additional infolmation</c:v>
                </c:pt>
              </c:strCache>
            </c:strRef>
          </c:tx>
          <c:spPr>
            <a:ln w="22225" cap="rnd">
              <a:noFill/>
              <a:round/>
            </a:ln>
            <a:effectLst/>
          </c:spPr>
          <c:marker>
            <c:symbol val="square"/>
            <c:size val="6"/>
            <c:spPr>
              <a:solidFill>
                <a:schemeClr val="accent2">
                  <a:lumMod val="80000"/>
                </a:schemeClr>
              </a:solidFill>
              <a:ln w="25400">
                <a:solidFill>
                  <a:schemeClr val="accent2">
                    <a:lumMod val="80000"/>
                  </a:schemeClr>
                </a:solidFill>
                <a:round/>
              </a:ln>
              <a:effectLst/>
            </c:spPr>
          </c:marker>
          <c:xVal>
            <c:numRef>
              <c:f>ICA_limits_result1!$AN$20:$AN$25</c:f>
              <c:numCache>
                <c:formatCode>General</c:formatCode>
                <c:ptCount val="6"/>
                <c:pt idx="0">
                  <c:v>0.62684299999999993</c:v>
                </c:pt>
                <c:pt idx="1">
                  <c:v>0.56419600000000003</c:v>
                </c:pt>
                <c:pt idx="2">
                  <c:v>0.49531400000000003</c:v>
                </c:pt>
                <c:pt idx="3">
                  <c:v>0.414773</c:v>
                </c:pt>
                <c:pt idx="4">
                  <c:v>0.31493599999999994</c:v>
                </c:pt>
                <c:pt idx="5">
                  <c:v>0.19753200000000004</c:v>
                </c:pt>
              </c:numCache>
            </c:numRef>
          </c:xVal>
          <c:yVal>
            <c:numRef>
              <c:f>ICA_limits_result1!$AP$20:$AP$25</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c:ext xmlns:c16="http://schemas.microsoft.com/office/drawing/2014/chart" uri="{C3380CC4-5D6E-409C-BE32-E72D297353CC}">
              <c16:uniqueId val="{00000001-DE4D-4227-B1FB-BB4C6D192093}"/>
            </c:ext>
          </c:extLst>
        </c:ser>
        <c:ser>
          <c:idx val="9"/>
          <c:order val="9"/>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2"/>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4"/>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5"/>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6"/>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7"/>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8"/>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9"/>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51449148803403899"/>
          <c:y val="0.47621416095385299"/>
          <c:w val="0.47139065914439143"/>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30563369526914"/>
          <c:y val="0.2933650265309739"/>
          <c:w val="0.85617206643960442"/>
          <c:h val="0.53652043430752461"/>
        </c:manualLayout>
      </c:layout>
      <c:barChart>
        <c:barDir val="col"/>
        <c:grouping val="clustered"/>
        <c:varyColors val="0"/>
        <c:ser>
          <c:idx val="0"/>
          <c:order val="0"/>
          <c:tx>
            <c:strRef>
              <c:f>PCSJ!$E$31</c:f>
              <c:strCache>
                <c:ptCount val="1"/>
                <c:pt idx="0">
                  <c:v>Proposed method</c:v>
                </c:pt>
              </c:strCache>
            </c:strRef>
          </c:tx>
          <c:spPr>
            <a:solidFill>
              <a:schemeClr val="accent2"/>
            </a:solidFill>
            <a:ln>
              <a:solidFill>
                <a:schemeClr val="accent2"/>
              </a:solidFill>
            </a:ln>
            <a:effectLst>
              <a:outerShdw blurRad="50800" dist="38100" dir="2700000" algn="tl" rotWithShape="0">
                <a:prstClr val="black">
                  <a:alpha val="40000"/>
                </a:prstClr>
              </a:outerShdw>
            </a:effectLst>
          </c:spPr>
          <c:invertIfNegative val="0"/>
          <c:val>
            <c:numRef>
              <c:f>PCSJ!$E$42:$E$50</c:f>
              <c:numCache>
                <c:formatCode>General</c:formatCode>
                <c:ptCount val="9"/>
                <c:pt idx="0">
                  <c:v>22.912063598632813</c:v>
                </c:pt>
                <c:pt idx="1">
                  <c:v>22.6361083984375</c:v>
                </c:pt>
                <c:pt idx="2">
                  <c:v>22.5550537109375</c:v>
                </c:pt>
                <c:pt idx="3">
                  <c:v>22.490203857421875</c:v>
                </c:pt>
                <c:pt idx="4">
                  <c:v>21.65631103515625</c:v>
                </c:pt>
                <c:pt idx="5">
                  <c:v>21.398696899414063</c:v>
                </c:pt>
                <c:pt idx="6">
                  <c:v>21.292724609375</c:v>
                </c:pt>
                <c:pt idx="7">
                  <c:v>20.7470703125</c:v>
                </c:pt>
                <c:pt idx="8">
                  <c:v>19.873321533203125</c:v>
                </c:pt>
              </c:numCache>
            </c:numRef>
          </c:val>
          <c:extLst>
            <c:ext xmlns:c16="http://schemas.microsoft.com/office/drawing/2014/chart" uri="{C3380CC4-5D6E-409C-BE32-E72D297353CC}">
              <c16:uniqueId val="{00000000-4C9B-4A52-AA85-513117BFE93F}"/>
            </c:ext>
          </c:extLst>
        </c:ser>
        <c:ser>
          <c:idx val="1"/>
          <c:order val="1"/>
          <c:tx>
            <c:strRef>
              <c:f>PCSJ!$F$31</c:f>
              <c:strCache>
                <c:ptCount val="1"/>
                <c:pt idx="0">
                  <c:v>Case of optimal only</c:v>
                </c:pt>
              </c:strCache>
            </c:strRef>
          </c:tx>
          <c:spPr>
            <a:solidFill>
              <a:schemeClr val="accent6"/>
            </a:solidFill>
            <a:ln>
              <a:no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1-4C9B-4A52-AA85-513117BFE93F}"/>
            </c:ext>
          </c:extLst>
        </c:ser>
        <c:dLbls>
          <c:showLegendKey val="0"/>
          <c:showVal val="0"/>
          <c:showCatName val="0"/>
          <c:showSerName val="0"/>
          <c:showPercent val="0"/>
          <c:showBubbleSize val="0"/>
        </c:dLbls>
        <c:gapWidth val="219"/>
        <c:overlap val="-27"/>
        <c:axId val="711804080"/>
        <c:axId val="711801168"/>
      </c:barChart>
      <c:catAx>
        <c:axId val="711804080"/>
        <c:scaling>
          <c:orientation val="minMax"/>
        </c:scaling>
        <c:delete val="0"/>
        <c:axPos val="b"/>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711801168"/>
        <c:crosses val="autoZero"/>
        <c:auto val="1"/>
        <c:lblAlgn val="ctr"/>
        <c:lblOffset val="100"/>
        <c:noMultiLvlLbl val="0"/>
      </c:catAx>
      <c:valAx>
        <c:axId val="71180116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Diminution of MSE</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5557618108250805E-2"/>
              <c:y val="0.1619659915283977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711804080"/>
        <c:crosses val="autoZero"/>
        <c:crossBetween val="between"/>
      </c:valAx>
      <c:spPr>
        <a:noFill/>
        <a:ln>
          <a:noFill/>
        </a:ln>
        <a:effectLst/>
      </c:spPr>
    </c:plotArea>
    <c:legend>
      <c:legendPos val="b"/>
      <c:layout>
        <c:manualLayout>
          <c:xMode val="edge"/>
          <c:yMode val="edge"/>
          <c:x val="0.43804045879048298"/>
          <c:y val="6.7075654060981926E-2"/>
          <c:w val="0.54947856517935256"/>
          <c:h val="0.2519098662829524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835089844538664"/>
          <c:y val="0.16666666666666666"/>
          <c:w val="0.62829032909347859"/>
          <c:h val="0.59737092743646569"/>
        </c:manualLayout>
      </c:layout>
      <c:scatterChart>
        <c:scatterStyle val="lineMarker"/>
        <c:varyColors val="0"/>
        <c:ser>
          <c:idx val="1"/>
          <c:order val="0"/>
          <c:tx>
            <c:strRef>
              <c:f>Q100Airplane!$C$5</c:f>
              <c:strCache>
                <c:ptCount val="1"/>
                <c:pt idx="0">
                  <c:v>DCT only</c:v>
                </c:pt>
              </c:strCache>
            </c:strRef>
          </c:tx>
          <c:spPr>
            <a:ln w="19050" cap="rnd">
              <a:solidFill>
                <a:schemeClr val="accent4"/>
              </a:solidFill>
              <a:round/>
            </a:ln>
            <a:effectLst/>
          </c:spPr>
          <c:marker>
            <c:symbol val="triangle"/>
            <c:size val="10"/>
            <c:spPr>
              <a:solidFill>
                <a:schemeClr val="accent4"/>
              </a:solidFill>
              <a:ln w="28575">
                <a:solidFill>
                  <a:schemeClr val="accent4"/>
                </a:solidFill>
              </a:ln>
              <a:effectLst/>
            </c:spPr>
          </c:marker>
          <c:xVal>
            <c:numRef>
              <c:f>Q100Airplane!$B$4</c:f>
              <c:numCache>
                <c:formatCode>General</c:formatCode>
                <c:ptCount val="1"/>
                <c:pt idx="0">
                  <c:v>3.7772060000000001</c:v>
                </c:pt>
              </c:numCache>
            </c:numRef>
          </c:xVal>
          <c:yVal>
            <c:numRef>
              <c:f>Q100Airplane!$R$4</c:f>
              <c:numCache>
                <c:formatCode>General</c:formatCode>
                <c:ptCount val="1"/>
                <c:pt idx="0">
                  <c:v>49.541853000000003</c:v>
                </c:pt>
              </c:numCache>
            </c:numRef>
          </c:yVal>
          <c:smooth val="0"/>
          <c:extLst>
            <c:ext xmlns:c16="http://schemas.microsoft.com/office/drawing/2014/chart" uri="{C3380CC4-5D6E-409C-BE32-E72D297353CC}">
              <c16:uniqueId val="{00000000-16E8-4A39-B19D-FD251975BA1E}"/>
            </c:ext>
          </c:extLst>
        </c:ser>
        <c:ser>
          <c:idx val="0"/>
          <c:order val="1"/>
          <c:tx>
            <c:strRef>
              <c:f>Q100Airplane!$C$6</c:f>
              <c:strCache>
                <c:ptCount val="1"/>
                <c:pt idx="0">
                  <c:v>Proposed method</c:v>
                </c:pt>
              </c:strCache>
            </c:strRef>
          </c:tx>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Q100Airplane!$K$4</c:f>
              <c:numCache>
                <c:formatCode>General</c:formatCode>
                <c:ptCount val="1"/>
                <c:pt idx="0">
                  <c:v>3.7754249999999998</c:v>
                </c:pt>
              </c:numCache>
            </c:numRef>
          </c:xVal>
          <c:yVal>
            <c:numRef>
              <c:f>Q100Airplane!$L$4</c:f>
              <c:numCache>
                <c:formatCode>General</c:formatCode>
                <c:ptCount val="1"/>
                <c:pt idx="0">
                  <c:v>49.542769999999997</c:v>
                </c:pt>
              </c:numCache>
            </c:numRef>
          </c:yVal>
          <c:smooth val="0"/>
          <c:extLst>
            <c:ext xmlns:c16="http://schemas.microsoft.com/office/drawing/2014/chart" uri="{C3380CC4-5D6E-409C-BE32-E72D297353CC}">
              <c16:uniqueId val="{00000001-16E8-4A39-B19D-FD251975BA1E}"/>
            </c:ext>
          </c:extLst>
        </c:ser>
        <c:dLbls>
          <c:showLegendKey val="0"/>
          <c:showVal val="0"/>
          <c:showCatName val="0"/>
          <c:showSerName val="0"/>
          <c:showPercent val="0"/>
          <c:showBubbleSize val="0"/>
        </c:dLbls>
        <c:axId val="2015624864"/>
        <c:axId val="2015637344"/>
      </c:scatterChart>
      <c:valAx>
        <c:axId val="2015624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solidFill>
                      <a:schemeClr val="tx1"/>
                    </a:solidFill>
                    <a:latin typeface="Times New Roman" panose="02020603050405020304" pitchFamily="18" charset="0"/>
                    <a:cs typeface="Times New Roman" panose="02020603050405020304" pitchFamily="18" charset="0"/>
                  </a:rPr>
                  <a:t>Entropy[bit/pel]</a:t>
                </a:r>
                <a:endParaRPr lang="ja-JP" altLang="en-US">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15637344"/>
        <c:crosses val="autoZero"/>
        <c:crossBetween val="midCat"/>
        <c:majorUnit val="1.0000000000000002E-3"/>
      </c:valAx>
      <c:valAx>
        <c:axId val="2015637344"/>
        <c:scaling>
          <c:orientation val="minMax"/>
          <c:min val="49.54149999999999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solidFill>
                      <a:schemeClr val="tx1"/>
                    </a:solidFill>
                    <a:latin typeface="Times New Roman" panose="02020603050405020304" pitchFamily="18" charset="0"/>
                    <a:cs typeface="Times New Roman" panose="02020603050405020304" pitchFamily="18" charset="0"/>
                  </a:rPr>
                  <a:t>PSNR[dB]</a:t>
                </a:r>
                <a:endParaRPr lang="ja-JP" altLang="en-US">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8.3389771998750681E-2"/>
              <c:y val="0.32463576570564812"/>
            </c:manualLayout>
          </c:layout>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15624864"/>
        <c:crosses val="autoZero"/>
        <c:crossBetween val="midCat"/>
        <c:majorUnit val="1.0000000000000002E-3"/>
      </c:valAx>
      <c:spPr>
        <a:noFill/>
        <a:ln>
          <a:solidFill>
            <a:schemeClr val="tx1"/>
          </a:solidFill>
        </a:ln>
        <a:effectLst>
          <a:outerShdw blurRad="50800" dist="38100" dir="2700000" algn="tl" rotWithShape="0">
            <a:prstClr val="black">
              <a:alpha val="40000"/>
            </a:prstClr>
          </a:outerShdw>
        </a:effectLst>
      </c:spPr>
    </c:plotArea>
    <c:legend>
      <c:legendPos val="r"/>
      <c:layout>
        <c:manualLayout>
          <c:xMode val="edge"/>
          <c:yMode val="edge"/>
          <c:x val="0.49533970049150949"/>
          <c:y val="0.21643981425928596"/>
          <c:w val="0.43735006767160373"/>
          <c:h val="0.23299556539297253"/>
        </c:manualLayout>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19"/>
          <c:order val="7"/>
          <c:tx>
            <c:strRef>
              <c:f>ICA_limits_result1!$AN$15</c:f>
              <c:strCache>
                <c:ptCount val="1"/>
                <c:pt idx="0">
                  <c:v>Proposed method without additional infolmation</c:v>
                </c:pt>
              </c:strCache>
            </c:strRef>
          </c:tx>
          <c:spPr>
            <a:ln w="22225" cap="rnd">
              <a:noFill/>
              <a:round/>
            </a:ln>
            <a:effectLst/>
          </c:spPr>
          <c:marker>
            <c:symbol val="square"/>
            <c:size val="6"/>
            <c:spPr>
              <a:solidFill>
                <a:schemeClr val="accent2">
                  <a:lumMod val="80000"/>
                </a:schemeClr>
              </a:solidFill>
              <a:ln w="25400">
                <a:solidFill>
                  <a:schemeClr val="accent2">
                    <a:lumMod val="80000"/>
                  </a:schemeClr>
                </a:solidFill>
                <a:round/>
              </a:ln>
              <a:effectLst/>
            </c:spPr>
          </c:marker>
          <c:xVal>
            <c:numRef>
              <c:f>ICA_limits_result1!$AN$20:$AN$25</c:f>
              <c:numCache>
                <c:formatCode>General</c:formatCode>
                <c:ptCount val="6"/>
                <c:pt idx="0">
                  <c:v>0.62684299999999993</c:v>
                </c:pt>
                <c:pt idx="1">
                  <c:v>0.56419600000000003</c:v>
                </c:pt>
                <c:pt idx="2">
                  <c:v>0.49531400000000003</c:v>
                </c:pt>
                <c:pt idx="3">
                  <c:v>0.414773</c:v>
                </c:pt>
                <c:pt idx="4">
                  <c:v>0.31493599999999994</c:v>
                </c:pt>
                <c:pt idx="5">
                  <c:v>0.19753200000000004</c:v>
                </c:pt>
              </c:numCache>
            </c:numRef>
          </c:xVal>
          <c:yVal>
            <c:numRef>
              <c:f>ICA_limits_result1!$AP$20:$AP$25</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c:ext xmlns:c16="http://schemas.microsoft.com/office/drawing/2014/chart" uri="{C3380CC4-5D6E-409C-BE32-E72D297353CC}">
              <c16:uniqueId val="{00000001-DE4D-4227-B1FB-BB4C6D192093}"/>
            </c:ext>
          </c:extLst>
        </c:ser>
        <c:ser>
          <c:idx val="9"/>
          <c:order val="9"/>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2"/>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4"/>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5"/>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6"/>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7"/>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8"/>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9"/>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51449148803403899"/>
          <c:y val="0.47621416095385299"/>
          <c:w val="0.47139065914439143"/>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08820698050996E-2"/>
          <c:y val="8.6585418788217752E-2"/>
          <c:w val="0.92395323573982513"/>
          <c:h val="0.80085853647007377"/>
        </c:manualLayout>
      </c:layout>
      <c:scatterChart>
        <c:scatterStyle val="lineMarker"/>
        <c:varyColors val="0"/>
        <c:ser>
          <c:idx val="0"/>
          <c:order val="0"/>
          <c:tx>
            <c:strRef>
              <c:f>PCSJ!$U$3</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PCSJ!$U$4:$U$9</c:f>
              <c:numCache>
                <c:formatCode>General</c:formatCode>
                <c:ptCount val="6"/>
                <c:pt idx="0">
                  <c:v>0.63026199999999999</c:v>
                </c:pt>
                <c:pt idx="1">
                  <c:v>0.56954300000000002</c:v>
                </c:pt>
                <c:pt idx="2">
                  <c:v>0.50142299999999995</c:v>
                </c:pt>
                <c:pt idx="3">
                  <c:v>0.427896</c:v>
                </c:pt>
                <c:pt idx="4">
                  <c:v>0.32839400000000002</c:v>
                </c:pt>
                <c:pt idx="5">
                  <c:v>0.21648899999999999</c:v>
                </c:pt>
              </c:numCache>
            </c:numRef>
          </c:xVal>
          <c:yVal>
            <c:numRef>
              <c:f>PCSJ!$V$4:$V$9</c:f>
              <c:numCache>
                <c:formatCode>General</c:formatCode>
                <c:ptCount val="6"/>
                <c:pt idx="0">
                  <c:v>0.89572499999999999</c:v>
                </c:pt>
                <c:pt idx="1">
                  <c:v>0.88379600000000003</c:v>
                </c:pt>
                <c:pt idx="2">
                  <c:v>0.86759699999999995</c:v>
                </c:pt>
                <c:pt idx="3">
                  <c:v>0.84732799999999997</c:v>
                </c:pt>
                <c:pt idx="4">
                  <c:v>0.80896699999999999</c:v>
                </c:pt>
                <c:pt idx="5">
                  <c:v>0.72723700000000002</c:v>
                </c:pt>
              </c:numCache>
            </c:numRef>
          </c:yVal>
          <c:smooth val="0"/>
          <c:extLst>
            <c:ext xmlns:c16="http://schemas.microsoft.com/office/drawing/2014/chart" uri="{C3380CC4-5D6E-409C-BE32-E72D297353CC}">
              <c16:uniqueId val="{00000000-107B-4979-B665-1FAB3376EB33}"/>
            </c:ext>
          </c:extLst>
        </c:ser>
        <c:ser>
          <c:idx val="1"/>
          <c:order val="1"/>
          <c:tx>
            <c:strRef>
              <c:f>PCSJ!$X$3</c:f>
              <c:strCache>
                <c:ptCount val="1"/>
                <c:pt idx="0">
                  <c:v>Proposed method</c:v>
                </c:pt>
              </c:strCache>
            </c:strRef>
          </c:tx>
          <c:spPr>
            <a:ln w="19050" cap="rnd">
              <a:noFill/>
              <a:round/>
            </a:ln>
            <a:effectLst/>
          </c:spPr>
          <c:marker>
            <c:symbol val="plus"/>
            <c:size val="6"/>
            <c:spPr>
              <a:noFill/>
              <a:ln w="9525">
                <a:solidFill>
                  <a:schemeClr val="accent2"/>
                </a:solidFill>
              </a:ln>
              <a:effectLst/>
            </c:spPr>
          </c:marker>
          <c:xVal>
            <c:numRef>
              <c:f>PCSJ!$X$4:$X$9</c:f>
              <c:numCache>
                <c:formatCode>General</c:formatCode>
                <c:ptCount val="6"/>
                <c:pt idx="0">
                  <c:v>0.62503000000000009</c:v>
                </c:pt>
                <c:pt idx="1">
                  <c:v>0.56945799999999991</c:v>
                </c:pt>
                <c:pt idx="2">
                  <c:v>0.50089799999999995</c:v>
                </c:pt>
                <c:pt idx="3">
                  <c:v>0.42757200000000001</c:v>
                </c:pt>
                <c:pt idx="4">
                  <c:v>0.32467799999999991</c:v>
                </c:pt>
                <c:pt idx="5">
                  <c:v>0.215944</c:v>
                </c:pt>
              </c:numCache>
            </c:numRef>
          </c:xVal>
          <c:yVal>
            <c:numRef>
              <c:f>PCSJ!$Y$4:$Y$9</c:f>
              <c:numCache>
                <c:formatCode>General</c:formatCode>
                <c:ptCount val="6"/>
                <c:pt idx="0">
                  <c:v>0.89505699999999999</c:v>
                </c:pt>
                <c:pt idx="1">
                  <c:v>0.88274600000000003</c:v>
                </c:pt>
                <c:pt idx="2">
                  <c:v>0.86715100000000001</c:v>
                </c:pt>
                <c:pt idx="3">
                  <c:v>0.84827399999999997</c:v>
                </c:pt>
                <c:pt idx="4">
                  <c:v>0.812384</c:v>
                </c:pt>
                <c:pt idx="5">
                  <c:v>0.73570500000000005</c:v>
                </c:pt>
              </c:numCache>
            </c:numRef>
          </c:yVal>
          <c:smooth val="0"/>
          <c:extLst>
            <c:ext xmlns:c16="http://schemas.microsoft.com/office/drawing/2014/chart" uri="{C3380CC4-5D6E-409C-BE32-E72D297353CC}">
              <c16:uniqueId val="{00000001-107B-4979-B665-1FAB3376EB33}"/>
            </c:ext>
          </c:extLst>
        </c:ser>
        <c:ser>
          <c:idx val="2"/>
          <c:order val="2"/>
          <c:tx>
            <c:strRef>
              <c:f>PCSJ!$AA$3</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PCSJ!$AA$4:$AA$9</c:f>
              <c:numCache>
                <c:formatCode>General</c:formatCode>
                <c:ptCount val="6"/>
                <c:pt idx="0">
                  <c:v>0.64969100000000002</c:v>
                </c:pt>
                <c:pt idx="1">
                  <c:v>0.588256</c:v>
                </c:pt>
                <c:pt idx="2">
                  <c:v>0.51874500000000001</c:v>
                </c:pt>
                <c:pt idx="3">
                  <c:v>0.444994</c:v>
                </c:pt>
                <c:pt idx="4">
                  <c:v>0.34792500000000004</c:v>
                </c:pt>
                <c:pt idx="5">
                  <c:v>0.234601</c:v>
                </c:pt>
              </c:numCache>
            </c:numRef>
          </c:xVal>
          <c:yVal>
            <c:numRef>
              <c:f>PCSJ!$AB$4:$AB$9</c:f>
              <c:numCache>
                <c:formatCode>General</c:formatCode>
                <c:ptCount val="6"/>
                <c:pt idx="0">
                  <c:v>0.895868</c:v>
                </c:pt>
                <c:pt idx="1">
                  <c:v>0.88391699999999995</c:v>
                </c:pt>
                <c:pt idx="2">
                  <c:v>0.86814100000000005</c:v>
                </c:pt>
                <c:pt idx="3">
                  <c:v>0.84895699999999996</c:v>
                </c:pt>
                <c:pt idx="4">
                  <c:v>0.812226</c:v>
                </c:pt>
                <c:pt idx="5">
                  <c:v>0.72754099999999999</c:v>
                </c:pt>
              </c:numCache>
            </c:numRef>
          </c:yVal>
          <c:smooth val="0"/>
          <c:extLst>
            <c:ext xmlns:c16="http://schemas.microsoft.com/office/drawing/2014/chart" uri="{C3380CC4-5D6E-409C-BE32-E72D297353CC}">
              <c16:uniqueId val="{00000002-107B-4979-B665-1FAB3376EB33}"/>
            </c:ext>
          </c:extLst>
        </c:ser>
        <c:dLbls>
          <c:showLegendKey val="0"/>
          <c:showVal val="0"/>
          <c:showCatName val="0"/>
          <c:showSerName val="0"/>
          <c:showPercent val="0"/>
          <c:showBubbleSize val="0"/>
        </c:dLbls>
        <c:axId val="375768111"/>
        <c:axId val="375765199"/>
      </c:scatterChart>
      <c:valAx>
        <c:axId val="375768111"/>
        <c:scaling>
          <c:orientation val="minMax"/>
          <c:min val="0.21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5199"/>
        <c:crosses val="autoZero"/>
        <c:crossBetween val="midCat"/>
      </c:valAx>
      <c:valAx>
        <c:axId val="375765199"/>
        <c:scaling>
          <c:orientation val="minMax"/>
          <c:max val="0.9"/>
          <c:min val="0.70000000000000007"/>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986052829591398E-2"/>
              <c:y val="9.3516797457615722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8111"/>
        <c:crosses val="autoZero"/>
        <c:crossBetween val="midCat"/>
      </c:valAx>
      <c:spPr>
        <a:noFill/>
        <a:ln>
          <a:noFill/>
        </a:ln>
        <a:effectLst/>
      </c:spPr>
    </c:plotArea>
    <c:legend>
      <c:legendPos val="r"/>
      <c:layout>
        <c:manualLayout>
          <c:xMode val="edge"/>
          <c:yMode val="edge"/>
          <c:x val="0.6581715344917024"/>
          <c:y val="0.45003237294726084"/>
          <c:w val="0.30884938626391056"/>
          <c:h val="0.35969128321181454"/>
        </c:manualLayout>
      </c:layout>
      <c:overlay val="0"/>
      <c:spPr>
        <a:no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438432369569112E-2"/>
          <c:y val="9.9979270043346266E-2"/>
          <c:w val="0.93987169433725393"/>
          <c:h val="0.78498657885282241"/>
        </c:manualLayout>
      </c:layout>
      <c:scatterChart>
        <c:scatterStyle val="lineMarker"/>
        <c:varyColors val="0"/>
        <c:ser>
          <c:idx val="1"/>
          <c:order val="0"/>
          <c:tx>
            <c:strRef>
              <c:f>cameraman!$H$2</c:f>
              <c:strCache>
                <c:ptCount val="1"/>
                <c:pt idx="0">
                  <c:v>Proposed method</c:v>
                </c:pt>
              </c:strCache>
            </c:strRef>
          </c:tx>
          <c:spPr>
            <a:ln w="19050" cap="rnd">
              <a:noFill/>
              <a:round/>
            </a:ln>
            <a:effectLst/>
          </c:spPr>
          <c:marker>
            <c:symbol val="plus"/>
            <c:size val="7"/>
            <c:spPr>
              <a:noFill/>
              <a:ln w="9525">
                <a:solidFill>
                  <a:schemeClr val="accent2"/>
                </a:solidFill>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DF0B-4496-A2AC-34444F983E9A}"/>
            </c:ext>
          </c:extLst>
        </c:ser>
        <c:ser>
          <c:idx val="0"/>
          <c:order val="1"/>
          <c:tx>
            <c:strRef>
              <c:f>cameraman!$B$2</c:f>
              <c:strCache>
                <c:ptCount val="1"/>
                <c:pt idx="0">
                  <c:v>DCT only</c:v>
                </c:pt>
              </c:strCache>
            </c:strRef>
          </c:tx>
          <c:spPr>
            <a:ln w="19050" cap="rnd">
              <a:noFill/>
              <a:round/>
            </a:ln>
            <a:effectLst/>
          </c:spPr>
          <c:marker>
            <c:symbol val="triangle"/>
            <c:size val="6"/>
            <c:spPr>
              <a:solidFill>
                <a:schemeClr val="accent4"/>
              </a:solidFill>
              <a:ln w="9525">
                <a:solidFill>
                  <a:schemeClr val="accent4"/>
                </a:solidFill>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DF0B-4496-A2AC-34444F983E9A}"/>
            </c:ext>
          </c:extLst>
        </c:ser>
        <c:ser>
          <c:idx val="2"/>
          <c:order val="2"/>
          <c:tx>
            <c:strRef>
              <c:f>cameraman!$E$2</c:f>
              <c:strCache>
                <c:ptCount val="1"/>
                <c:pt idx="0">
                  <c:v>Togashi et al.[2]</c:v>
                </c:pt>
              </c:strCache>
            </c:strRef>
          </c:tx>
          <c:spPr>
            <a:ln w="19050" cap="rnd">
              <a:noFill/>
              <a:round/>
            </a:ln>
            <a:effectLst/>
          </c:spPr>
          <c:marker>
            <c:symbol val="circle"/>
            <c:size val="6"/>
            <c:spPr>
              <a:solidFill>
                <a:schemeClr val="accent5"/>
              </a:solidFill>
              <a:ln w="9525">
                <a:solidFill>
                  <a:schemeClr val="accent5"/>
                </a:solidFill>
              </a:ln>
              <a:effectLst/>
            </c:spPr>
          </c:marker>
          <c:xVal>
            <c:numRef>
              <c:f>cameraman!$E$3:$E$8</c:f>
              <c:numCache>
                <c:formatCode>General</c:formatCode>
                <c:ptCount val="6"/>
                <c:pt idx="0">
                  <c:v>0.56751499999999999</c:v>
                </c:pt>
                <c:pt idx="1">
                  <c:v>0.50444699999999998</c:v>
                </c:pt>
                <c:pt idx="2">
                  <c:v>0.44156900000000004</c:v>
                </c:pt>
                <c:pt idx="3">
                  <c:v>0.37428800000000001</c:v>
                </c:pt>
                <c:pt idx="4">
                  <c:v>0.29681900000000006</c:v>
                </c:pt>
                <c:pt idx="5">
                  <c:v>0.21507900000000002</c:v>
                </c:pt>
              </c:numCache>
            </c:numRef>
          </c:xVal>
          <c:yVal>
            <c:numRef>
              <c:f>cameraman!$F$3:$F$8</c:f>
              <c:numCache>
                <c:formatCode>General</c:formatCode>
                <c:ptCount val="6"/>
                <c:pt idx="0">
                  <c:v>30.239457000000002</c:v>
                </c:pt>
                <c:pt idx="1">
                  <c:v>29.416004000000001</c:v>
                </c:pt>
                <c:pt idx="2">
                  <c:v>28.710294000000001</c:v>
                </c:pt>
                <c:pt idx="3">
                  <c:v>27.818854999999999</c:v>
                </c:pt>
                <c:pt idx="4">
                  <c:v>26.504829000000001</c:v>
                </c:pt>
                <c:pt idx="5">
                  <c:v>24.300948999999999</c:v>
                </c:pt>
              </c:numCache>
            </c:numRef>
          </c:yVal>
          <c:smooth val="0"/>
          <c:extLst>
            <c:ext xmlns:c16="http://schemas.microsoft.com/office/drawing/2014/chart" uri="{C3380CC4-5D6E-409C-BE32-E72D297353CC}">
              <c16:uniqueId val="{00000002-DF0B-4496-A2AC-34444F983E9A}"/>
            </c:ext>
          </c:extLst>
        </c:ser>
        <c:dLbls>
          <c:showLegendKey val="0"/>
          <c:showVal val="0"/>
          <c:showCatName val="0"/>
          <c:showSerName val="0"/>
          <c:showPercent val="0"/>
          <c:showBubbleSize val="0"/>
        </c:dLbls>
        <c:axId val="1186982607"/>
        <c:axId val="1186983023"/>
      </c:scatterChart>
      <c:valAx>
        <c:axId val="1186982607"/>
        <c:scaling>
          <c:orientation val="minMax"/>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Entropy</a:t>
                </a:r>
                <a:endParaRPr lang="ja-JP" alt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3023"/>
        <c:crosses val="autoZero"/>
        <c:crossBetween val="midCat"/>
      </c:valAx>
      <c:valAx>
        <c:axId val="1186983023"/>
        <c:scaling>
          <c:orientation val="minMax"/>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PSNR</a:t>
                </a:r>
                <a:endParaRPr lang="ja-JP" altLang="en-US" sz="1200">
                  <a:latin typeface="Times New Roman" panose="02020603050405020304" pitchFamily="18" charset="0"/>
                  <a:cs typeface="Times New Roman" panose="02020603050405020304" pitchFamily="18" charset="0"/>
                </a:endParaRPr>
              </a:p>
            </c:rich>
          </c:tx>
          <c:layout>
            <c:manualLayout>
              <c:xMode val="edge"/>
              <c:yMode val="edge"/>
              <c:x val="7.8097174038383958E-3"/>
              <c:y val="3.3174151854820096E-2"/>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2607"/>
        <c:crosses val="autoZero"/>
        <c:crossBetween val="midCat"/>
      </c:valAx>
      <c:spPr>
        <a:noFill/>
        <a:ln>
          <a:noFill/>
        </a:ln>
        <a:effectLst/>
      </c:spPr>
    </c:plotArea>
    <c:legend>
      <c:legendPos val="r"/>
      <c:layout>
        <c:manualLayout>
          <c:xMode val="edge"/>
          <c:yMode val="edge"/>
          <c:x val="0.66332037699166246"/>
          <c:y val="0.47654348747192948"/>
          <c:w val="0.2991929794699133"/>
          <c:h val="0.39398960124939647"/>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5806856711534E-2"/>
          <c:y val="6.0473667311840049E-2"/>
          <c:w val="0.90764625517277353"/>
          <c:h val="0.8007298561692664"/>
        </c:manualLayout>
      </c:layout>
      <c:scatterChart>
        <c:scatterStyle val="lineMarker"/>
        <c:varyColors val="0"/>
        <c:ser>
          <c:idx val="0"/>
          <c:order val="0"/>
          <c:tx>
            <c:strRef>
              <c:f>barbara!$P$2</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barbara!$P$3:$P$8</c:f>
              <c:numCache>
                <c:formatCode>General</c:formatCode>
                <c:ptCount val="6"/>
                <c:pt idx="0">
                  <c:v>0.81166899999999997</c:v>
                </c:pt>
                <c:pt idx="1">
                  <c:v>0.72940899999999997</c:v>
                </c:pt>
                <c:pt idx="2">
                  <c:v>0.63569100000000001</c:v>
                </c:pt>
                <c:pt idx="3">
                  <c:v>0.51973899999999995</c:v>
                </c:pt>
                <c:pt idx="4">
                  <c:v>0.37933899999999998</c:v>
                </c:pt>
                <c:pt idx="5">
                  <c:v>0.22112599999999999</c:v>
                </c:pt>
              </c:numCache>
            </c:numRef>
          </c:xVal>
          <c:yVal>
            <c:numRef>
              <c:f>barbara!$Q$3:$Q$8</c:f>
              <c:numCache>
                <c:formatCode>General</c:formatCode>
                <c:ptCount val="6"/>
                <c:pt idx="0">
                  <c:v>0.90978000000000003</c:v>
                </c:pt>
                <c:pt idx="1">
                  <c:v>0.89047399999999999</c:v>
                </c:pt>
                <c:pt idx="2">
                  <c:v>0.86590400000000001</c:v>
                </c:pt>
                <c:pt idx="3">
                  <c:v>0.828565</c:v>
                </c:pt>
                <c:pt idx="4">
                  <c:v>0.75587899999999997</c:v>
                </c:pt>
                <c:pt idx="5">
                  <c:v>0.59659399999999996</c:v>
                </c:pt>
              </c:numCache>
            </c:numRef>
          </c:yVal>
          <c:smooth val="0"/>
          <c:extLst>
            <c:ext xmlns:c16="http://schemas.microsoft.com/office/drawing/2014/chart" uri="{C3380CC4-5D6E-409C-BE32-E72D297353CC}">
              <c16:uniqueId val="{00000000-3A7D-4B58-9195-C764DCDE501F}"/>
            </c:ext>
          </c:extLst>
        </c:ser>
        <c:ser>
          <c:idx val="1"/>
          <c:order val="1"/>
          <c:tx>
            <c:strRef>
              <c:f>barbara!$S$2</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barbara!$S$3:$S$8</c:f>
              <c:numCache>
                <c:formatCode>General</c:formatCode>
                <c:ptCount val="6"/>
                <c:pt idx="0">
                  <c:v>0.81166899999999997</c:v>
                </c:pt>
                <c:pt idx="1">
                  <c:v>0.72940899999999997</c:v>
                </c:pt>
                <c:pt idx="2">
                  <c:v>0.63569100000000001</c:v>
                </c:pt>
                <c:pt idx="3">
                  <c:v>0.51973899999999995</c:v>
                </c:pt>
                <c:pt idx="4">
                  <c:v>0.38338100000000008</c:v>
                </c:pt>
                <c:pt idx="5">
                  <c:v>0.227354</c:v>
                </c:pt>
              </c:numCache>
            </c:numRef>
          </c:xVal>
          <c:yVal>
            <c:numRef>
              <c:f>barbara!$T$3:$T$8</c:f>
              <c:numCache>
                <c:formatCode>General</c:formatCode>
                <c:ptCount val="6"/>
                <c:pt idx="0">
                  <c:v>0.90978000000000003</c:v>
                </c:pt>
                <c:pt idx="1">
                  <c:v>0.89047399999999999</c:v>
                </c:pt>
                <c:pt idx="2">
                  <c:v>0.86590400000000001</c:v>
                </c:pt>
                <c:pt idx="3">
                  <c:v>0.828565</c:v>
                </c:pt>
                <c:pt idx="4">
                  <c:v>0.75771299999999997</c:v>
                </c:pt>
                <c:pt idx="5">
                  <c:v>0.60273200000000005</c:v>
                </c:pt>
              </c:numCache>
            </c:numRef>
          </c:yVal>
          <c:smooth val="0"/>
          <c:extLst>
            <c:ext xmlns:c16="http://schemas.microsoft.com/office/drawing/2014/chart" uri="{C3380CC4-5D6E-409C-BE32-E72D297353CC}">
              <c16:uniqueId val="{00000001-3A7D-4B58-9195-C764DCDE501F}"/>
            </c:ext>
          </c:extLst>
        </c:ser>
        <c:ser>
          <c:idx val="2"/>
          <c:order val="2"/>
          <c:tx>
            <c:strRef>
              <c:f>barbara!$V$2</c:f>
              <c:strCache>
                <c:ptCount val="1"/>
                <c:pt idx="0">
                  <c:v>Proposed method</c:v>
                </c:pt>
              </c:strCache>
            </c:strRef>
          </c:tx>
          <c:spPr>
            <a:ln w="19050" cap="rnd">
              <a:noFill/>
              <a:round/>
            </a:ln>
            <a:effectLst/>
          </c:spPr>
          <c:marker>
            <c:symbol val="plus"/>
            <c:size val="6"/>
            <c:spPr>
              <a:noFill/>
              <a:ln w="12700">
                <a:solidFill>
                  <a:schemeClr val="accent2"/>
                </a:solidFill>
              </a:ln>
              <a:effectLst/>
            </c:spPr>
          </c:marker>
          <c:xVal>
            <c:numRef>
              <c:f>barbara!$V$3:$V$8</c:f>
              <c:numCache>
                <c:formatCode>General</c:formatCode>
                <c:ptCount val="6"/>
                <c:pt idx="0">
                  <c:v>0.81062199999999995</c:v>
                </c:pt>
                <c:pt idx="1">
                  <c:v>0.72825899999999999</c:v>
                </c:pt>
                <c:pt idx="2">
                  <c:v>0.63422099999999992</c:v>
                </c:pt>
                <c:pt idx="3">
                  <c:v>0.51735799999999998</c:v>
                </c:pt>
                <c:pt idx="4">
                  <c:v>0.37849300000000002</c:v>
                </c:pt>
                <c:pt idx="5">
                  <c:v>0.21593100000000001</c:v>
                </c:pt>
              </c:numCache>
            </c:numRef>
          </c:xVal>
          <c:yVal>
            <c:numRef>
              <c:f>barbara!$W$3:$W$8</c:f>
              <c:numCache>
                <c:formatCode>General</c:formatCode>
                <c:ptCount val="6"/>
                <c:pt idx="0">
                  <c:v>0.90973800000000005</c:v>
                </c:pt>
                <c:pt idx="1">
                  <c:v>0.89053899999999997</c:v>
                </c:pt>
                <c:pt idx="2">
                  <c:v>0.865873</c:v>
                </c:pt>
                <c:pt idx="3">
                  <c:v>0.82838199999999995</c:v>
                </c:pt>
                <c:pt idx="4">
                  <c:v>0.75695699999999999</c:v>
                </c:pt>
                <c:pt idx="5">
                  <c:v>0.59964499999999998</c:v>
                </c:pt>
              </c:numCache>
            </c:numRef>
          </c:yVal>
          <c:smooth val="0"/>
          <c:extLst>
            <c:ext xmlns:c16="http://schemas.microsoft.com/office/drawing/2014/chart" uri="{C3380CC4-5D6E-409C-BE32-E72D297353CC}">
              <c16:uniqueId val="{00000002-3A7D-4B58-9195-C764DCDE501F}"/>
            </c:ext>
          </c:extLst>
        </c:ser>
        <c:dLbls>
          <c:showLegendKey val="0"/>
          <c:showVal val="0"/>
          <c:showCatName val="0"/>
          <c:showSerName val="0"/>
          <c:showPercent val="0"/>
          <c:showBubbleSize val="0"/>
        </c:dLbls>
        <c:axId val="375777263"/>
        <c:axId val="375771023"/>
      </c:scatterChart>
      <c:valAx>
        <c:axId val="375777263"/>
        <c:scaling>
          <c:orientation val="minMax"/>
          <c:max val="0.85000000000000009"/>
          <c:min val="0.15000000000000002"/>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71023"/>
        <c:crosses val="autoZero"/>
        <c:crossBetween val="midCat"/>
      </c:valAx>
      <c:valAx>
        <c:axId val="375771023"/>
        <c:scaling>
          <c:orientation val="minMax"/>
          <c:min val="0.55000000000000004"/>
        </c:scaling>
        <c:delete val="0"/>
        <c:axPos val="l"/>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5720210312967441E-2"/>
              <c:y val="4.4063921142519233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77263"/>
        <c:crosses val="autoZero"/>
        <c:crossBetween val="midCat"/>
      </c:valAx>
      <c:spPr>
        <a:noFill/>
        <a:ln>
          <a:noFill/>
        </a:ln>
        <a:effectLst/>
      </c:spPr>
    </c:plotArea>
    <c:legend>
      <c:legendPos val="r"/>
      <c:layout>
        <c:manualLayout>
          <c:xMode val="edge"/>
          <c:yMode val="edge"/>
          <c:x val="0.61036444767645937"/>
          <c:y val="0.41270863075100722"/>
          <c:w val="0.35000381001752606"/>
          <c:h val="0.39875547142704248"/>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8"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5" y="2"/>
            <a:ext cx="4275403" cy="337958"/>
          </a:xfrm>
          <a:prstGeom prst="rect">
            <a:avLst/>
          </a:prstGeom>
        </p:spPr>
        <p:txBody>
          <a:bodyPr vert="horz" lIns="91427" tIns="45714" rIns="91427" bIns="45714" rtlCol="0"/>
          <a:lstStyle>
            <a:lvl1pPr algn="r">
              <a:defRPr sz="1200"/>
            </a:lvl1pPr>
          </a:lstStyle>
          <a:p>
            <a:r>
              <a:rPr kumimoji="1" lang="en-US" altLang="ja-JP"/>
              <a:t>2022/5/30</a:t>
            </a:r>
            <a:endParaRPr kumimoji="1" lang="ja-JP" altLang="en-US"/>
          </a:p>
        </p:txBody>
      </p:sp>
      <p:sp>
        <p:nvSpPr>
          <p:cNvPr id="4" name="フッター プレースホルダー 3"/>
          <p:cNvSpPr>
            <a:spLocks noGrp="1"/>
          </p:cNvSpPr>
          <p:nvPr>
            <p:ph type="ftr" sz="quarter" idx="2"/>
          </p:nvPr>
        </p:nvSpPr>
        <p:spPr>
          <a:xfrm>
            <a:off x="8"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5"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8"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5" y="2"/>
            <a:ext cx="4275403" cy="337958"/>
          </a:xfrm>
          <a:prstGeom prst="rect">
            <a:avLst/>
          </a:prstGeom>
        </p:spPr>
        <p:txBody>
          <a:bodyPr vert="horz" lIns="91427" tIns="45714" rIns="91427" bIns="45714" rtlCol="0"/>
          <a:lstStyle>
            <a:lvl1pPr algn="r">
              <a:defRPr sz="1200"/>
            </a:lvl1pPr>
          </a:lstStyle>
          <a:p>
            <a:r>
              <a:rPr kumimoji="1" lang="en-US" altLang="ja-JP"/>
              <a:t>2022/5/30</a:t>
            </a:r>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90"/>
            <a:ext cx="7893050" cy="2652207"/>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8"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5"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簡単な研究紹介とテーマ決めのアドバイス的なことができたらなと思います。</a:t>
            </a:r>
            <a:endParaRPr kumimoji="1" lang="en-US" altLang="ja-JP" dirty="0"/>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r>
              <a:rPr kumimoji="1" lang="en-US" altLang="ja-JP" dirty="0"/>
              <a:t>SSIM</a:t>
            </a:r>
            <a:r>
              <a:rPr kumimoji="1" lang="ja-JP" altLang="en-US" dirty="0"/>
              <a:t>版</a:t>
            </a:r>
            <a:endParaRPr kumimoji="1" lang="en-US" altLang="ja-JP" dirty="0"/>
          </a:p>
          <a:p>
            <a:r>
              <a:rPr kumimoji="1" lang="ja-JP" altLang="en-US" dirty="0"/>
              <a:t>　画質だけでなく、構造的な部分も評価している。</a:t>
            </a:r>
            <a:endParaRPr kumimoji="1" lang="en-US" altLang="ja-JP" dirty="0"/>
          </a:p>
          <a:p>
            <a:r>
              <a:rPr kumimoji="1" lang="ja-JP" altLang="en-US" dirty="0"/>
              <a:t>　</a:t>
            </a:r>
            <a:r>
              <a:rPr kumimoji="1" lang="en-US" altLang="ja-JP" dirty="0"/>
              <a:t>SSIM</a:t>
            </a:r>
            <a:r>
              <a:rPr kumimoji="1" lang="ja-JP" altLang="en-US" dirty="0"/>
              <a:t>でも</a:t>
            </a:r>
            <a:r>
              <a:rPr kumimoji="1" lang="en-US" altLang="ja-JP" dirty="0"/>
              <a:t>PSNR</a:t>
            </a:r>
            <a:r>
              <a:rPr kumimoji="1" lang="ja-JP" altLang="en-US" dirty="0"/>
              <a:t>と同様に、符号化性能を改善できた。</a:t>
            </a:r>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67623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他の画像でも符号化性能が改善</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3095167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わずかに改善。</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1043543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低レートであるほど、</a:t>
            </a:r>
            <a:r>
              <a:rPr kumimoji="1" lang="en-US" altLang="ja-JP" dirty="0"/>
              <a:t>DCT</a:t>
            </a:r>
            <a:r>
              <a:rPr kumimoji="1" lang="ja-JP" altLang="en-US" dirty="0"/>
              <a:t>は視覚に必要な情報を削ってしまうため、</a:t>
            </a:r>
            <a:r>
              <a:rPr kumimoji="1" lang="en-US" altLang="ja-JP" dirty="0"/>
              <a:t>ICA</a:t>
            </a:r>
            <a:r>
              <a:rPr kumimoji="1" lang="ja-JP" altLang="en-US" dirty="0"/>
              <a:t>が効果的になる領域が増加する。</a:t>
            </a:r>
            <a:endParaRPr kumimoji="1" lang="en-US" altLang="ja-JP" dirty="0"/>
          </a:p>
          <a:p>
            <a:endParaRPr kumimoji="1" lang="ja-JP" altLang="en-US" dirty="0"/>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2250074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ある。</a:t>
            </a:r>
            <a:endParaRPr kumimoji="1" lang="en-US" altLang="ja-JP" dirty="0"/>
          </a:p>
          <a:p>
            <a:r>
              <a:rPr kumimoji="1" lang="ja-JP" altLang="en-US" dirty="0"/>
              <a:t>　オレンジの四角は基底情報を除いたもの。</a:t>
            </a:r>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141942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平坦であるほど効果的であった。</a:t>
            </a:r>
            <a:endParaRPr kumimoji="1" lang="en-US" altLang="ja-JP" dirty="0"/>
          </a:p>
          <a:p>
            <a:r>
              <a:rPr kumimoji="1" lang="ja-JP" altLang="en-US" dirty="0"/>
              <a:t>　理由として、平坦な領域も</a:t>
            </a:r>
            <a:r>
              <a:rPr kumimoji="1" lang="en-US" altLang="ja-JP" dirty="0"/>
              <a:t>ICA</a:t>
            </a:r>
            <a:r>
              <a:rPr kumimoji="1" lang="ja-JP" altLang="en-US" dirty="0"/>
              <a:t>の方が効果的であることが多い。</a:t>
            </a:r>
            <a:endParaRPr kumimoji="1" lang="en-US" altLang="ja-JP" dirty="0"/>
          </a:p>
          <a:p>
            <a:r>
              <a:rPr kumimoji="1" lang="ja-JP" altLang="en-US" dirty="0"/>
              <a:t>　また、想定する基底数では、強い局所特徴を表現できない。</a:t>
            </a:r>
            <a:endParaRPr kumimoji="1" lang="en-US" altLang="ja-JP" dirty="0"/>
          </a:p>
          <a:p>
            <a:r>
              <a:rPr kumimoji="1" lang="ja-JP" altLang="en-US" dirty="0"/>
              <a:t>　といった理由から、平坦な特徴を持つ画像の方が効果的です。</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1139254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681034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使用基底を決定した時に、符号化性能改善に対して、どこまでを許容範囲とするか。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丸はもちろんだが、△も符号化性能改善に有効である場合がある。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ブロック単体での話ではなく、画像全体に影響がある。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3439594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人間研、</a:t>
            </a:r>
            <a:r>
              <a:rPr kumimoji="1" lang="en-US" altLang="ja-JP" dirty="0"/>
              <a:t>CD</a:t>
            </a:r>
            <a:r>
              <a:rPr kumimoji="1" lang="ja-JP" altLang="en-US" dirty="0"/>
              <a:t>研、事業に近い開発を行っている研究所であったりが希望ですが、</a:t>
            </a:r>
            <a:endParaRPr kumimoji="1" lang="en-US" altLang="ja-JP" dirty="0"/>
          </a:p>
          <a:p>
            <a:r>
              <a:rPr kumimoji="1" lang="ja-JP" altLang="en-US" dirty="0"/>
              <a:t>　結局はどこに行ったとしても、己の信念やこだわりに対してすべきことを見つけて行動するだけなので、</a:t>
            </a:r>
            <a:endParaRPr kumimoji="1" lang="en-US" altLang="ja-JP" dirty="0"/>
          </a:p>
          <a:p>
            <a:r>
              <a:rPr kumimoji="1" lang="ja-JP" altLang="en-US" dirty="0"/>
              <a:t>　必要として頂けるのであれば、他の領域でも大歓迎です。</a:t>
            </a:r>
            <a:endParaRPr kumimoji="1" lang="en-US" altLang="ja-JP" dirty="0"/>
          </a:p>
          <a:p>
            <a:endParaRPr kumimoji="1" lang="en-US" altLang="ja-JP" dirty="0"/>
          </a:p>
          <a:p>
            <a:r>
              <a:rPr kumimoji="1" lang="ja-JP" altLang="en-US" dirty="0"/>
              <a:t>　希望に対して、活かせる知識・経験としては、</a:t>
            </a:r>
            <a:endParaRPr kumimoji="1" lang="en-US" altLang="ja-JP" dirty="0"/>
          </a:p>
          <a:p>
            <a:r>
              <a:rPr kumimoji="1" lang="ja-JP" altLang="en-US" dirty="0"/>
              <a:t>　研究で培った画像・映像処理、チーム開発や自主的に学んだ機械学習の知識であったり、　</a:t>
            </a:r>
            <a:endParaRPr kumimoji="1" lang="en-US" altLang="ja-JP" dirty="0"/>
          </a:p>
          <a:p>
            <a:r>
              <a:rPr kumimoji="1" lang="ja-JP" altLang="en-US" dirty="0"/>
              <a:t>　チームでの研究開発が必要不可欠であるため、チームでのシステム開発やゼミにおいて組織活動が円滑になるよう立ち回った経験が活かせると感じています。</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254651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solidFill>
                <a:schemeClr val="tx1"/>
              </a:solidFill>
            </a:endParaRPr>
          </a:p>
          <a:p>
            <a:r>
              <a:rPr kumimoji="1" lang="ja-JP" altLang="en-US" dirty="0">
                <a:solidFill>
                  <a:schemeClr val="tx1"/>
                </a:solidFill>
              </a:rPr>
              <a:t>　私が研究している画像圧縮の目的は、画像中の余分な情報を減らすことで、画像の効率的な伝送・保存を行うことです。</a:t>
            </a:r>
            <a:endParaRPr kumimoji="1" lang="en-US" altLang="ja-JP" dirty="0">
              <a:solidFill>
                <a:schemeClr val="tx1"/>
              </a:solidFill>
            </a:endParaRPr>
          </a:p>
          <a:p>
            <a:r>
              <a:rPr kumimoji="1" lang="ja-JP" altLang="en-US" dirty="0">
                <a:solidFill>
                  <a:schemeClr val="tx1"/>
                </a:solidFill>
              </a:rPr>
              <a:t>　この画像は、実は情報量が</a:t>
            </a:r>
            <a:r>
              <a:rPr kumimoji="1" lang="en-US" altLang="ja-JP" dirty="0">
                <a:solidFill>
                  <a:schemeClr val="tx1"/>
                </a:solidFill>
              </a:rPr>
              <a:t>1/8</a:t>
            </a:r>
            <a:r>
              <a:rPr kumimoji="1" lang="ja-JP" altLang="en-US" dirty="0">
                <a:solidFill>
                  <a:schemeClr val="tx1"/>
                </a:solidFill>
              </a:rPr>
              <a:t>にまで減らされています。　</a:t>
            </a:r>
            <a:endParaRPr kumimoji="1" lang="en-US" altLang="ja-JP" dirty="0">
              <a:solidFill>
                <a:schemeClr val="tx1"/>
              </a:solidFill>
            </a:endParaRPr>
          </a:p>
          <a:p>
            <a:r>
              <a:rPr kumimoji="1" lang="ja-JP" altLang="en-US" dirty="0">
                <a:solidFill>
                  <a:schemeClr val="tx1"/>
                </a:solidFill>
              </a:rPr>
              <a:t>　そんな画像符号化では、離散コサイン変換（</a:t>
            </a:r>
            <a:r>
              <a:rPr kumimoji="1" lang="en-US" altLang="ja-JP" dirty="0">
                <a:solidFill>
                  <a:schemeClr val="tx1"/>
                </a:solidFill>
              </a:rPr>
              <a:t>DCT</a:t>
            </a:r>
            <a:r>
              <a:rPr kumimoji="1" lang="ja-JP" altLang="en-US" dirty="0">
                <a:solidFill>
                  <a:schemeClr val="tx1"/>
                </a:solidFill>
              </a:rPr>
              <a:t>）という手法が有名であり、画像や映像伝送で有名である、</a:t>
            </a:r>
            <a:r>
              <a:rPr kumimoji="1" lang="en-US" altLang="ja-JP" dirty="0">
                <a:solidFill>
                  <a:schemeClr val="tx1"/>
                </a:solidFill>
              </a:rPr>
              <a:t>JPEG</a:t>
            </a:r>
            <a:r>
              <a:rPr kumimoji="1" lang="ja-JP" altLang="en-US" dirty="0">
                <a:solidFill>
                  <a:schemeClr val="tx1"/>
                </a:solidFill>
              </a:rPr>
              <a:t>や</a:t>
            </a:r>
            <a:r>
              <a:rPr kumimoji="1" lang="en-US" altLang="ja-JP" dirty="0">
                <a:solidFill>
                  <a:schemeClr val="tx1"/>
                </a:solidFill>
              </a:rPr>
              <a:t>MPEG</a:t>
            </a:r>
            <a:r>
              <a:rPr kumimoji="1" lang="ja-JP" altLang="en-US" dirty="0">
                <a:solidFill>
                  <a:schemeClr val="tx1"/>
                </a:solidFill>
              </a:rPr>
              <a:t>に採用されています。</a:t>
            </a:r>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4269633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r>
              <a:rPr kumimoji="1" lang="ja-JP" altLang="en-US" sz="1200" kern="1200">
                <a:solidFill>
                  <a:schemeClr val="tx1"/>
                </a:solidFill>
                <a:effectLst/>
                <a:latin typeface="+mn-lt"/>
                <a:ea typeface="+mn-ea"/>
                <a:cs typeface="+mn-cs"/>
              </a:rPr>
              <a:t>　同じ画質で一枚の画像を保存するときに画像全体で必要となる情報量を比較している。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（同じ画質を保存するために必要な情報が少ない方が送ったりするときいいよね。だからそれを目指している）</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よりも少数個の基底でブロックを保存できるため、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よりも（係数だけの情報量で見たら）少なくなるが、基底情報を加えると</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符号化性能が劣化してしまう。</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ここで</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が効果的なブロックに分割し、併用することで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よりも（係数だけの情報量で見たら）少なくなるが、</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画像全体で使う基底の種類を限定していない（自由に使っているため）ため、基底情報が上乗せされ、結果的に符号化性能が悪くなってしまう。</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そのため、</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のように、基底情報を上乗せしても符号化性能が良くなるような基底のみを使用することで、符号化性能を改善できる。（と理論的にはそうなると思っている。試さないと分からないから試している。）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本研究では、これらの基底のことを「重要基底」と呼んでいる。</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　さっき話したのは、「ハイブリッド手法（先行手法も含めた超関連研究でのくくり）」のゴールだけど、ここで話すのは、「本研究」のゴール。</a:t>
            </a:r>
            <a:endParaRPr kumimoji="1" lang="en-US" altLang="ja-JP"/>
          </a:p>
          <a:p>
            <a:r>
              <a:rPr kumimoji="1" lang="ja-JP" altLang="en-US"/>
              <a:t>　</a:t>
            </a:r>
            <a:r>
              <a:rPr kumimoji="1" lang="en-US" altLang="ja-JP"/>
              <a:t>Step1</a:t>
            </a:r>
            <a:r>
              <a:rPr kumimoji="1" lang="ja-JP" altLang="en-US"/>
              <a:t>と</a:t>
            </a:r>
            <a:r>
              <a:rPr kumimoji="1" lang="en-US" altLang="ja-JP"/>
              <a:t>Step2</a:t>
            </a:r>
            <a:r>
              <a:rPr kumimoji="1" lang="ja-JP" altLang="en-US"/>
              <a:t>で具体的にどんなことを提案して、スライド</a:t>
            </a:r>
            <a:r>
              <a:rPr kumimoji="1" lang="en-US" altLang="ja-JP"/>
              <a:t>8</a:t>
            </a:r>
            <a:r>
              <a:rPr kumimoji="1" lang="ja-JP" altLang="en-US"/>
              <a:t>の</a:t>
            </a:r>
            <a:r>
              <a:rPr kumimoji="1" lang="en-US" altLang="ja-JP"/>
              <a:t>2</a:t>
            </a:r>
            <a:r>
              <a:rPr kumimoji="1" lang="ja-JP" altLang="en-US"/>
              <a:t>つの課題を解決するの？って話。</a:t>
            </a:r>
            <a:endParaRPr kumimoji="1" lang="en-US" altLang="ja-JP"/>
          </a:p>
          <a:p>
            <a:r>
              <a:rPr kumimoji="1" lang="ja-JP" altLang="en-US"/>
              <a:t>　</a:t>
            </a:r>
            <a:endParaRPr kumimoji="1" lang="en-US" altLang="ja-JP"/>
          </a:p>
          <a:p>
            <a:r>
              <a:rPr kumimoji="1" lang="ja-JP" altLang="en-US"/>
              <a:t>　</a:t>
            </a:r>
            <a:r>
              <a:rPr kumimoji="1" lang="en-US" altLang="ja-JP"/>
              <a:t>Step1</a:t>
            </a:r>
            <a:r>
              <a:rPr kumimoji="1" lang="ja-JP" altLang="en-US"/>
              <a:t>、</a:t>
            </a:r>
            <a:r>
              <a:rPr kumimoji="1" lang="en-US" altLang="ja-JP"/>
              <a:t>Step2</a:t>
            </a:r>
            <a:r>
              <a:rPr kumimoji="1" lang="ja-JP" altLang="en-US"/>
              <a:t>における解決法は、先行手法で既に提案されているが、改善の余地（課題的な部分）があるため、</a:t>
            </a:r>
            <a:endParaRPr kumimoji="1" lang="en-US" altLang="ja-JP"/>
          </a:p>
          <a:p>
            <a:r>
              <a:rPr kumimoji="1" lang="ja-JP" altLang="en-US"/>
              <a:t>　それらを解決することで、ハイブリッド手法の符号化性能を改善する。</a:t>
            </a:r>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2229569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今回の説明会の目的は、「大まかな研究内容」と「それに基づいたプログラム」を（大体でいいから）理解してもらって、</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三上君がスムーズに研究を始められるようにすること。（（大枠的に）こういうこともできるんじゃないか？、（研究の細かい部分において）あの部分を流用できるんじゃないか？など　）</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　僕の研究に対して意見（アドバイス、疑問点など）をしてもらえるととっても嬉しい。（←今すぐにではなく、研究をしている中で気づいたこと、思ったことなどがあれば、、）</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今回の説明会では、提案手法の意味的な部分（どうしてそれするの？）と具体的な内容（どんなことしてるの？）と実際のプログラム（どうやって再現（実験）してんの？）を合わせて説明する。</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特に、実際のプログラムの流れはスライド</a:t>
            </a:r>
            <a:r>
              <a:rPr kumimoji="1" lang="en-US" altLang="ja-JP" sz="1200" kern="1200">
                <a:solidFill>
                  <a:schemeClr val="tx1"/>
                </a:solidFill>
                <a:effectLst/>
                <a:latin typeface="+mn-lt"/>
                <a:ea typeface="+mn-ea"/>
                <a:cs typeface="+mn-cs"/>
              </a:rPr>
              <a:t>11</a:t>
            </a:r>
            <a:r>
              <a:rPr kumimoji="1" lang="ja-JP" altLang="en-US" sz="1200" kern="1200">
                <a:solidFill>
                  <a:schemeClr val="tx1"/>
                </a:solidFill>
                <a:effectLst/>
                <a:latin typeface="+mn-lt"/>
                <a:ea typeface="+mn-ea"/>
                <a:cs typeface="+mn-cs"/>
              </a:rPr>
              <a:t>の順に進んでいるため、各</a:t>
            </a:r>
            <a:r>
              <a:rPr kumimoji="1" lang="en-US" altLang="ja-JP" sz="1200" kern="1200">
                <a:solidFill>
                  <a:schemeClr val="tx1"/>
                </a:solidFill>
                <a:effectLst/>
                <a:latin typeface="+mn-lt"/>
                <a:ea typeface="+mn-ea"/>
                <a:cs typeface="+mn-cs"/>
              </a:rPr>
              <a:t>Step</a:t>
            </a:r>
            <a:r>
              <a:rPr kumimoji="1" lang="ja-JP" altLang="en-US" sz="1200" kern="1200">
                <a:solidFill>
                  <a:schemeClr val="tx1"/>
                </a:solidFill>
                <a:effectLst/>
                <a:latin typeface="+mn-lt"/>
                <a:ea typeface="+mn-ea"/>
                <a:cs typeface="+mn-cs"/>
              </a:rPr>
              <a:t>や細かい部分で、どのような処理が行われているのかを意識してほしい。</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95344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つのブロックでの話。</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は、画像全体での話。</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領域分割の際、</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の画質・情報量を比較することで、それぞれが得意なブロックに分割します。</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（実際には、情報量を揃えて、画質を比較している。　分かりやすいように情報量といったが、実際には、使用する基底の数を揃えている）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画質を比較するときには、「基底の数」と「基底の種類」を決める必要がある。（画質を再構成するのに、どれくらいの基底を使うのか？、どの基底を使うのか？）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これらは、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では自動的（</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Q</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テーブルに基づいて）に量子化され、画質と情報量（基底の数）が決まるため、「基底の数」と「基底の種類」は自動的に決まる。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は自動では決まらないため、</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の情報量（基底の数）を参考に、「基底の数」を決めることで、「基底の種類」を求めるだけになる。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（例えば、あるブロックを</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で量子化した後の基底の数が</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こなら、</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も</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こ。そのあと、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基底の内</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こ選んで使う。これで、</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の画質を比較できる）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の基底の数が決まるたびに、どの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基底を使おうかと悩んでいると時間がかかってしまうため、</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あらかじめ、どの基底を使うのか決めておく。（ブロックごとに特徴が異なるため、どの基底を使うかはブロックごとで異なる）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先行手法は、各基底をブロックとの形（特徴）が似ている順に並べて、基底の数に応じて、上位の基底を使用していた。</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しかし、ブロックを保存するとき、複数個の基底を組み合わせている場合が多いため、使用する基底の順序は組み合わせることを意識したものでなければならない。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（先行手法の順序は、各基底とブロックとの似ている順なので、組み合わせは考えられていない）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そのため、提案手法はどの基底の個数でも画質を最適にする。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具体的には、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個で画質を最適（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次に、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と一緒に使った時に、画質を最適（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同じように、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と一緒に使った時に、画質を最適（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C</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以降も同じように、、　</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番目まで決めることで、どの基底の個数でも画質を最適に出来る。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これで、やっと領域分割ができる。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（各基底＝</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0</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基底の組み合わせのこと）</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次に、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（画像全体での話）。　</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では、どの重要基底を使えば、基底情報を加えても符号化性能を改善できるのかを評価する。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（例えば、</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個の基底の内、</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だけしか使えないとなったら、どのブロックでも</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しか使えない。なので、各基底が画像全体に対して、どれだけ影響力があるのか調べて、比較することで、最も重要な基底を決められる）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評価するのは、各基底を使った時に、</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DCT</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から「減らせる情報量」と「減らせる</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MSE</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値（＝画質改善量）」。　画像中の効果的な（符号化性能を改善できる）ブロックのみを累積することで、画像全体に対する影響力を比較可能。</a:t>
            </a:r>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（↓画質からしか評価してないから注意）</a:t>
            </a:r>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ここで、ＡとＢとＣの</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ICA</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基底を使って、</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ブロックを保存するときに画質を最適に出来るブロック（スライドの赤いやつ）の他に、画質を最適に出来なくても符号化性能を改善できるブロック（青いやつ）がある。</a:t>
            </a:r>
            <a:endPar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提案手法では、赤を最適ブロック、青を準最適ブロックと呼んでいる（基底から見た場合）。（逆に、ブロック単体で見た場合、</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A</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と</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B</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と</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C</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は赤ブロックに対する最適基底、青は準最適基底と呼んでいる。）←ややこしくなるから基底から見た場合だけで</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OK</a:t>
            </a:r>
            <a:endParaRPr kumimoji="1" lang="en-US" altLang="ja-JP" sz="10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先行手法は、準最適という概念が無かったため、赤ブロックのみを評価に用いていた。</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青ブロックも符号化性能を改善できるのに先行手法では、評価に含まれていなかったため、正しく評価されていないと考えられる。</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そのため、提案手法では、赤と青両方で各基底を評価する。</a:t>
            </a:r>
            <a:endParaRPr kumimoji="1" lang="en-US" altLang="ja-JP" sz="1200" kern="1200">
              <a:solidFill>
                <a:schemeClr val="tx1"/>
              </a:solidFill>
              <a:effectLst/>
              <a:latin typeface="+mn-lt"/>
              <a:ea typeface="+mn-ea"/>
              <a:cs typeface="+mn-cs"/>
            </a:endParaRPr>
          </a:p>
          <a:p>
            <a:pPr marL="133350" algn="just"/>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これで、どの基底が画像にとって（画質からの評価では）重要なのか分かる。</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しかし、画質からの評価であるため、最も画質を良くできる基底を使っても、符号化性能（画質と情報量評価）が最も良くなるとは限らない。</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そのため、次のスライドで、求めていく。</a:t>
            </a:r>
            <a:endParaRPr kumimoji="1" lang="en-US" altLang="ja-JP" sz="1200" kern="1200">
              <a:solidFill>
                <a:schemeClr val="tx1"/>
              </a:solidFill>
              <a:effectLst/>
              <a:latin typeface="+mn-lt"/>
              <a:ea typeface="+mn-ea"/>
              <a:cs typeface="+mn-cs"/>
            </a:endParaRPr>
          </a:p>
          <a:p>
            <a:pPr marL="133350" algn="just"/>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  </a:t>
            </a: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左側の</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本のやつは同じ画質を保存するために必要な情報量。</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前スライドで評価した基底の内、基底情報を加えても</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の情報量よりも少なければ、画質と情報量の両方を改善しているため、符号化性能を改善できる。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（↑右の図は無視して大丈夫だけど、大体こんな感じ）</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提案手法では、前スライドで評価した基底の内、最も画質を改善できる基底から、実際に加えて情報量を改善できるか調べていくことで、重要基底の内、最も画質を改善できる基底を最終的に使用する基底に決定す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a:t>
            </a:r>
            <a:r>
              <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rPr>
              <a:t>I’ll explain </a:t>
            </a:r>
            <a:r>
              <a:rPr kumimoji="1" lang="en-US" altLang="ja-JP"/>
              <a:t>the </a:t>
            </a:r>
            <a:r>
              <a:rPr kumimoji="1" lang="en-US" altLang="ja-JP" err="1"/>
              <a:t>ICA_Blocks</a:t>
            </a:r>
            <a:r>
              <a:rPr kumimoji="1" lang="en-US" altLang="ja-JP"/>
              <a:t> and the </a:t>
            </a:r>
            <a:r>
              <a:rPr kumimoji="1" lang="en-US" altLang="ja-JP" err="1"/>
              <a:t>choosed</a:t>
            </a:r>
            <a:r>
              <a:rPr kumimoji="1" lang="en-US" altLang="ja-JP"/>
              <a:t> important ICA basis for each bit rate when the proposed method is applied.</a:t>
            </a:r>
          </a:p>
          <a:p>
            <a:r>
              <a:rPr kumimoji="1" lang="en-US" altLang="ja-JP"/>
              <a:t>Looking at the slides, we can see that the proposed method restrict the number of ICA basis to a maximum of 3.</a:t>
            </a:r>
          </a:p>
          <a:p>
            <a:r>
              <a:rPr kumimoji="1" lang="en-US" altLang="ja-JP"/>
              <a:t>This means that the basis can be chose even at medium rates.</a:t>
            </a:r>
          </a:p>
          <a:p>
            <a:r>
              <a:rPr kumimoji="1" lang="en-US" altLang="ja-JP"/>
              <a:t>This result is a significant improvement over the conventional method, which can only choose </a:t>
            </a:r>
            <a:r>
              <a:rPr kumimoji="1" lang="ja-JP" altLang="en-US"/>
              <a:t>１</a:t>
            </a:r>
            <a:r>
              <a:rPr kumimoji="1" lang="en-US" altLang="ja-JP"/>
              <a:t> or </a:t>
            </a:r>
            <a:r>
              <a:rPr kumimoji="1" lang="ja-JP" altLang="en-US"/>
              <a:t>２</a:t>
            </a:r>
            <a:r>
              <a:rPr kumimoji="1" lang="en-US" altLang="ja-JP"/>
              <a:t> bases at very low bit rates below 25 </a:t>
            </a:r>
            <a:r>
              <a:rPr kumimoji="1" lang="en-US" altLang="ja-JP" err="1"/>
              <a:t>dB.</a:t>
            </a:r>
            <a:endParaRPr kumimoji="1" lang="en-US" altLang="ja-JP"/>
          </a:p>
          <a:p>
            <a:r>
              <a:rPr kumimoji="1" lang="en-US" altLang="ja-JP"/>
              <a:t>Comparing the 3 images, we can see that ICA is more effective at low bit rates.</a:t>
            </a:r>
          </a:p>
          <a:p>
            <a:r>
              <a:rPr kumimoji="1" lang="en-US" altLang="ja-JP"/>
              <a:t>Also, since </a:t>
            </a:r>
            <a:r>
              <a:rPr kumimoji="1" lang="en-US" altLang="ja-JP" err="1"/>
              <a:t>ICA_Blocks</a:t>
            </a:r>
            <a:r>
              <a:rPr kumimoji="1" lang="en-US" altLang="ja-JP"/>
              <a:t> are mostly found in visually flat blocks, it ‘s possible that the performance depends on the input image.</a:t>
            </a:r>
          </a:p>
          <a:p>
            <a:endParaRPr kumimoji="1" lang="en-US" altLang="ja-JP"/>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1977281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Finally, I’ll explain the coding performance at high bit rates and the visual evaluation results.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The graph show the coding performance and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ICA_Block</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 of the proposed method applied to the image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Airplnae</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We can see from the graph that the coding performance is improved even at a high bit rate of near 50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dB.</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The visual evaluation also shows that the proposed method preserves the local features of the image better than DCT.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433450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Next is a discussion of the results.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0" indent="0">
              <a:buNone/>
            </a:pPr>
            <a:r>
              <a:rPr lang="en-US" altLang="ja-JP" sz="1800">
                <a:latin typeface="Times New Roman" panose="02020603050405020304" pitchFamily="18" charset="0"/>
              </a:rPr>
              <a:t>   While researching for a semi-optimal basis, found the blocks that can improve image quality even with </a:t>
            </a:r>
            <a:r>
              <a:rPr lang="en-US" altLang="ja-JP" sz="1800">
                <a:solidFill>
                  <a:schemeClr val="accent2"/>
                </a:solidFill>
                <a:latin typeface="Times New Roman" panose="02020603050405020304" pitchFamily="18" charset="0"/>
              </a:rPr>
              <a:t>only average values.</a:t>
            </a:r>
            <a:endParaRPr lang="en-US" altLang="ja-JP" sz="1800">
              <a:latin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We think that this is one of the factors that make the proposed method capable of improving the coding performance even at high rates.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Finally, is our future work.</a:t>
            </a: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Since the proposed method needs separate processing for each bit rate, we will reduce the processing cost.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そんな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について何ですが、この規則的な基底により、画像中の周波数成分を抽出することができます。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画像の主要な要素は、低周波成分に集中するという統計的な性質を利用し、雑音だとされている高周波成分の情報を重点的に削ることで、高い圧縮率が実現されています。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ほどほどに削るのは問題ないが、たくさん圧縮した場合、高周波成分の情報が必要な柄などの領域にノイズが発生してしまいます。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つまり、人間の視覚が必要とする情報を、削ってしまっているわけです。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付加情報なし版</a:t>
            </a:r>
            <a:endParaRPr kumimoji="1" lang="en-US" altLang="ja-JP"/>
          </a:p>
          <a:p>
            <a:r>
              <a:rPr lang="en-US" altLang="ja-JP"/>
              <a:t>This slide shows the proposed method without the additional information.</a:t>
            </a:r>
          </a:p>
          <a:p>
            <a:r>
              <a:rPr lang="en-US" altLang="ja-JP"/>
              <a:t>Looking at the graph, we can see that the entropy is increasing due to the additional information.</a:t>
            </a:r>
          </a:p>
          <a:p>
            <a:r>
              <a:rPr lang="en-US" altLang="ja-JP"/>
              <a:t>Therefore, I think that improvement is still possible.</a:t>
            </a:r>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3595938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SSIM</a:t>
            </a:r>
            <a:r>
              <a:rPr kumimoji="1" lang="ja-JP" altLang="en-US"/>
              <a:t>版</a:t>
            </a:r>
            <a:endParaRPr kumimoji="1" lang="en-US" altLang="ja-JP"/>
          </a:p>
          <a:p>
            <a:r>
              <a:rPr lang="en-US" altLang="ja-JP"/>
              <a:t>This slide shows assess of the proposed method by SSIM.</a:t>
            </a:r>
          </a:p>
          <a:p>
            <a:r>
              <a:rPr lang="en-US" altLang="ja-JP" b="0" i="0">
                <a:solidFill>
                  <a:srgbClr val="202124"/>
                </a:solidFill>
                <a:effectLst/>
                <a:latin typeface="arial" panose="020B0604020202020204" pitchFamily="34" charset="0"/>
              </a:rPr>
              <a:t>Looking at the graph, we can see that the coding performance has improved as well as PSNR.</a:t>
            </a:r>
          </a:p>
          <a:p>
            <a:endParaRPr kumimoji="1" lang="ja-JP" altLang="en-US"/>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1350236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バーバラ版（付加情報無しも表示）　</a:t>
            </a:r>
            <a:r>
              <a:rPr kumimoji="1" lang="en-US" altLang="ja-JP"/>
              <a:t>cameraman </a:t>
            </a:r>
          </a:p>
          <a:p>
            <a:r>
              <a:rPr lang="en-US" altLang="ja-JP"/>
              <a:t>This slide shows the result of applying the proposed method to the image “cameraman”.</a:t>
            </a:r>
          </a:p>
          <a:p>
            <a:r>
              <a:rPr lang="en-US" altLang="ja-JP" b="0" i="0">
                <a:solidFill>
                  <a:srgbClr val="202124"/>
                </a:solidFill>
                <a:effectLst/>
                <a:latin typeface="arial" panose="020B0604020202020204" pitchFamily="34" charset="0"/>
              </a:rPr>
              <a:t>Looking at the graph, We can see that the coding performance is improved as well as the image “Airplane”.</a:t>
            </a:r>
          </a:p>
          <a:p>
            <a:endParaRPr kumimoji="1" lang="en-US" altLang="ja-JP" b="0" i="0">
              <a:solidFill>
                <a:srgbClr val="202124"/>
              </a:solidFill>
              <a:effectLst/>
              <a:latin typeface="arial" panose="020B0604020202020204" pitchFamily="34" charset="0"/>
            </a:endParaRPr>
          </a:p>
          <a:p>
            <a:r>
              <a:rPr kumimoji="1" lang="en-US" altLang="ja-JP"/>
              <a:t>Image “cameraman” also use 3 ICA bases at low rates and 2 ICA bases at medium rates, similar to the image Airplane.</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4200258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a:t>
            </a:r>
            <a:r>
              <a:rPr kumimoji="1" lang="en-US" altLang="ja-JP"/>
              <a:t>SSIM</a:t>
            </a:r>
            <a:r>
              <a:rPr kumimoji="1" lang="ja-JP" altLang="en-US"/>
              <a:t>版</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3849338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a:t>
            </a:r>
            <a:r>
              <a:rPr kumimoji="1" lang="en-US" altLang="ja-JP"/>
              <a:t>ICA</a:t>
            </a:r>
            <a:r>
              <a:rPr kumimoji="1" lang="ja-JP" altLang="en-US"/>
              <a:t>ブロック</a:t>
            </a:r>
            <a:endParaRPr kumimoji="1" lang="en-US" altLang="ja-JP"/>
          </a:p>
          <a:p>
            <a:br>
              <a:rPr lang="en-US" altLang="ja-JP"/>
            </a:br>
            <a:r>
              <a:rPr lang="en-US" altLang="ja-JP" b="0" i="0">
                <a:solidFill>
                  <a:srgbClr val="202124"/>
                </a:solidFill>
                <a:effectLst/>
                <a:latin typeface="arial" panose="020B0604020202020204" pitchFamily="34" charset="0"/>
              </a:rPr>
              <a:t>This slide shows the </a:t>
            </a:r>
            <a:r>
              <a:rPr lang="en-US" altLang="ja-JP" b="0" i="0" err="1">
                <a:solidFill>
                  <a:srgbClr val="202124"/>
                </a:solidFill>
                <a:effectLst/>
                <a:latin typeface="arial" panose="020B0604020202020204" pitchFamily="34" charset="0"/>
              </a:rPr>
              <a:t>ICA_Block</a:t>
            </a:r>
            <a:r>
              <a:rPr lang="en-US" altLang="ja-JP" b="0" i="0">
                <a:solidFill>
                  <a:srgbClr val="202124"/>
                </a:solidFill>
                <a:effectLst/>
                <a:latin typeface="arial" panose="020B0604020202020204" pitchFamily="34" charset="0"/>
              </a:rPr>
              <a:t> and important ICA bases when applying the proposed method to the image “Barbara”.</a:t>
            </a:r>
            <a:endParaRPr kumimoji="1" lang="en-US" altLang="ja-JP"/>
          </a:p>
          <a:p>
            <a:endParaRPr kumimoji="1" lang="en-US" altLang="ja-JP"/>
          </a:p>
          <a:p>
            <a:endParaRPr kumimoji="1" lang="en-US" altLang="ja-JP"/>
          </a:p>
          <a:p>
            <a:r>
              <a:rPr kumimoji="1" lang="ja-JP" altLang="en-US"/>
              <a:t>結果に対する理由：</a:t>
            </a:r>
            <a:endParaRPr kumimoji="1" lang="en-US" altLang="ja-JP"/>
          </a:p>
          <a:p>
            <a:r>
              <a:rPr kumimoji="1" lang="ja-JP" altLang="en-US"/>
              <a:t>今回は基底を</a:t>
            </a:r>
            <a:r>
              <a:rPr kumimoji="1" lang="en-US" altLang="ja-JP"/>
              <a:t>3</a:t>
            </a:r>
            <a:r>
              <a:rPr kumimoji="1" lang="ja-JP" altLang="en-US"/>
              <a:t>個以下に限定しており、その制限下では、局所特徴を保存できないから。</a:t>
            </a:r>
            <a:endParaRPr kumimoji="1" lang="en-US" altLang="ja-JP"/>
          </a:p>
          <a:p>
            <a:r>
              <a:rPr kumimoji="1" lang="ja-JP" altLang="en-US"/>
              <a:t>平坦に見えるが細かな輝度の変化が起こっているため、その微細な変化に</a:t>
            </a:r>
            <a:r>
              <a:rPr kumimoji="1" lang="en-US" altLang="ja-JP"/>
              <a:t>ICA</a:t>
            </a:r>
            <a:r>
              <a:rPr kumimoji="1" lang="ja-JP" altLang="en-US"/>
              <a:t>が有効であったから。</a:t>
            </a:r>
            <a:endParaRPr kumimoji="1" lang="en-US" altLang="ja-JP"/>
          </a:p>
          <a:p>
            <a:r>
              <a:rPr kumimoji="1" lang="ja-JP" altLang="en-US"/>
              <a:t>中・高レートでは</a:t>
            </a:r>
            <a:r>
              <a:rPr kumimoji="1" lang="en-US" altLang="ja-JP"/>
              <a:t>3</a:t>
            </a:r>
            <a:r>
              <a:rPr kumimoji="1" lang="ja-JP" altLang="en-US"/>
              <a:t>個以下の基底で画質を再現することは難しいため。</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3635216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3248143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179532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1145386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そこで、人の視覚が必要とする情報を、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と同様に基底を用いて抽出する、独立成分分析（</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）があります。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は、人間の視覚の初期（第一次視覚野）がどう特徴を処理しているのかをモデル化したもので、入力画像をなるべく少ない基底で表現することを目的としています。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これですと、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つの基底でおおよそ再現できます。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そのため、たくさん圧縮しても、視覚が必要とする情報を保存できます。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extLst>
      <p:ext uri="{BB962C8B-B14F-4D97-AF65-F5344CB8AC3E}">
        <p14:creationId xmlns:p14="http://schemas.microsoft.com/office/powerpoint/2010/main" val="2376962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3201904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1424185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先行研究の課題を踏まえて、本研究では，</a:t>
            </a:r>
            <a:r>
              <a:rPr kumimoji="1" lang="en-US" altLang="ja-JP"/>
              <a:t>Step1</a:t>
            </a:r>
            <a:r>
              <a:rPr kumimoji="1" lang="ja-JP" altLang="en-US"/>
              <a:t>では、</a:t>
            </a:r>
            <a:r>
              <a:rPr kumimoji="1" lang="en-US" altLang="ja-JP"/>
              <a:t>MP</a:t>
            </a:r>
            <a:r>
              <a:rPr kumimoji="1" lang="ja-JP" altLang="en-US"/>
              <a:t>法の代わりに，基底間の組み合わせを考慮できる，画質改善量を用いた領域分割手法の提案。</a:t>
            </a:r>
            <a:endParaRPr kumimoji="1" lang="en-US" altLang="ja-JP"/>
          </a:p>
          <a:p>
            <a:endParaRPr kumimoji="1" lang="en-US" altLang="ja-JP"/>
          </a:p>
          <a:p>
            <a:r>
              <a:rPr kumimoji="1" lang="en-US" altLang="ja-JP"/>
              <a:t>Step2</a:t>
            </a:r>
            <a:r>
              <a:rPr kumimoji="1" lang="ja-JP" altLang="en-US"/>
              <a:t>では、基底をどれくらい選出できるのか明確でないため，明確にし，表現可能な基底の特徴に偏りが生まれないように，基底の特徴を明確にします．</a:t>
            </a:r>
            <a:endParaRPr kumimoji="1" lang="en-US" altLang="ja-JP"/>
          </a:p>
          <a:p>
            <a:r>
              <a:rPr kumimoji="1" lang="ja-JP" altLang="en-US"/>
              <a:t>これらの処理を先行研究に加えることで，符号化性能の改善を行います．</a:t>
            </a:r>
            <a:endParaRPr kumimoji="1" lang="en-US" altLang="ja-JP"/>
          </a:p>
          <a:p>
            <a:endParaRPr kumimoji="1" lang="en-US" altLang="ja-JP"/>
          </a:p>
          <a:p>
            <a:r>
              <a:rPr kumimoji="1" lang="ja-JP" altLang="en-US"/>
              <a:t>基底特徴を明確にする処理は，実験中のため，今回は省いています．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2370006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を併用した手法の目的は、</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のように、画像全体で使う基底の種類をなるべく少なくしたとき、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よりも画質を高くできる領域と基底を選出することです。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の画質をそろえて比較するとき，一定の画質を表すためには，複数の基底を使うため，基底同士の組み合わせを考える必要があります。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では、付加情報を考えた領域と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基底を選出します．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ここで注意したいのは，全体で使う基底を選出するため，選出基底の得意な表現が偏ってしまうと，表現の幅が減ってしまうため，偏らないことが重要になります．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781937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19382859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48</a:t>
            </a:fld>
            <a:endParaRPr kumimoji="1" lang="ja-JP" altLang="en-US"/>
          </a:p>
        </p:txBody>
      </p:sp>
    </p:spTree>
    <p:extLst>
      <p:ext uri="{BB962C8B-B14F-4D97-AF65-F5344CB8AC3E}">
        <p14:creationId xmlns:p14="http://schemas.microsoft.com/office/powerpoint/2010/main" val="3746799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49</a:t>
            </a:fld>
            <a:endParaRPr kumimoji="1" lang="ja-JP" altLang="en-US"/>
          </a:p>
        </p:txBody>
      </p:sp>
    </p:spTree>
    <p:extLst>
      <p:ext uri="{BB962C8B-B14F-4D97-AF65-F5344CB8AC3E}">
        <p14:creationId xmlns:p14="http://schemas.microsoft.com/office/powerpoint/2010/main" val="213989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先ほど説明した、</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が得意とする特徴は、異なっているため、</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で、また、人間が必要とする情報を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で、それぞれ保存することを目指した、人間中心の符号化方式が検討されています。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僕はこの手法をどう実現させればいいのかなってのを研究しています。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今日は</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年生向け（</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4</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年生にも関係ありそうですが）、テーマを決めるためのアドバイス的なことをしようと思います．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50</a:t>
            </a:fld>
            <a:endParaRPr kumimoji="1" lang="ja-JP" altLang="en-US"/>
          </a:p>
        </p:txBody>
      </p:sp>
    </p:spTree>
    <p:extLst>
      <p:ext uri="{BB962C8B-B14F-4D97-AF65-F5344CB8AC3E}">
        <p14:creationId xmlns:p14="http://schemas.microsoft.com/office/powerpoint/2010/main" val="38354442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51</a:t>
            </a:fld>
            <a:endParaRPr kumimoji="1" lang="ja-JP" altLang="en-US"/>
          </a:p>
        </p:txBody>
      </p:sp>
    </p:spTree>
    <p:extLst>
      <p:ext uri="{BB962C8B-B14F-4D97-AF65-F5344CB8AC3E}">
        <p14:creationId xmlns:p14="http://schemas.microsoft.com/office/powerpoint/2010/main" val="201963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52</a:t>
            </a:fld>
            <a:endParaRPr kumimoji="1" lang="ja-JP" altLang="en-US"/>
          </a:p>
        </p:txBody>
      </p:sp>
    </p:spTree>
    <p:extLst>
      <p:ext uri="{BB962C8B-B14F-4D97-AF65-F5344CB8AC3E}">
        <p14:creationId xmlns:p14="http://schemas.microsoft.com/office/powerpoint/2010/main" val="37463888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53</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54</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55</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56</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57</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58</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59</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solidFill>
                <a:schemeClr val="tx1"/>
              </a:solidFill>
            </a:endParaRPr>
          </a:p>
          <a:p>
            <a:r>
              <a:rPr kumimoji="1" lang="ja-JP" altLang="en-US" dirty="0">
                <a:solidFill>
                  <a:schemeClr val="tx1"/>
                </a:solidFill>
              </a:rPr>
              <a:t>「研究を探していくうえで、どこまで考えればよいのか」的なことを話せと言われたので、</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自分からは、自分の思う研究の位置関係を説明できればなと思います。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社会のどの分野でも、なんかしらの課題があり、それに対して、「何が問題で、どうすれば解決できるのか」について考えられています。</a:t>
            </a:r>
            <a:endParaRPr kumimoji="1" lang="en-US" altLang="ja-JP" dirty="0">
              <a:solidFill>
                <a:schemeClr val="tx1"/>
              </a:solidFill>
            </a:endParaRPr>
          </a:p>
          <a:p>
            <a:r>
              <a:rPr kumimoji="1" lang="ja-JP" altLang="en-US" dirty="0">
                <a:solidFill>
                  <a:schemeClr val="tx1"/>
                </a:solidFill>
              </a:rPr>
              <a:t>そして、それをどうすれば実現できるのかが研究されているわけです。</a:t>
            </a:r>
            <a:endParaRPr kumimoji="1"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tx1"/>
                </a:solidFill>
              </a:rPr>
              <a:t>前のスライドで紹介した内容は、「課題」と「解決するための目標」の入りを少し説明した感じです。</a:t>
            </a:r>
            <a:endParaRPr kumimoji="1" lang="en-US" altLang="ja-JP" dirty="0">
              <a:solidFill>
                <a:schemeClr val="tx1"/>
              </a:solidFill>
            </a:endParaRPr>
          </a:p>
          <a:p>
            <a:r>
              <a:rPr kumimoji="1" lang="ja-JP" altLang="en-US" dirty="0">
                <a:solidFill>
                  <a:schemeClr val="tx1"/>
                </a:solidFill>
              </a:rPr>
              <a:t>テーマを決める際、これらに対して、自分たちは何ができるのか、何がしたいのかを考えていくわけです。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例えば、「手法</a:t>
            </a:r>
            <a:r>
              <a:rPr kumimoji="1" lang="en-US" altLang="ja-JP" dirty="0">
                <a:solidFill>
                  <a:schemeClr val="tx1"/>
                </a:solidFill>
              </a:rPr>
              <a:t>A</a:t>
            </a:r>
            <a:r>
              <a:rPr kumimoji="1" lang="ja-JP" altLang="en-US" dirty="0">
                <a:solidFill>
                  <a:schemeClr val="tx1"/>
                </a:solidFill>
              </a:rPr>
              <a:t>のこの部分ってまだ改善できるよね」って思ったら 手法</a:t>
            </a:r>
            <a:r>
              <a:rPr kumimoji="1" lang="en-US" altLang="ja-JP" dirty="0">
                <a:solidFill>
                  <a:schemeClr val="tx1"/>
                </a:solidFill>
              </a:rPr>
              <a:t>A’</a:t>
            </a:r>
            <a:r>
              <a:rPr kumimoji="1" lang="ja-JP" altLang="en-US" dirty="0">
                <a:solidFill>
                  <a:schemeClr val="tx1"/>
                </a:solidFill>
              </a:rPr>
              <a:t>っていうテーマでやりますって言ったり、</a:t>
            </a:r>
            <a:endParaRPr kumimoji="1" lang="en-US" altLang="ja-JP" dirty="0">
              <a:solidFill>
                <a:schemeClr val="tx1"/>
              </a:solidFill>
            </a:endParaRPr>
          </a:p>
          <a:p>
            <a:r>
              <a:rPr kumimoji="1" lang="ja-JP" altLang="en-US" dirty="0">
                <a:solidFill>
                  <a:schemeClr val="tx1"/>
                </a:solidFill>
              </a:rPr>
              <a:t>「いや、手法</a:t>
            </a:r>
            <a:r>
              <a:rPr kumimoji="1" lang="en-US" altLang="ja-JP" dirty="0">
                <a:solidFill>
                  <a:schemeClr val="tx1"/>
                </a:solidFill>
              </a:rPr>
              <a:t>a</a:t>
            </a:r>
            <a:r>
              <a:rPr kumimoji="1" lang="ja-JP" altLang="en-US" dirty="0">
                <a:solidFill>
                  <a:schemeClr val="tx1"/>
                </a:solidFill>
              </a:rPr>
              <a:t>で使ってる技術よりも違う技術の方が良くね」って思ったら、手法</a:t>
            </a:r>
            <a:r>
              <a:rPr kumimoji="1" lang="en-US" altLang="ja-JP" dirty="0">
                <a:solidFill>
                  <a:schemeClr val="tx1"/>
                </a:solidFill>
              </a:rPr>
              <a:t>B</a:t>
            </a:r>
            <a:r>
              <a:rPr kumimoji="1" lang="ja-JP" altLang="en-US" dirty="0">
                <a:solidFill>
                  <a:schemeClr val="tx1"/>
                </a:solidFill>
              </a:rPr>
              <a:t>っていうテーマでやりますって言ったり、</a:t>
            </a:r>
            <a:endParaRPr kumimoji="1" lang="en-US" altLang="ja-JP" dirty="0">
              <a:solidFill>
                <a:schemeClr val="tx1"/>
              </a:solidFill>
            </a:endParaRPr>
          </a:p>
          <a:p>
            <a:r>
              <a:rPr kumimoji="1" lang="ja-JP" altLang="en-US" dirty="0">
                <a:solidFill>
                  <a:schemeClr val="tx1"/>
                </a:solidFill>
              </a:rPr>
              <a:t>「いやいや、課題①を解決するためには、目標</a:t>
            </a:r>
            <a:r>
              <a:rPr kumimoji="1" lang="en-US" altLang="ja-JP" dirty="0">
                <a:solidFill>
                  <a:schemeClr val="tx1"/>
                </a:solidFill>
              </a:rPr>
              <a:t>A</a:t>
            </a:r>
            <a:r>
              <a:rPr kumimoji="1" lang="ja-JP" altLang="en-US" dirty="0">
                <a:solidFill>
                  <a:schemeClr val="tx1"/>
                </a:solidFill>
              </a:rPr>
              <a:t>じゃだめだよ」って思ったら違う目標を立てたり、</a:t>
            </a:r>
            <a:endParaRPr kumimoji="1" lang="en-US" altLang="ja-JP" dirty="0">
              <a:solidFill>
                <a:schemeClr val="tx1"/>
              </a:solidFill>
            </a:endParaRPr>
          </a:p>
          <a:p>
            <a:r>
              <a:rPr kumimoji="1" lang="ja-JP" altLang="en-US" dirty="0">
                <a:solidFill>
                  <a:schemeClr val="tx1"/>
                </a:solidFill>
              </a:rPr>
              <a:t>まだ手が付けられていない課題を見つけて自分で目標を立てて、解決するための手法を考えたり。</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というように、全体像に対して、自分が今どの位置にいて、何がしたいのか、何をすればよいのかを意識しながら研究探して、テーマを決めていくのがいいんじゃないかなと思います。</a:t>
            </a:r>
            <a:endParaRPr kumimoji="1" lang="en-US" altLang="ja-JP" dirty="0">
              <a:solidFill>
                <a:schemeClr val="tx1"/>
              </a:solidFill>
            </a:endParaRPr>
          </a:p>
          <a:p>
            <a:r>
              <a:rPr kumimoji="1" lang="ja-JP" altLang="en-US" dirty="0">
                <a:solidFill>
                  <a:schemeClr val="tx1"/>
                </a:solidFill>
              </a:rPr>
              <a:t>もう少し踏み込んだことは他の人がしてくれると思うので、この先輩はどこの話をしているのかなってのを考えながら聞くとわかりやすいんじゃないかなと思います。</a:t>
            </a:r>
            <a:endParaRPr kumimoji="1" lang="en-US" altLang="ja-JP" dirty="0">
              <a:solidFill>
                <a:schemeClr val="tx1"/>
              </a:solidFill>
            </a:endParaRPr>
          </a:p>
          <a:p>
            <a:r>
              <a:rPr kumimoji="1" lang="ja-JP" altLang="en-US" dirty="0">
                <a:solidFill>
                  <a:schemeClr val="tx1"/>
                </a:solidFill>
              </a:rPr>
              <a:t>僕からはこんな研究してるよってことと、自分なりに研究の位置関係の説明でした。以上です。</a:t>
            </a: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extLst>
      <p:ext uri="{BB962C8B-B14F-4D97-AF65-F5344CB8AC3E}">
        <p14:creationId xmlns:p14="http://schemas.microsoft.com/office/powerpoint/2010/main" val="12289733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実は、デジタル画像は多くのデータを持っているため、そのまま利用してしまうと、保存できなかったり、通信に時間がかかってしまいます。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そのため、画像中の不要な情報を削って、画像をより効率的に扱えるようにしよう、というのが画像符号化です。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情報社会である、現在・将来的なサービスとして、リアリティのある</a:t>
            </a:r>
            <a:r>
              <a:rPr kumimoji="1" lang="en-US" altLang="ja-JP" sz="1200" kern="1200">
                <a:solidFill>
                  <a:schemeClr val="tx1"/>
                </a:solidFill>
                <a:effectLst/>
                <a:latin typeface="+mn-lt"/>
                <a:ea typeface="+mn-ea"/>
                <a:cs typeface="+mn-cs"/>
              </a:rPr>
              <a:t>XR</a:t>
            </a:r>
            <a:r>
              <a:rPr kumimoji="1" lang="ja-JP" altLang="en-US" sz="1200" kern="1200">
                <a:solidFill>
                  <a:schemeClr val="tx1"/>
                </a:solidFill>
                <a:effectLst/>
                <a:latin typeface="+mn-lt"/>
                <a:ea typeface="+mn-ea"/>
                <a:cs typeface="+mn-cs"/>
              </a:rPr>
              <a:t>技術や自動運転、新たなライフスタイルの実現には欠かせない技術と言えます。</a:t>
            </a:r>
            <a:endParaRPr kumimoji="1" lang="en-US" altLang="ja-JP">
              <a:solidFill>
                <a:schemeClr val="tx1"/>
              </a:solidFill>
            </a:endParaRPr>
          </a:p>
        </p:txBody>
      </p:sp>
      <p:sp>
        <p:nvSpPr>
          <p:cNvPr id="6" name="日付プレースホルダー 5"/>
          <p:cNvSpPr>
            <a:spLocks noGrp="1"/>
          </p:cNvSpPr>
          <p:nvPr>
            <p:ph type="dt" idx="10"/>
          </p:nvPr>
        </p:nvSpPr>
        <p:spPr/>
        <p:txBody>
          <a:bodyPr/>
          <a:lstStyle/>
          <a:p>
            <a:r>
              <a:rPr kumimoji="1" lang="en-US" altLang="ja-JP"/>
              <a:t>2022/5/30</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60</a:t>
            </a:fld>
            <a:endParaRPr kumimoji="1" lang="ja-JP" altLang="en-US"/>
          </a:p>
        </p:txBody>
      </p:sp>
    </p:spTree>
    <p:extLst>
      <p:ext uri="{BB962C8B-B14F-4D97-AF65-F5344CB8AC3E}">
        <p14:creationId xmlns:p14="http://schemas.microsoft.com/office/powerpoint/2010/main" val="343375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次に、修了後に行いたい研究についてです。</a:t>
            </a:r>
            <a:endParaRPr kumimoji="1" lang="en-US" altLang="ja-JP" dirty="0"/>
          </a:p>
          <a:p>
            <a:r>
              <a:rPr kumimoji="1" lang="ja-JP" altLang="en-US" dirty="0"/>
              <a:t>　私は、「人間に寄り添った画像・映像符号化」に関する研究を行いたいと考えています。</a:t>
            </a:r>
            <a:endParaRPr kumimoji="1" lang="en-US" altLang="ja-JP" dirty="0"/>
          </a:p>
          <a:p>
            <a:r>
              <a:rPr kumimoji="1" lang="ja-JP" altLang="en-US" dirty="0"/>
              <a:t>　なぜしたいかというところで、</a:t>
            </a:r>
            <a:endParaRPr kumimoji="1" lang="en-US" altLang="ja-JP" dirty="0"/>
          </a:p>
          <a:p>
            <a:r>
              <a:rPr kumimoji="1" lang="ja-JP" altLang="en-US" dirty="0"/>
              <a:t>　私は目で見た景色をそのまま人と共有したいという思いから、画像圧縮の研究を始め、その中で、人間を中心とした新たな画像・映像伝送の可能性を知りました。</a:t>
            </a:r>
            <a:endParaRPr kumimoji="1" lang="en-US" altLang="ja-JP" dirty="0"/>
          </a:p>
          <a:p>
            <a:r>
              <a:rPr kumimoji="1" lang="ja-JP" altLang="en-US" dirty="0"/>
              <a:t>　例えば、きれいなバラが咲いてたことを友人に伝える場合、途中がどうであれ、受け手に正しく伝わることが、伝送の目指す形の一つであると考えています。</a:t>
            </a:r>
            <a:endParaRPr kumimoji="1" lang="en-US" altLang="ja-JP" dirty="0"/>
          </a:p>
          <a:p>
            <a:r>
              <a:rPr kumimoji="1" lang="ja-JP" altLang="en-US" dirty="0"/>
              <a:t>　現状の一般的な符号化は、コミュニケーションとして齟齬が発生する可能性があるため、「より人間に寄り添った方式」によって、すれ違いの起きない世界にしたいという思いから、この研究をしたいと考えています。</a:t>
            </a:r>
            <a:endParaRPr kumimoji="1" lang="en-US" altLang="ja-JP" dirty="0"/>
          </a:p>
          <a:p>
            <a:endParaRPr kumimoji="1" lang="en-US" altLang="ja-JP" dirty="0"/>
          </a:p>
          <a:p>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7</a:t>
            </a:fld>
            <a:endParaRPr kumimoji="1" lang="ja-JP" altLang="en-US"/>
          </a:p>
        </p:txBody>
      </p:sp>
    </p:spTree>
    <p:extLst>
      <p:ext uri="{BB962C8B-B14F-4D97-AF65-F5344CB8AC3E}">
        <p14:creationId xmlns:p14="http://schemas.microsoft.com/office/powerpoint/2010/main" val="388688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それはどんなことに役立つのか？というと</a:t>
            </a:r>
            <a:endParaRPr kumimoji="1" lang="en-US" altLang="ja-JP" dirty="0"/>
          </a:p>
          <a:p>
            <a:r>
              <a:rPr kumimoji="1" lang="ja-JP" altLang="en-US" dirty="0"/>
              <a:t>　新たな符号化以外にも、リアルタイム性の向上や、言語や文化の壁を無くす など様々な世界を変えることができる可能性があります。</a:t>
            </a:r>
            <a:endParaRPr kumimoji="1" lang="en-US" altLang="ja-JP" dirty="0"/>
          </a:p>
          <a:p>
            <a:r>
              <a:rPr kumimoji="1" lang="ja-JP" altLang="en-US" dirty="0"/>
              <a:t>　それらに対して、今の私は、大学で学んだこれらのことで貢献できますが、テーマの実現に必要な具体的な技術や、一人ではできないので人脈、ニーズ、どれもこれも分かりません。</a:t>
            </a:r>
            <a:endParaRPr kumimoji="1" lang="en-US" altLang="ja-JP" dirty="0"/>
          </a:p>
          <a:p>
            <a:r>
              <a:rPr kumimoji="1" lang="ja-JP" altLang="en-US" dirty="0"/>
              <a:t>　そのため、事業に近い領域において、テーマの実現に関係するこれらの研究開発に携わることで、足りないものを効率的に学び、テーマ実現のための土台作りをしたいと考えています。</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1273746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主に処理コストの削減</a:t>
            </a:r>
            <a:endParaRPr kumimoji="1" lang="en-US" altLang="ja-JP" dirty="0"/>
          </a:p>
          <a:p>
            <a:r>
              <a:rPr kumimoji="1" lang="ja-JP" altLang="en-US" dirty="0"/>
              <a:t>　これらは、各レートで選出された</a:t>
            </a:r>
            <a:r>
              <a:rPr kumimoji="1" lang="en-US" altLang="ja-JP" dirty="0"/>
              <a:t>ICA</a:t>
            </a:r>
            <a:r>
              <a:rPr kumimoji="1" lang="ja-JP" altLang="en-US" dirty="0"/>
              <a:t>基底とそれらの適用領域を表しています。</a:t>
            </a:r>
            <a:endParaRPr kumimoji="1" lang="en-US" altLang="ja-JP" dirty="0"/>
          </a:p>
          <a:p>
            <a:r>
              <a:rPr kumimoji="1" lang="ja-JP" altLang="en-US" dirty="0"/>
              <a:t>　レートごとに</a:t>
            </a:r>
            <a:r>
              <a:rPr kumimoji="1" lang="en-US" altLang="ja-JP" dirty="0"/>
              <a:t>DCT</a:t>
            </a:r>
            <a:r>
              <a:rPr kumimoji="1" lang="ja-JP" altLang="en-US" dirty="0"/>
              <a:t>、</a:t>
            </a:r>
            <a:r>
              <a:rPr kumimoji="1" lang="en-US" altLang="ja-JP" dirty="0"/>
              <a:t>ICA</a:t>
            </a:r>
            <a:r>
              <a:rPr kumimoji="1" lang="ja-JP" altLang="en-US" dirty="0"/>
              <a:t>を適用する領域が異なるため、最適（選出）な基底もそれに合わせて選出しなおす必要がある点。</a:t>
            </a:r>
            <a:endParaRPr kumimoji="1" lang="en-US" altLang="ja-JP" dirty="0"/>
          </a:p>
          <a:p>
            <a:r>
              <a:rPr kumimoji="1" lang="ja-JP" altLang="en-US" dirty="0"/>
              <a:t>　</a:t>
            </a:r>
            <a:endParaRPr kumimoji="1" lang="en-US" altLang="ja-JP" dirty="0"/>
          </a:p>
          <a:p>
            <a:r>
              <a:rPr kumimoji="1" lang="ja-JP" altLang="en-US" dirty="0"/>
              <a:t>　より適した選出法を検討していきたい。</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r>
              <a:rPr kumimoji="1" lang="en-US" altLang="ja-JP"/>
              <a:t>2022/5/30</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63348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hart" Target="../charts/chart3.xml"/><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7.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chart" Target="../charts/chart4.xml"/><Relationship Id="rId7" Type="http://schemas.openxmlformats.org/officeDocument/2006/relationships/image" Target="../media/image23.png"/><Relationship Id="rId12"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44.png"/><Relationship Id="rId5" Type="http://schemas.openxmlformats.org/officeDocument/2006/relationships/image" Target="../media/image24.png"/><Relationship Id="rId10" Type="http://schemas.openxmlformats.org/officeDocument/2006/relationships/image" Target="../media/image43.png"/><Relationship Id="rId4" Type="http://schemas.openxmlformats.org/officeDocument/2006/relationships/image" Target="../media/image26.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hart" Target="../charts/chart5.xml"/><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46.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20.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hart" Target="../charts/chart6.xml"/><Relationship Id="rId7"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3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7.png"/><Relationship Id="rId7"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6.png"/><Relationship Id="rId7"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58.png"/></Relationships>
</file>

<file path=ppt/slides/_rels/slide3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hart" Target="../charts/chart10.xml"/><Relationship Id="rId7"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chart" Target="../charts/chart11.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7"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0.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4.png"/></Relationships>
</file>

<file path=ppt/slides/_rels/slide4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hart" Target="../charts/chart13.xml"/><Relationship Id="rId7" Type="http://schemas.openxmlformats.org/officeDocument/2006/relationships/image" Target="../media/image25.png"/><Relationship Id="rId12"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3.png"/><Relationship Id="rId5" Type="http://schemas.openxmlformats.org/officeDocument/2006/relationships/image" Target="../media/image26.png"/><Relationship Id="rId10" Type="http://schemas.openxmlformats.org/officeDocument/2006/relationships/image" Target="../media/image42.png"/><Relationship Id="rId4" Type="http://schemas.openxmlformats.org/officeDocument/2006/relationships/image" Target="../media/image45.png"/><Relationship Id="rId9" Type="http://schemas.openxmlformats.org/officeDocument/2006/relationships/image" Target="../media/image41.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5.png"/><Relationship Id="rId7"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3.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hart" Target="../charts/chart14.xml"/><Relationship Id="rId7" Type="http://schemas.openxmlformats.org/officeDocument/2006/relationships/image" Target="../media/image69.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28.png"/><Relationship Id="rId9" Type="http://schemas.openxmlformats.org/officeDocument/2006/relationships/image" Target="../media/image71.png"/></Relationships>
</file>

<file path=ppt/slides/_rels/slide4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chart" Target="../charts/chart15.xml"/><Relationship Id="rId7" Type="http://schemas.openxmlformats.org/officeDocument/2006/relationships/image" Target="../media/image7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5.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chart" Target="../charts/chart17.xml"/><Relationship Id="rId7" Type="http://schemas.openxmlformats.org/officeDocument/2006/relationships/image" Target="../media/image7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8.png"/><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85.png"/><Relationship Id="rId7"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28.png"/></Relationships>
</file>

<file path=ppt/slides/_rels/slide5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35.png"/><Relationship Id="rId7"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73.png"/><Relationship Id="rId4" Type="http://schemas.openxmlformats.org/officeDocument/2006/relationships/image" Target="../media/image88.png"/><Relationship Id="rId9" Type="http://schemas.openxmlformats.org/officeDocument/2006/relationships/image" Target="../media/image91.png"/></Relationships>
</file>

<file path=ppt/slides/_rels/slide53.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40.png"/><Relationship Id="rId7" Type="http://schemas.openxmlformats.org/officeDocument/2006/relationships/image" Target="../media/image9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96.png"/><Relationship Id="rId5" Type="http://schemas.openxmlformats.org/officeDocument/2006/relationships/image" Target="../media/image58.png"/><Relationship Id="rId10" Type="http://schemas.openxmlformats.org/officeDocument/2006/relationships/image" Target="../media/image95.png"/><Relationship Id="rId4" Type="http://schemas.openxmlformats.org/officeDocument/2006/relationships/image" Target="../media/image57.png"/><Relationship Id="rId9" Type="http://schemas.openxmlformats.org/officeDocument/2006/relationships/image" Target="../media/image94.png"/></Relationships>
</file>

<file path=ppt/slides/_rels/slide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6.png"/><Relationship Id="rId7" Type="http://schemas.openxmlformats.org/officeDocument/2006/relationships/image" Target="../media/image97.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40.png"/><Relationship Id="rId9" Type="http://schemas.openxmlformats.org/officeDocument/2006/relationships/image" Target="../media/image9.jpeg"/></Relationships>
</file>

<file path=ppt/slides/_rels/slide5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7.png"/><Relationship Id="rId7" Type="http://schemas.openxmlformats.org/officeDocument/2006/relationships/image" Target="../media/image9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00.png"/></Relationships>
</file>

<file path=ppt/slides/_rels/slide5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5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07.png"/><Relationship Id="rId4" Type="http://schemas.openxmlformats.org/officeDocument/2006/relationships/image" Target="../media/image106.png"/></Relationships>
</file>

<file path=ppt/slides/_rels/slide5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29.png"/><Relationship Id="rId4" Type="http://schemas.openxmlformats.org/officeDocument/2006/relationships/image" Target="../media/image10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1.jpeg"/><Relationship Id="rId7" Type="http://schemas.openxmlformats.org/officeDocument/2006/relationships/image" Target="../media/image115.jpe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14.jpeg"/><Relationship Id="rId5" Type="http://schemas.openxmlformats.org/officeDocument/2006/relationships/image" Target="../media/image113.jpeg"/><Relationship Id="rId4" Type="http://schemas.openxmlformats.org/officeDocument/2006/relationships/image" Target="../media/image112.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1355060"/>
            <a:ext cx="8361892" cy="2761519"/>
          </a:xfrm>
        </p:spPr>
        <p:txBody>
          <a:bodyPr>
            <a:noAutofit/>
          </a:bodyPr>
          <a:lstStyle/>
          <a:p>
            <a:br>
              <a:rPr lang="en-US" altLang="ja-JP" sz="2800"/>
            </a:br>
            <a:r>
              <a:rPr lang="ja-JP" altLang="en-US" sz="4000"/>
              <a:t>離散コサイン変換と</a:t>
            </a:r>
            <a:br>
              <a:rPr lang="en-US" altLang="ja-JP" sz="4000"/>
            </a:br>
            <a:r>
              <a:rPr lang="ja-JP" altLang="en-US" sz="4000"/>
              <a:t>独立成分分析を併用した</a:t>
            </a:r>
            <a:br>
              <a:rPr lang="en-US" altLang="ja-JP" sz="4000"/>
            </a:br>
            <a:r>
              <a:rPr lang="ja-JP" altLang="en-US" sz="4000"/>
              <a:t>画像符号化手法の性能改善</a:t>
            </a:r>
            <a:br>
              <a:rPr lang="en-US" altLang="ja-JP" sz="2800"/>
            </a:br>
            <a:endParaRPr kumimoji="1" lang="ja-JP" altLang="en-US" sz="2400"/>
          </a:p>
        </p:txBody>
      </p:sp>
      <p:sp>
        <p:nvSpPr>
          <p:cNvPr id="3" name="サブタイトル 2"/>
          <p:cNvSpPr>
            <a:spLocks noGrp="1"/>
          </p:cNvSpPr>
          <p:nvPr>
            <p:ph type="subTitle" idx="1"/>
          </p:nvPr>
        </p:nvSpPr>
        <p:spPr>
          <a:xfrm>
            <a:off x="653538" y="4871582"/>
            <a:ext cx="8190406" cy="1262716"/>
          </a:xfrm>
        </p:spPr>
        <p:txBody>
          <a:bodyPr>
            <a:normAutofit/>
          </a:bodyPr>
          <a:lstStyle/>
          <a:p>
            <a:pPr>
              <a:spcBef>
                <a:spcPts val="1200"/>
              </a:spcBef>
            </a:pPr>
            <a:r>
              <a:rPr lang="ja-JP" altLang="en-US" sz="2800" dirty="0">
                <a:latin typeface="Times New Roman" panose="02020603050405020304" pitchFamily="18" charset="0"/>
                <a:cs typeface="Times New Roman" panose="02020603050405020304" pitchFamily="18" charset="0"/>
              </a:rPr>
              <a:t>亀田研究室  修士 </a:t>
            </a:r>
            <a:r>
              <a:rPr lang="en-US" altLang="ja-JP" sz="2800" dirty="0">
                <a:latin typeface="Times New Roman" panose="02020603050405020304" pitchFamily="18" charset="0"/>
                <a:cs typeface="Times New Roman" panose="02020603050405020304" pitchFamily="18" charset="0"/>
              </a:rPr>
              <a:t>2</a:t>
            </a:r>
            <a:r>
              <a:rPr lang="ja-JP" altLang="en-US" sz="2800" dirty="0">
                <a:latin typeface="Times New Roman" panose="02020603050405020304" pitchFamily="18" charset="0"/>
                <a:cs typeface="Times New Roman" panose="02020603050405020304" pitchFamily="18" charset="0"/>
              </a:rPr>
              <a:t>年</a:t>
            </a:r>
            <a:endParaRPr lang="en-US" altLang="ja-JP" sz="2800" dirty="0">
              <a:latin typeface="Times New Roman" panose="02020603050405020304" pitchFamily="18" charset="0"/>
              <a:cs typeface="Times New Roman" panose="02020603050405020304" pitchFamily="18" charset="0"/>
            </a:endParaRPr>
          </a:p>
          <a:p>
            <a:pPr>
              <a:spcBef>
                <a:spcPts val="1200"/>
              </a:spcBef>
            </a:pPr>
            <a:r>
              <a:rPr lang="ja-JP" altLang="en-US" sz="2800" dirty="0">
                <a:latin typeface="Times New Roman" panose="02020603050405020304" pitchFamily="18" charset="0"/>
                <a:cs typeface="Times New Roman" panose="02020603050405020304" pitchFamily="18" charset="0"/>
              </a:rPr>
              <a:t>　中田 雄大</a:t>
            </a:r>
            <a:endParaRPr lang="en-US" altLang="ja-JP" sz="2800" dirty="0">
              <a:latin typeface="Times New Roman" panose="02020603050405020304" pitchFamily="18" charset="0"/>
              <a:cs typeface="Times New Roman" panose="02020603050405020304" pitchFamily="18" charset="0"/>
            </a:endParaRPr>
          </a:p>
        </p:txBody>
      </p:sp>
      <p:sp>
        <p:nvSpPr>
          <p:cNvPr id="7" name="サブタイトル 2">
            <a:extLst>
              <a:ext uri="{FF2B5EF4-FFF2-40B4-BE49-F238E27FC236}">
                <a16:creationId xmlns:a16="http://schemas.microsoft.com/office/drawing/2014/main" id="{78BE3E78-D8C8-448A-B786-DFCEC30949CA}"/>
              </a:ext>
            </a:extLst>
          </p:cNvPr>
          <p:cNvSpPr txBox="1">
            <a:spLocks/>
          </p:cNvSpPr>
          <p:nvPr/>
        </p:nvSpPr>
        <p:spPr>
          <a:xfrm>
            <a:off x="391054" y="326061"/>
            <a:ext cx="7401224" cy="103072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kumimoji="1" sz="3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spcBef>
                <a:spcPts val="1200"/>
              </a:spcBef>
            </a:pPr>
            <a:r>
              <a:rPr lang="en-US" altLang="ja-JP" sz="2800" dirty="0">
                <a:latin typeface="Times New Roman" panose="02020603050405020304" pitchFamily="18" charset="0"/>
                <a:cs typeface="Times New Roman" panose="02020603050405020304" pitchFamily="18" charset="0"/>
              </a:rPr>
              <a:t>2022/5/30</a:t>
            </a:r>
          </a:p>
          <a:p>
            <a:pPr algn="l">
              <a:spcBef>
                <a:spcPts val="1200"/>
              </a:spcBef>
            </a:pPr>
            <a:r>
              <a:rPr lang="ja-JP" altLang="en-US" sz="2800" dirty="0">
                <a:latin typeface="Times New Roman" panose="02020603050405020304" pitchFamily="18" charset="0"/>
                <a:cs typeface="Times New Roman" panose="02020603050405020304" pitchFamily="18" charset="0"/>
              </a:rPr>
              <a:t>合同ゼミナール</a:t>
            </a:r>
            <a:endParaRPr lang="en-US" altLang="ja-JP"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02C8FC07-72B0-421A-8BED-77E7106154D9}"/>
              </a:ext>
            </a:extLst>
          </p:cNvPr>
          <p:cNvGraphicFramePr>
            <a:graphicFrameLocks/>
          </p:cNvGraphicFramePr>
          <p:nvPr>
            <p:extLst>
              <p:ext uri="{D42A27DB-BD31-4B8C-83A1-F6EECF244321}">
                <p14:modId xmlns:p14="http://schemas.microsoft.com/office/powerpoint/2010/main" val="2385354416"/>
              </p:ext>
            </p:extLst>
          </p:nvPr>
        </p:nvGraphicFramePr>
        <p:xfrm>
          <a:off x="453298" y="1123603"/>
          <a:ext cx="8086945" cy="440027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850" y="1453111"/>
            <a:ext cx="1496458" cy="1496458"/>
          </a:xfrm>
          <a:prstGeom prst="rect">
            <a:avLst/>
          </a:prstGeom>
        </p:spPr>
      </p:pic>
      <p:sp>
        <p:nvSpPr>
          <p:cNvPr id="9" name="正方形/長方形 8">
            <a:extLst>
              <a:ext uri="{FF2B5EF4-FFF2-40B4-BE49-F238E27FC236}">
                <a16:creationId xmlns:a16="http://schemas.microsoft.com/office/drawing/2014/main" id="{5DBF991F-E220-4196-AE64-653D42B97FE1}"/>
              </a:ext>
            </a:extLst>
          </p:cNvPr>
          <p:cNvSpPr/>
          <p:nvPr/>
        </p:nvSpPr>
        <p:spPr>
          <a:xfrm>
            <a:off x="958185" y="5818583"/>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SSIM</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でも</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PSNR</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と同様に符号化性能を改善できている</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0" name="タイトル 1">
            <a:extLst>
              <a:ext uri="{FF2B5EF4-FFF2-40B4-BE49-F238E27FC236}">
                <a16:creationId xmlns:a16="http://schemas.microsoft.com/office/drawing/2014/main" id="{4AC18A34-411C-4EE9-891D-E343030E27D1}"/>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PSNR</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以外では？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11802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1A695B00-7E37-463B-8E67-C5DED129AAD0}"/>
              </a:ext>
            </a:extLst>
          </p:cNvPr>
          <p:cNvGraphicFramePr>
            <a:graphicFrameLocks/>
          </p:cNvGraphicFramePr>
          <p:nvPr/>
        </p:nvGraphicFramePr>
        <p:xfrm>
          <a:off x="513456" y="1364685"/>
          <a:ext cx="8130896" cy="4500733"/>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42" y="1723855"/>
            <a:ext cx="2114062" cy="2114062"/>
          </a:xfrm>
          <a:prstGeom prst="rect">
            <a:avLst/>
          </a:prstGeom>
        </p:spPr>
      </p:pic>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他の画像では？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27266D0-CFAE-4973-806E-DFF45EF5C521}"/>
              </a:ext>
            </a:extLst>
          </p:cNvPr>
          <p:cNvSpPr>
            <a:spLocks noGrp="1"/>
          </p:cNvSpPr>
          <p:nvPr>
            <p:ph idx="1"/>
          </p:nvPr>
        </p:nvSpPr>
        <p:spPr>
          <a:xfrm>
            <a:off x="273605" y="97192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入力画像「</a:t>
            </a:r>
            <a:r>
              <a:rPr lang="en-US" altLang="ja-JP" sz="2000" dirty="0">
                <a:latin typeface="Times New Roman" panose="02020603050405020304" pitchFamily="18" charset="0"/>
              </a:rPr>
              <a:t>Cameraman</a:t>
            </a:r>
            <a:r>
              <a:rPr lang="ja-JP" altLang="en-US" sz="2000" dirty="0">
                <a:latin typeface="Times New Roman" panose="02020603050405020304" pitchFamily="18" charset="0"/>
              </a:rPr>
              <a:t>」：</a:t>
            </a:r>
            <a:r>
              <a:rPr lang="en-US" altLang="ja-JP" sz="2000" dirty="0">
                <a:latin typeface="Times New Roman" panose="02020603050405020304" pitchFamily="18" charset="0"/>
              </a:rPr>
              <a:t>256×256</a:t>
            </a:r>
            <a:r>
              <a:rPr lang="ja-JP" altLang="en-US" sz="2000" dirty="0">
                <a:latin typeface="Times New Roman" panose="02020603050405020304" pitchFamily="18" charset="0"/>
              </a:rPr>
              <a:t>画素のモノクロ画像</a:t>
            </a:r>
            <a:endParaRPr lang="en-US" altLang="ja-JP" sz="2000" dirty="0">
              <a:latin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単独よりも符号化性能が改善した</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正方形/長方形 14">
            <a:extLst>
              <a:ext uri="{FF2B5EF4-FFF2-40B4-BE49-F238E27FC236}">
                <a16:creationId xmlns:a16="http://schemas.microsoft.com/office/drawing/2014/main" id="{EC02A85F-0D09-457A-886B-A7CA3DFC8DEB}"/>
              </a:ext>
            </a:extLst>
          </p:cNvPr>
          <p:cNvSpPr/>
          <p:nvPr/>
        </p:nvSpPr>
        <p:spPr>
          <a:xfrm>
            <a:off x="7686409" y="4333889"/>
            <a:ext cx="494029" cy="786178"/>
          </a:xfrm>
          <a:prstGeom prst="rect">
            <a:avLst/>
          </a:prstGeom>
          <a:solidFill>
            <a:schemeClr val="bg1"/>
          </a:solidFill>
          <a:ln w="57150" cmpd="thickThin">
            <a:noFill/>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3354616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615063" y="4668776"/>
            <a:ext cx="5530097" cy="55165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わずかではあるが、主観的にも</a:t>
            </a:r>
            <a:r>
              <a:rPr lang="ja-JP" altLang="en-US" sz="2000" dirty="0">
                <a:solidFill>
                  <a:schemeClr val="accent2"/>
                </a:solidFill>
                <a:latin typeface="Times New Roman" panose="02020603050405020304" pitchFamily="18" charset="0"/>
              </a:rPr>
              <a:t>改善</a:t>
            </a:r>
            <a:r>
              <a:rPr lang="ja-JP" altLang="en-US" sz="2000" dirty="0">
                <a:latin typeface="Times New Roman" panose="02020603050405020304" pitchFamily="18" charset="0"/>
              </a:rPr>
              <a:t>している</a:t>
            </a:r>
            <a:endParaRPr lang="en-US" altLang="ja-JP" sz="2000" dirty="0">
              <a:latin typeface="Times New Roman" panose="02020603050405020304" pitchFamily="18" charset="0"/>
            </a:endParaRP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64" y="238409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037" y="241431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553" y="241430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9625" y="240445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692101" y="279256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34224" y="207367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23296" y="2055139"/>
            <a:ext cx="940976" cy="3591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原画像</a:t>
            </a:r>
            <a:endParaRPr lang="en-US" altLang="ja-JP" sz="2000" dirty="0">
              <a:latin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19574" y="171086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Proposed method</a:t>
            </a:r>
          </a:p>
          <a:p>
            <a:pPr marL="0" indent="0" algn="ctr">
              <a:buNone/>
            </a:pPr>
            <a:r>
              <a:rPr lang="en-US" altLang="ja-JP" sz="1800" dirty="0">
                <a:latin typeface="Times New Roman" panose="02020603050405020304" pitchFamily="18" charset="0"/>
              </a:rPr>
              <a:t>25.6</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41641" y="169577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DCT</a:t>
            </a:r>
            <a:r>
              <a:rPr lang="ja-JP" altLang="en-US" sz="1800">
                <a:latin typeface="Times New Roman" panose="02020603050405020304" pitchFamily="18" charset="0"/>
              </a:rPr>
              <a:t> </a:t>
            </a:r>
            <a:r>
              <a:rPr lang="en-US" altLang="ja-JP" sz="1800">
                <a:latin typeface="Times New Roman" panose="02020603050405020304" pitchFamily="18" charset="0"/>
              </a:rPr>
              <a:t>only</a:t>
            </a:r>
          </a:p>
          <a:p>
            <a:pPr marL="0" indent="0" algn="ctr">
              <a:buNone/>
            </a:pPr>
            <a:r>
              <a:rPr lang="en-US" altLang="ja-JP" sz="1800">
                <a:latin typeface="Times New Roman" panose="02020603050405020304" pitchFamily="18" charset="0"/>
              </a:rPr>
              <a:t>25.1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42442" y="240445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42442" y="294020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タイトル 1">
            <a:extLst>
              <a:ext uri="{FF2B5EF4-FFF2-40B4-BE49-F238E27FC236}">
                <a16:creationId xmlns:a16="http://schemas.microsoft.com/office/drawing/2014/main" id="{82A83BF9-5B98-4E0B-8FCA-98AE350DD92F}"/>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主観評価は？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8" name="コンテンツ プレースホルダー 2">
            <a:extLst>
              <a:ext uri="{FF2B5EF4-FFF2-40B4-BE49-F238E27FC236}">
                <a16:creationId xmlns:a16="http://schemas.microsoft.com/office/drawing/2014/main" id="{B3550DDD-342D-47CB-8323-CA38747AAC07}"/>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dirty="0">
                <a:latin typeface="Times New Roman" panose="02020603050405020304" pitchFamily="18" charset="0"/>
              </a:rPr>
              <a:t> 主観評価</a:t>
            </a:r>
            <a:endParaRPr lang="en-US" altLang="ja-JP" dirty="0">
              <a:latin typeface="Times New Roman" panose="02020603050405020304" pitchFamily="18" charset="0"/>
            </a:endParaRPr>
          </a:p>
        </p:txBody>
      </p:sp>
      <p:sp>
        <p:nvSpPr>
          <p:cNvPr id="29" name="コンテンツ プレースホルダー 2">
            <a:extLst>
              <a:ext uri="{FF2B5EF4-FFF2-40B4-BE49-F238E27FC236}">
                <a16:creationId xmlns:a16="http://schemas.microsoft.com/office/drawing/2014/main" id="{2C71B22B-F930-4B39-891E-C90A99DEFB63}"/>
              </a:ext>
            </a:extLst>
          </p:cNvPr>
          <p:cNvSpPr txBox="1">
            <a:spLocks/>
          </p:cNvSpPr>
          <p:nvPr/>
        </p:nvSpPr>
        <p:spPr>
          <a:xfrm>
            <a:off x="615063" y="5380891"/>
            <a:ext cx="7152421" cy="857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同じ特徴に見えるが、ブロックごとで若干異なるため、</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右上</a:t>
            </a:r>
            <a:r>
              <a:rPr lang="ja-JP" altLang="en-US" sz="2000" dirty="0">
                <a:latin typeface="Times New Roman" panose="02020603050405020304" pitchFamily="18" charset="0"/>
              </a:rPr>
              <a:t>のブロックは </a:t>
            </a:r>
            <a:r>
              <a:rPr lang="en-US" altLang="ja-JP" sz="2000" dirty="0">
                <a:latin typeface="Times New Roman" panose="02020603050405020304" pitchFamily="18" charset="0"/>
              </a:rPr>
              <a:t>DCT </a:t>
            </a:r>
            <a:r>
              <a:rPr lang="ja-JP" altLang="en-US" sz="2000" dirty="0">
                <a:latin typeface="Times New Roman" panose="02020603050405020304" pitchFamily="18" charset="0"/>
              </a:rPr>
              <a:t>が適用されている。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564528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7DA0A10B-77CA-487F-BF83-825C2C6ECC63}"/>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低レートほど 効果的なのはなんで？</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024E00C-EBA7-41B3-8754-18F702DE3CEE}"/>
              </a:ext>
            </a:extLst>
          </p:cNvPr>
          <p:cNvSpPr txBox="1">
            <a:spLocks/>
          </p:cNvSpPr>
          <p:nvPr/>
        </p:nvSpPr>
        <p:spPr>
          <a:xfrm>
            <a:off x="806711" y="1301673"/>
            <a:ext cx="3080609"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高符号化レートでは</a:t>
            </a:r>
            <a:endParaRPr lang="en-US" altLang="ja-JP" sz="2000" dirty="0">
              <a:latin typeface="+mn-ea"/>
              <a:ea typeface="+mn-ea"/>
            </a:endParaRPr>
          </a:p>
        </p:txBody>
      </p:sp>
      <p:sp>
        <p:nvSpPr>
          <p:cNvPr id="38" name="正方形/長方形 37">
            <a:extLst>
              <a:ext uri="{FF2B5EF4-FFF2-40B4-BE49-F238E27FC236}">
                <a16:creationId xmlns:a16="http://schemas.microsoft.com/office/drawing/2014/main" id="{46264344-B89B-40D9-AC4E-2FA3A6CF25C6}"/>
              </a:ext>
            </a:extLst>
          </p:cNvPr>
          <p:cNvSpPr/>
          <p:nvPr/>
        </p:nvSpPr>
        <p:spPr>
          <a:xfrm>
            <a:off x="1445699" y="1786673"/>
            <a:ext cx="6574351" cy="400110"/>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mn-ea"/>
                <a:cs typeface="Times New Roman" panose="02020603050405020304" pitchFamily="18" charset="0"/>
              </a:rPr>
              <a:t>DCT</a:t>
            </a:r>
            <a:r>
              <a:rPr lang="ja-JP" altLang="en-US" sz="2000" dirty="0">
                <a:latin typeface="+mn-ea"/>
                <a:cs typeface="Times New Roman" panose="02020603050405020304" pitchFamily="18" charset="0"/>
              </a:rPr>
              <a:t>は、視覚が</a:t>
            </a:r>
            <a:r>
              <a:rPr lang="ja-JP" altLang="en-US" sz="2000" dirty="0">
                <a:solidFill>
                  <a:schemeClr val="accent2"/>
                </a:solidFill>
                <a:latin typeface="+mn-ea"/>
                <a:cs typeface="Times New Roman" panose="02020603050405020304" pitchFamily="18" charset="0"/>
              </a:rPr>
              <a:t>必要としない</a:t>
            </a:r>
            <a:r>
              <a:rPr lang="ja-JP" altLang="en-US" sz="2000" dirty="0">
                <a:latin typeface="+mn-ea"/>
                <a:cs typeface="Times New Roman" panose="02020603050405020304" pitchFamily="18" charset="0"/>
              </a:rPr>
              <a:t>高周波成分を削っている</a:t>
            </a:r>
            <a:endParaRPr lang="en-US" altLang="ja-JP" sz="2000" dirty="0">
              <a:latin typeface="+mn-ea"/>
              <a:cs typeface="Times New Roman" panose="02020603050405020304" pitchFamily="18" charset="0"/>
            </a:endParaRPr>
          </a:p>
        </p:txBody>
      </p:sp>
      <p:sp>
        <p:nvSpPr>
          <p:cNvPr id="39" name="コンテンツ プレースホルダー 2">
            <a:extLst>
              <a:ext uri="{FF2B5EF4-FFF2-40B4-BE49-F238E27FC236}">
                <a16:creationId xmlns:a16="http://schemas.microsoft.com/office/drawing/2014/main" id="{8047318A-C621-4495-B6F3-56451AF76068}"/>
              </a:ext>
            </a:extLst>
          </p:cNvPr>
          <p:cNvSpPr txBox="1">
            <a:spLocks/>
          </p:cNvSpPr>
          <p:nvPr/>
        </p:nvSpPr>
        <p:spPr>
          <a:xfrm>
            <a:off x="806711" y="2845679"/>
            <a:ext cx="3080609"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低符号化レートでは</a:t>
            </a:r>
            <a:endParaRPr lang="en-US" altLang="ja-JP" sz="2000" dirty="0">
              <a:latin typeface="+mn-ea"/>
              <a:ea typeface="+mn-ea"/>
            </a:endParaRPr>
          </a:p>
        </p:txBody>
      </p:sp>
      <p:sp>
        <p:nvSpPr>
          <p:cNvPr id="40" name="正方形/長方形 39">
            <a:extLst>
              <a:ext uri="{FF2B5EF4-FFF2-40B4-BE49-F238E27FC236}">
                <a16:creationId xmlns:a16="http://schemas.microsoft.com/office/drawing/2014/main" id="{A544F005-8B98-4BF6-ACCC-D8807E94D4AF}"/>
              </a:ext>
            </a:extLst>
          </p:cNvPr>
          <p:cNvSpPr/>
          <p:nvPr/>
        </p:nvSpPr>
        <p:spPr>
          <a:xfrm>
            <a:off x="1445699" y="3330679"/>
            <a:ext cx="6574351" cy="400110"/>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mn-ea"/>
                <a:cs typeface="Times New Roman" panose="02020603050405020304" pitchFamily="18" charset="0"/>
              </a:rPr>
              <a:t>DCT</a:t>
            </a:r>
            <a:r>
              <a:rPr lang="ja-JP" altLang="en-US" sz="2000" dirty="0">
                <a:latin typeface="+mn-ea"/>
                <a:cs typeface="Times New Roman" panose="02020603050405020304" pitchFamily="18" charset="0"/>
              </a:rPr>
              <a:t>は、視覚が</a:t>
            </a:r>
            <a:r>
              <a:rPr lang="ja-JP" altLang="en-US" sz="2000" dirty="0">
                <a:solidFill>
                  <a:schemeClr val="accent2"/>
                </a:solidFill>
                <a:latin typeface="+mn-ea"/>
                <a:cs typeface="Times New Roman" panose="02020603050405020304" pitchFamily="18" charset="0"/>
              </a:rPr>
              <a:t>必要とする</a:t>
            </a:r>
            <a:r>
              <a:rPr lang="ja-JP" altLang="en-US" sz="2000" dirty="0">
                <a:latin typeface="+mn-ea"/>
                <a:cs typeface="Times New Roman" panose="02020603050405020304" pitchFamily="18" charset="0"/>
              </a:rPr>
              <a:t>高周波成分を削ってしまう</a:t>
            </a:r>
            <a:endParaRPr lang="en-US" altLang="ja-JP" sz="2000" dirty="0">
              <a:latin typeface="+mn-ea"/>
              <a:cs typeface="Times New Roman" panose="02020603050405020304" pitchFamily="18" charset="0"/>
            </a:endParaRPr>
          </a:p>
        </p:txBody>
      </p:sp>
      <p:sp>
        <p:nvSpPr>
          <p:cNvPr id="41" name="矢印: 右 40">
            <a:extLst>
              <a:ext uri="{FF2B5EF4-FFF2-40B4-BE49-F238E27FC236}">
                <a16:creationId xmlns:a16="http://schemas.microsoft.com/office/drawing/2014/main" id="{25D9495E-89F6-45EA-A3C7-815B8A3061F0}"/>
              </a:ext>
            </a:extLst>
          </p:cNvPr>
          <p:cNvSpPr/>
          <p:nvPr/>
        </p:nvSpPr>
        <p:spPr>
          <a:xfrm rot="5400000">
            <a:off x="4335421" y="4773828"/>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68C5DD18-0CCD-41EA-8796-E52FB2773A81}"/>
              </a:ext>
            </a:extLst>
          </p:cNvPr>
          <p:cNvSpPr/>
          <p:nvPr/>
        </p:nvSpPr>
        <p:spPr>
          <a:xfrm>
            <a:off x="1445699" y="3949244"/>
            <a:ext cx="6574351"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低レートであるほど 削られてしまう</a:t>
            </a:r>
            <a:endParaRPr lang="en-US" altLang="ja-JP" sz="2000" dirty="0">
              <a:latin typeface="+mn-ea"/>
              <a:cs typeface="Times New Roman" panose="02020603050405020304" pitchFamily="18" charset="0"/>
            </a:endParaRPr>
          </a:p>
        </p:txBody>
      </p:sp>
      <p:sp>
        <p:nvSpPr>
          <p:cNvPr id="43" name="正方形/長方形 42">
            <a:extLst>
              <a:ext uri="{FF2B5EF4-FFF2-40B4-BE49-F238E27FC236}">
                <a16:creationId xmlns:a16="http://schemas.microsoft.com/office/drawing/2014/main" id="{63DB4B98-143B-4571-AC5C-21CF4CD47337}"/>
              </a:ext>
            </a:extLst>
          </p:cNvPr>
          <p:cNvSpPr/>
          <p:nvPr/>
        </p:nvSpPr>
        <p:spPr>
          <a:xfrm>
            <a:off x="1707423" y="5225508"/>
            <a:ext cx="5587119"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を適用したほうが有効的な領域が増加</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72292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214931" y="253921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5946"/>
                <a:gd name="adj2" fmla="val -74322"/>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a:ln>
              <a:solidFill>
                <a:schemeClr val="tx1"/>
              </a:solidFill>
            </a:ln>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a:ln>
              <a:solidFill>
                <a:schemeClr val="tx1"/>
              </a:solidFill>
            </a:ln>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1895388" y="4491690"/>
            <a:ext cx="2162067" cy="778735"/>
          </a:xfrm>
          <a:prstGeom prst="wedgeRectCallout">
            <a:avLst>
              <a:gd name="adj1" fmla="val -72598"/>
              <a:gd name="adj2" fmla="val 1802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074" y="4558515"/>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180" y="4560968"/>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3968" y="4558515"/>
            <a:ext cx="642491" cy="642491"/>
          </a:xfrm>
          <a:prstGeom prst="rect">
            <a:avLst/>
          </a:prstGeom>
          <a:noFill/>
          <a:ln>
            <a:noFill/>
          </a:ln>
        </p:spPr>
      </p:pic>
      <p:sp>
        <p:nvSpPr>
          <p:cNvPr id="39" name="吹き出し: 四角形 38">
            <a:extLst>
              <a:ext uri="{FF2B5EF4-FFF2-40B4-BE49-F238E27FC236}">
                <a16:creationId xmlns:a16="http://schemas.microsoft.com/office/drawing/2014/main" id="{7C045E7C-FC8B-4504-8414-71558D70F722}"/>
              </a:ext>
            </a:extLst>
          </p:cNvPr>
          <p:cNvSpPr/>
          <p:nvPr/>
        </p:nvSpPr>
        <p:spPr>
          <a:xfrm>
            <a:off x="3098828" y="2020768"/>
            <a:ext cx="2162067" cy="778735"/>
          </a:xfrm>
          <a:prstGeom prst="wedgeRectCallout">
            <a:avLst>
              <a:gd name="adj1" fmla="val 17006"/>
              <a:gd name="adj2" fmla="val 7519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58702" y="209011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579" y="209092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3650" y="2090929"/>
            <a:ext cx="638410" cy="638410"/>
          </a:xfrm>
          <a:prstGeom prst="rect">
            <a:avLst/>
          </a:prstGeom>
        </p:spPr>
      </p:pic>
      <p:sp>
        <p:nvSpPr>
          <p:cNvPr id="28" name="正方形/長方形 27">
            <a:extLst>
              <a:ext uri="{FF2B5EF4-FFF2-40B4-BE49-F238E27FC236}">
                <a16:creationId xmlns:a16="http://schemas.microsoft.com/office/drawing/2014/main" id="{D464BDB6-0D4D-4941-AF72-D647E3D6AE3E}"/>
              </a:ext>
            </a:extLst>
          </p:cNvPr>
          <p:cNvSpPr/>
          <p:nvPr/>
        </p:nvSpPr>
        <p:spPr>
          <a:xfrm>
            <a:off x="963937" y="6089235"/>
            <a:ext cx="6898915" cy="54149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まだまだ改善の余地あり</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タイトル 1">
            <a:extLst>
              <a:ext uri="{FF2B5EF4-FFF2-40B4-BE49-F238E27FC236}">
                <a16:creationId xmlns:a16="http://schemas.microsoft.com/office/drawing/2014/main" id="{50C5BDEA-7E0D-4880-BC60-1500B784CBE9}"/>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基底情報は加えてある？</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1" name="コンテンツ プレースホルダー 2">
            <a:extLst>
              <a:ext uri="{FF2B5EF4-FFF2-40B4-BE49-F238E27FC236}">
                <a16:creationId xmlns:a16="http://schemas.microsoft.com/office/drawing/2014/main" id="{711199F6-4152-4717-88F7-D8B3539D13B8}"/>
              </a:ext>
            </a:extLst>
          </p:cNvPr>
          <p:cNvSpPr>
            <a:spLocks noGrp="1"/>
          </p:cNvSpPr>
          <p:nvPr>
            <p:ph idx="1"/>
          </p:nvPr>
        </p:nvSpPr>
        <p:spPr>
          <a:xfrm>
            <a:off x="459838" y="951177"/>
            <a:ext cx="6677801"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加えた上で </a:t>
            </a:r>
            <a:r>
              <a:rPr lang="en-US" altLang="ja-JP" sz="2000" dirty="0">
                <a:latin typeface="Times New Roman" panose="02020603050405020304" pitchFamily="18" charset="0"/>
              </a:rPr>
              <a:t>DCT</a:t>
            </a:r>
            <a:r>
              <a:rPr lang="ja-JP" altLang="en-US" sz="2000" dirty="0">
                <a:latin typeface="Times New Roman" panose="02020603050405020304" pitchFamily="18" charset="0"/>
              </a:rPr>
              <a:t>単独から符号化性能を改善している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3659250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効果的な画像は？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1112710" y="5920579"/>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平坦</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な特徴を多く持つ画像の方が効果的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7" name="図 6" descr="猿の顔の白黒写真&#10;&#10;自動的に生成された説明">
            <a:extLst>
              <a:ext uri="{FF2B5EF4-FFF2-40B4-BE49-F238E27FC236}">
                <a16:creationId xmlns:a16="http://schemas.microsoft.com/office/drawing/2014/main" id="{97A53981-1235-4BB1-AD5E-901D1B58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150" y="1203836"/>
            <a:ext cx="1686693" cy="1686693"/>
          </a:xfrm>
          <a:prstGeom prst="rect">
            <a:avLst/>
          </a:prstGeom>
        </p:spPr>
      </p:pic>
      <p:pic>
        <p:nvPicPr>
          <p:cNvPr id="11" name="図 10" descr="三脚の上に立っている男性の白黒写真&#10;&#10;中程度の精度で自動的に生成された説明">
            <a:extLst>
              <a:ext uri="{FF2B5EF4-FFF2-40B4-BE49-F238E27FC236}">
                <a16:creationId xmlns:a16="http://schemas.microsoft.com/office/drawing/2014/main" id="{0531F9B9-872B-4956-AC66-88F0FD40F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728" y="1203834"/>
            <a:ext cx="1686693" cy="1686693"/>
          </a:xfrm>
          <a:prstGeom prst="rect">
            <a:avLst/>
          </a:prstGeom>
        </p:spPr>
      </p:pic>
      <p:pic>
        <p:nvPicPr>
          <p:cNvPr id="16" name="図 15" descr="雪の上を飛ぶ飛行機の白黒写真&#10;&#10;自動的に生成された説明">
            <a:extLst>
              <a:ext uri="{FF2B5EF4-FFF2-40B4-BE49-F238E27FC236}">
                <a16:creationId xmlns:a16="http://schemas.microsoft.com/office/drawing/2014/main" id="{12DD08F1-56A4-4D5A-B2C5-794406597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17" y="1203834"/>
            <a:ext cx="1686693" cy="1686693"/>
          </a:xfrm>
          <a:prstGeom prst="rect">
            <a:avLst/>
          </a:prstGeom>
        </p:spPr>
      </p:pic>
      <p:pic>
        <p:nvPicPr>
          <p:cNvPr id="18" name="図 17" descr="縞のシャツを着ている女性の白黒写真&#10;&#10;自動的に生成された説明">
            <a:extLst>
              <a:ext uri="{FF2B5EF4-FFF2-40B4-BE49-F238E27FC236}">
                <a16:creationId xmlns:a16="http://schemas.microsoft.com/office/drawing/2014/main" id="{0393405D-B4DF-42CD-BA81-51B70E2B7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3439" y="1203835"/>
            <a:ext cx="1686693" cy="1686693"/>
          </a:xfrm>
          <a:prstGeom prst="rect">
            <a:avLst/>
          </a:prstGeom>
        </p:spPr>
      </p:pic>
      <p:sp>
        <p:nvSpPr>
          <p:cNvPr id="19" name="コンテンツ プレースホルダー 2">
            <a:extLst>
              <a:ext uri="{FF2B5EF4-FFF2-40B4-BE49-F238E27FC236}">
                <a16:creationId xmlns:a16="http://schemas.microsoft.com/office/drawing/2014/main" id="{714946D1-2309-4BB0-A9D2-E57E012703EA}"/>
              </a:ext>
            </a:extLst>
          </p:cNvPr>
          <p:cNvSpPr>
            <a:spLocks noGrp="1"/>
          </p:cNvSpPr>
          <p:nvPr>
            <p:ph idx="1"/>
          </p:nvPr>
        </p:nvSpPr>
        <p:spPr>
          <a:xfrm>
            <a:off x="3946804" y="3114368"/>
            <a:ext cx="1230728" cy="359170"/>
          </a:xfrm>
        </p:spPr>
        <p:txBody>
          <a:bodyPr>
            <a:normAutofit lnSpcReduction="10000"/>
          </a:bodyPr>
          <a:lstStyle/>
          <a:p>
            <a:pPr marL="0" indent="0">
              <a:buNone/>
            </a:pPr>
            <a:r>
              <a:rPr lang="ja-JP" altLang="en-US" sz="2000" dirty="0">
                <a:latin typeface="Times New Roman" panose="02020603050405020304" pitchFamily="18" charset="0"/>
              </a:rPr>
              <a:t>性能改善</a:t>
            </a:r>
            <a:endParaRPr lang="en-US" altLang="ja-JP" sz="2000" dirty="0">
              <a:latin typeface="Times New Roman" panose="02020603050405020304" pitchFamily="18" charset="0"/>
            </a:endParaRPr>
          </a:p>
        </p:txBody>
      </p:sp>
      <p:sp>
        <p:nvSpPr>
          <p:cNvPr id="20" name="コンテンツ プレースホルダー 2">
            <a:extLst>
              <a:ext uri="{FF2B5EF4-FFF2-40B4-BE49-F238E27FC236}">
                <a16:creationId xmlns:a16="http://schemas.microsoft.com/office/drawing/2014/main" id="{A8624E14-62E1-46EF-9B96-B8E84D2F5906}"/>
              </a:ext>
            </a:extLst>
          </p:cNvPr>
          <p:cNvSpPr txBox="1">
            <a:spLocks/>
          </p:cNvSpPr>
          <p:nvPr/>
        </p:nvSpPr>
        <p:spPr>
          <a:xfrm>
            <a:off x="391037"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2"/>
                </a:solidFill>
                <a:latin typeface="Times New Roman" panose="02020603050405020304" pitchFamily="18" charset="0"/>
              </a:rPr>
              <a:t>大</a:t>
            </a:r>
            <a:endParaRPr lang="en-US" altLang="ja-JP" dirty="0">
              <a:solidFill>
                <a:schemeClr val="accent2"/>
              </a:solidFill>
              <a:latin typeface="Times New Roman" panose="02020603050405020304" pitchFamily="18" charset="0"/>
            </a:endParaRPr>
          </a:p>
        </p:txBody>
      </p:sp>
      <p:sp>
        <p:nvSpPr>
          <p:cNvPr id="21" name="コンテンツ プレースホルダー 2">
            <a:extLst>
              <a:ext uri="{FF2B5EF4-FFF2-40B4-BE49-F238E27FC236}">
                <a16:creationId xmlns:a16="http://schemas.microsoft.com/office/drawing/2014/main" id="{725DB778-CFA0-4925-8510-9D526DF35F44}"/>
              </a:ext>
            </a:extLst>
          </p:cNvPr>
          <p:cNvSpPr txBox="1">
            <a:spLocks/>
          </p:cNvSpPr>
          <p:nvPr/>
        </p:nvSpPr>
        <p:spPr>
          <a:xfrm>
            <a:off x="8073863"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5"/>
                </a:solidFill>
                <a:latin typeface="Times New Roman" panose="02020603050405020304" pitchFamily="18" charset="0"/>
              </a:rPr>
              <a:t>小</a:t>
            </a:r>
            <a:endParaRPr lang="en-US" altLang="ja-JP" dirty="0">
              <a:solidFill>
                <a:schemeClr val="accent5"/>
              </a:solidFill>
              <a:latin typeface="Times New Roman" panose="02020603050405020304" pitchFamily="18" charset="0"/>
            </a:endParaRPr>
          </a:p>
        </p:txBody>
      </p:sp>
      <p:sp>
        <p:nvSpPr>
          <p:cNvPr id="22" name="コンテンツ プレースホルダー 2">
            <a:extLst>
              <a:ext uri="{FF2B5EF4-FFF2-40B4-BE49-F238E27FC236}">
                <a16:creationId xmlns:a16="http://schemas.microsoft.com/office/drawing/2014/main" id="{B68081BB-6E69-40A2-94ED-6EA800603A45}"/>
              </a:ext>
            </a:extLst>
          </p:cNvPr>
          <p:cNvSpPr txBox="1">
            <a:spLocks/>
          </p:cNvSpPr>
          <p:nvPr/>
        </p:nvSpPr>
        <p:spPr>
          <a:xfrm>
            <a:off x="700927" y="4849946"/>
            <a:ext cx="7674927" cy="975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想定</a:t>
            </a:r>
            <a:r>
              <a:rPr lang="ja-JP" altLang="en-US" sz="2000" dirty="0">
                <a:latin typeface="Times New Roman" panose="02020603050405020304" pitchFamily="18" charset="0"/>
              </a:rPr>
              <a:t>する少数基底では、大部分の局所特徴を表現しきれない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現状は</a:t>
            </a:r>
            <a:r>
              <a:rPr lang="en-US" altLang="ja-JP" sz="1800" dirty="0">
                <a:latin typeface="Times New Roman" panose="02020603050405020304" pitchFamily="18" charset="0"/>
              </a:rPr>
              <a:t>3</a:t>
            </a:r>
            <a:r>
              <a:rPr lang="ja-JP" altLang="en-US" sz="1800" dirty="0">
                <a:latin typeface="Times New Roman" panose="02020603050405020304" pitchFamily="18" charset="0"/>
              </a:rPr>
              <a:t>個まで。表現可能な局所特徴は限られる</a:t>
            </a:r>
            <a:endParaRPr lang="en-US" altLang="ja-JP" sz="2000" dirty="0">
              <a:latin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8F330197-F1CA-49EF-9A34-6EF0E2485849}"/>
              </a:ext>
            </a:extLst>
          </p:cNvPr>
          <p:cNvSpPr txBox="1">
            <a:spLocks/>
          </p:cNvSpPr>
          <p:nvPr/>
        </p:nvSpPr>
        <p:spPr>
          <a:xfrm>
            <a:off x="700927" y="3814875"/>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平坦領域も </a:t>
            </a:r>
            <a:r>
              <a:rPr lang="en-US" altLang="ja-JP" sz="2000" dirty="0">
                <a:solidFill>
                  <a:schemeClr val="accent2"/>
                </a:solidFill>
                <a:latin typeface="Times New Roman" panose="02020603050405020304" pitchFamily="18" charset="0"/>
              </a:rPr>
              <a:t>ICA</a:t>
            </a:r>
            <a:r>
              <a:rPr lang="ja-JP" altLang="en-US" sz="2000" dirty="0">
                <a:latin typeface="Times New Roman" panose="02020603050405020304" pitchFamily="18" charset="0"/>
              </a:rPr>
              <a:t>の方が効果的であることが多い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平坦に見えても 実は細かく変化している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625064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実用性は</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どんなことに役立つ？</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コンテンツ プレースホルダー 2">
            <a:extLst>
              <a:ext uri="{FF2B5EF4-FFF2-40B4-BE49-F238E27FC236}">
                <a16:creationId xmlns:a16="http://schemas.microsoft.com/office/drawing/2014/main" id="{15FABC74-EA44-4AC5-A9D2-10B24722BC23}"/>
              </a:ext>
            </a:extLst>
          </p:cNvPr>
          <p:cNvSpPr txBox="1">
            <a:spLocks/>
          </p:cNvSpPr>
          <p:nvPr/>
        </p:nvSpPr>
        <p:spPr>
          <a:xfrm>
            <a:off x="734536" y="1188216"/>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現状の実用性は ない（シーズ的な研究だから）</a:t>
            </a:r>
            <a:endParaRPr lang="en-US" altLang="ja-JP" sz="2000" dirty="0">
              <a:latin typeface="Times New Roman" panose="02020603050405020304" pitchFamily="18" charset="0"/>
            </a:endParaRPr>
          </a:p>
        </p:txBody>
      </p:sp>
      <p:sp>
        <p:nvSpPr>
          <p:cNvPr id="6" name="コンテンツ プレースホルダー 2">
            <a:extLst>
              <a:ext uri="{FF2B5EF4-FFF2-40B4-BE49-F238E27FC236}">
                <a16:creationId xmlns:a16="http://schemas.microsoft.com/office/drawing/2014/main" id="{149D2F6B-EB42-4E9F-96B9-27A1EAF63BFA}"/>
              </a:ext>
            </a:extLst>
          </p:cNvPr>
          <p:cNvSpPr txBox="1">
            <a:spLocks/>
          </p:cNvSpPr>
          <p:nvPr/>
        </p:nvSpPr>
        <p:spPr>
          <a:xfrm>
            <a:off x="734535" y="2255016"/>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具体的に</a:t>
            </a:r>
            <a:endParaRPr lang="en-US" altLang="ja-JP" sz="2000" dirty="0">
              <a:latin typeface="Times New Roman" panose="02020603050405020304" pitchFamily="18" charset="0"/>
            </a:endParaRPr>
          </a:p>
        </p:txBody>
      </p:sp>
      <p:sp>
        <p:nvSpPr>
          <p:cNvPr id="7" name="正方形/長方形 6">
            <a:extLst>
              <a:ext uri="{FF2B5EF4-FFF2-40B4-BE49-F238E27FC236}">
                <a16:creationId xmlns:a16="http://schemas.microsoft.com/office/drawing/2014/main" id="{C332D9CC-7423-4AF7-93AC-0AD538D4CED7}"/>
              </a:ext>
            </a:extLst>
          </p:cNvPr>
          <p:cNvSpPr/>
          <p:nvPr/>
        </p:nvSpPr>
        <p:spPr>
          <a:xfrm>
            <a:off x="1014775" y="2890175"/>
            <a:ext cx="7235846"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映像配信サービスの</a:t>
            </a:r>
            <a:r>
              <a:rPr lang="ja-JP" altLang="en-US" sz="2000" dirty="0">
                <a:solidFill>
                  <a:schemeClr val="accent2"/>
                </a:solidFill>
                <a:latin typeface="+mn-ea"/>
                <a:cs typeface="Times New Roman" panose="02020603050405020304" pitchFamily="18" charset="0"/>
              </a:rPr>
              <a:t>リアルタイム性</a:t>
            </a:r>
            <a:r>
              <a:rPr lang="ja-JP" altLang="en-US" sz="2000" dirty="0">
                <a:latin typeface="+mn-ea"/>
                <a:cs typeface="Times New Roman" panose="02020603050405020304" pitchFamily="18" charset="0"/>
              </a:rPr>
              <a:t>向上（医療、教育、など）</a:t>
            </a:r>
            <a:endParaRPr lang="en-US" altLang="ja-JP" sz="2000" dirty="0">
              <a:latin typeface="+mn-ea"/>
              <a:cs typeface="Times New Roman" panose="02020603050405020304" pitchFamily="18" charset="0"/>
            </a:endParaRPr>
          </a:p>
        </p:txBody>
      </p:sp>
      <p:sp>
        <p:nvSpPr>
          <p:cNvPr id="8" name="正方形/長方形 7">
            <a:extLst>
              <a:ext uri="{FF2B5EF4-FFF2-40B4-BE49-F238E27FC236}">
                <a16:creationId xmlns:a16="http://schemas.microsoft.com/office/drawing/2014/main" id="{C2EF2EB7-3BD0-46C3-82C2-FE914CFD869C}"/>
              </a:ext>
            </a:extLst>
          </p:cNvPr>
          <p:cNvSpPr/>
          <p:nvPr/>
        </p:nvSpPr>
        <p:spPr>
          <a:xfrm>
            <a:off x="1014774" y="3601951"/>
            <a:ext cx="7950550"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パケット数減少による サーバー</a:t>
            </a:r>
            <a:r>
              <a:rPr lang="ja-JP" altLang="en-US" sz="2000" dirty="0">
                <a:solidFill>
                  <a:schemeClr val="accent2"/>
                </a:solidFill>
                <a:latin typeface="+mn-ea"/>
                <a:cs typeface="Times New Roman" panose="02020603050405020304" pitchFamily="18" charset="0"/>
              </a:rPr>
              <a:t>負荷</a:t>
            </a:r>
            <a:r>
              <a:rPr lang="ja-JP" altLang="en-US" sz="2000" dirty="0">
                <a:latin typeface="+mn-ea"/>
                <a:cs typeface="Times New Roman" panose="02020603050405020304" pitchFamily="18" charset="0"/>
              </a:rPr>
              <a:t>の軽減（サービスの安定性向上）</a:t>
            </a:r>
            <a:endParaRPr lang="en-US" altLang="ja-JP" sz="2000" dirty="0">
              <a:latin typeface="+mn-ea"/>
              <a:cs typeface="Times New Roman" panose="02020603050405020304" pitchFamily="18" charset="0"/>
            </a:endParaRPr>
          </a:p>
        </p:txBody>
      </p:sp>
      <p:sp>
        <p:nvSpPr>
          <p:cNvPr id="9" name="正方形/長方形 8">
            <a:extLst>
              <a:ext uri="{FF2B5EF4-FFF2-40B4-BE49-F238E27FC236}">
                <a16:creationId xmlns:a16="http://schemas.microsoft.com/office/drawing/2014/main" id="{D9B7DEA8-B120-4242-8553-F65BB87D82E4}"/>
              </a:ext>
            </a:extLst>
          </p:cNvPr>
          <p:cNvSpPr/>
          <p:nvPr/>
        </p:nvSpPr>
        <p:spPr>
          <a:xfrm>
            <a:off x="1014774" y="4313727"/>
            <a:ext cx="7950550"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新たな特徴抽出の発見を </a:t>
            </a:r>
            <a:r>
              <a:rPr lang="ja-JP" altLang="en-US" sz="2000" dirty="0">
                <a:solidFill>
                  <a:schemeClr val="accent2"/>
                </a:solidFill>
                <a:latin typeface="+mn-ea"/>
                <a:cs typeface="Times New Roman" panose="02020603050405020304" pitchFamily="18" charset="0"/>
              </a:rPr>
              <a:t>画像分析</a:t>
            </a:r>
            <a:r>
              <a:rPr lang="ja-JP" altLang="en-US" sz="2000" dirty="0">
                <a:latin typeface="+mn-ea"/>
                <a:cs typeface="Times New Roman" panose="02020603050405020304" pitchFamily="18" charset="0"/>
              </a:rPr>
              <a:t>（医療、工業、など）に応用</a:t>
            </a:r>
            <a:endParaRPr lang="en-US" altLang="ja-JP" sz="2000" dirty="0">
              <a:latin typeface="+mn-ea"/>
              <a:cs typeface="Times New Roman" panose="02020603050405020304" pitchFamily="18" charset="0"/>
            </a:endParaRPr>
          </a:p>
        </p:txBody>
      </p:sp>
      <p:sp>
        <p:nvSpPr>
          <p:cNvPr id="11" name="正方形/長方形 10">
            <a:extLst>
              <a:ext uri="{FF2B5EF4-FFF2-40B4-BE49-F238E27FC236}">
                <a16:creationId xmlns:a16="http://schemas.microsoft.com/office/drawing/2014/main" id="{91A37662-3E31-4D7F-B0FA-01836A09C562}"/>
              </a:ext>
            </a:extLst>
          </p:cNvPr>
          <p:cNvSpPr/>
          <p:nvPr/>
        </p:nvSpPr>
        <p:spPr>
          <a:xfrm>
            <a:off x="643341" y="5370222"/>
            <a:ext cx="7750973"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Times New Roman" panose="02020603050405020304" pitchFamily="18" charset="0"/>
                <a:cs typeface="Times New Roman" panose="02020603050405020304" pitchFamily="18" charset="0"/>
              </a:rPr>
              <a:t>将来的に</a:t>
            </a:r>
            <a:endParaRPr lang="en-US" altLang="ja-JP" sz="2400" dirty="0">
              <a:latin typeface="Times New Roman" panose="02020603050405020304" pitchFamily="18" charset="0"/>
              <a:cs typeface="Times New Roman" panose="02020603050405020304" pitchFamily="18" charset="0"/>
            </a:endParaRPr>
          </a:p>
          <a:p>
            <a:pPr algn="ctr"/>
            <a:r>
              <a:rPr lang="ja-JP" altLang="en-US" sz="2400" dirty="0">
                <a:latin typeface="Times New Roman" panose="02020603050405020304" pitchFamily="18" charset="0"/>
                <a:cs typeface="Times New Roman" panose="02020603050405020304" pitchFamily="18" charset="0"/>
              </a:rPr>
              <a:t>世界を大きく変える力を秘めている</a:t>
            </a:r>
          </a:p>
        </p:txBody>
      </p:sp>
    </p:spTree>
    <p:extLst>
      <p:ext uri="{BB962C8B-B14F-4D97-AF65-F5344CB8AC3E}">
        <p14:creationId xmlns:p14="http://schemas.microsoft.com/office/powerpoint/2010/main" val="3004784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5286A193-6E51-44C0-964A-F91E35929938}"/>
              </a:ext>
            </a:extLst>
          </p:cNvPr>
          <p:cNvSpPr/>
          <p:nvPr/>
        </p:nvSpPr>
        <p:spPr>
          <a:xfrm>
            <a:off x="791682" y="5849582"/>
            <a:ext cx="7560636" cy="81828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latin typeface="Times New Roman" panose="02020603050405020304" pitchFamily="18" charset="0"/>
                <a:cs typeface="Times New Roman" panose="02020603050405020304" pitchFamily="18" charset="0"/>
              </a:rPr>
              <a:t>観察力、疑問を持つ力が成長した</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70" name="タイトル 1">
            <a:extLst>
              <a:ext uri="{FF2B5EF4-FFF2-40B4-BE49-F238E27FC236}">
                <a16:creationId xmlns:a16="http://schemas.microsoft.com/office/drawing/2014/main" id="{11F1B624-686B-454A-BC56-2ACCBAA1758F}"/>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力を入れた部分は？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66" name="グループ化 65">
            <a:extLst>
              <a:ext uri="{FF2B5EF4-FFF2-40B4-BE49-F238E27FC236}">
                <a16:creationId xmlns:a16="http://schemas.microsoft.com/office/drawing/2014/main" id="{D150B21A-9A6C-4D04-8AB8-22F054E890F6}"/>
              </a:ext>
            </a:extLst>
          </p:cNvPr>
          <p:cNvGrpSpPr/>
          <p:nvPr/>
        </p:nvGrpSpPr>
        <p:grpSpPr>
          <a:xfrm>
            <a:off x="544410" y="1684439"/>
            <a:ext cx="3182515" cy="3489121"/>
            <a:chOff x="5603503" y="1541387"/>
            <a:chExt cx="3182515" cy="3489121"/>
          </a:xfrm>
        </p:grpSpPr>
        <p:sp>
          <p:nvSpPr>
            <p:cNvPr id="79" name="正方形/長方形 78">
              <a:extLst>
                <a:ext uri="{FF2B5EF4-FFF2-40B4-BE49-F238E27FC236}">
                  <a16:creationId xmlns:a16="http://schemas.microsoft.com/office/drawing/2014/main" id="{29154300-ABA5-437C-9695-4865F9D789C7}"/>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41E015B0-2D5E-4A47-9672-54C1DD8145F4}"/>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9ADB58B8-5105-4A97-936D-22D318B52CC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66778E43-6014-42BB-86E8-1CB220CF2C28}"/>
                </a:ext>
              </a:extLst>
            </p:cNvPr>
            <p:cNvSpPr/>
            <p:nvPr/>
          </p:nvSpPr>
          <p:spPr>
            <a:xfrm>
              <a:off x="6510970" y="1541387"/>
              <a:ext cx="1331267" cy="338554"/>
            </a:xfrm>
            <a:prstGeom prst="rect">
              <a:avLst/>
            </a:prstGeom>
          </p:spPr>
          <p:txBody>
            <a:bodyPr wrap="square">
              <a:spAutoFit/>
            </a:bodyPr>
            <a:lstStyle/>
            <a:p>
              <a:pPr algn="ct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画質</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3" name="正方形/長方形 82">
              <a:extLst>
                <a:ext uri="{FF2B5EF4-FFF2-40B4-BE49-F238E27FC236}">
                  <a16:creationId xmlns:a16="http://schemas.microsoft.com/office/drawing/2014/main" id="{C5C4BA5A-E751-4531-8A10-C9C1891070C9}"/>
                </a:ext>
              </a:extLst>
            </p:cNvPr>
            <p:cNvSpPr/>
            <p:nvPr/>
          </p:nvSpPr>
          <p:spPr>
            <a:xfrm>
              <a:off x="7810206" y="3117699"/>
              <a:ext cx="888812"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情報量</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4" name="楕円 83">
              <a:extLst>
                <a:ext uri="{FF2B5EF4-FFF2-40B4-BE49-F238E27FC236}">
                  <a16:creationId xmlns:a16="http://schemas.microsoft.com/office/drawing/2014/main" id="{501B9042-1AAC-4C29-A996-CFB899E473F4}"/>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436ACF6D-1FA2-4D77-9D73-1E747354C331}"/>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1E83E9B9-ECD6-4119-92DC-D91CC14CDC6B}"/>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乗算記号 87">
              <a:extLst>
                <a:ext uri="{FF2B5EF4-FFF2-40B4-BE49-F238E27FC236}">
                  <a16:creationId xmlns:a16="http://schemas.microsoft.com/office/drawing/2014/main" id="{EE02D914-0BC6-4463-866F-AE75F370D60A}"/>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1" name="コンテンツ プレースホルダー 2">
            <a:extLst>
              <a:ext uri="{FF2B5EF4-FFF2-40B4-BE49-F238E27FC236}">
                <a16:creationId xmlns:a16="http://schemas.microsoft.com/office/drawing/2014/main" id="{6A6FA93D-E72B-4C65-AD07-3AE9C3E0C89C}"/>
              </a:ext>
            </a:extLst>
          </p:cNvPr>
          <p:cNvSpPr txBox="1">
            <a:spLocks/>
          </p:cNvSpPr>
          <p:nvPr/>
        </p:nvSpPr>
        <p:spPr>
          <a:xfrm>
            <a:off x="267138" y="993740"/>
            <a:ext cx="4356210" cy="5446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どこまでを</a:t>
            </a:r>
            <a:r>
              <a:rPr lang="en-US" altLang="ja-JP" sz="2000" dirty="0">
                <a:latin typeface="Times New Roman" panose="02020603050405020304" pitchFamily="18" charset="0"/>
              </a:rPr>
              <a:t>ICA</a:t>
            </a:r>
            <a:r>
              <a:rPr lang="ja-JP" altLang="en-US" sz="2000" dirty="0">
                <a:latin typeface="Times New Roman" panose="02020603050405020304" pitchFamily="18" charset="0"/>
              </a:rPr>
              <a:t>の有効範囲とする？</a:t>
            </a:r>
            <a:endParaRPr lang="en-US" altLang="ja-JP" sz="2000" dirty="0">
              <a:latin typeface="Times New Roman" panose="02020603050405020304" pitchFamily="18" charset="0"/>
            </a:endParaRPr>
          </a:p>
        </p:txBody>
      </p:sp>
      <p:sp>
        <p:nvSpPr>
          <p:cNvPr id="92" name="コンテンツ プレースホルダー 2">
            <a:extLst>
              <a:ext uri="{FF2B5EF4-FFF2-40B4-BE49-F238E27FC236}">
                <a16:creationId xmlns:a16="http://schemas.microsoft.com/office/drawing/2014/main" id="{E5C6DB87-9B20-448B-9EE6-C65536CE89E9}"/>
              </a:ext>
            </a:extLst>
          </p:cNvPr>
          <p:cNvSpPr txBox="1">
            <a:spLocks/>
          </p:cNvSpPr>
          <p:nvPr/>
        </p:nvSpPr>
        <p:spPr>
          <a:xfrm>
            <a:off x="4420527" y="1492016"/>
            <a:ext cx="3201384"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ブロック単体で考えた時、</a:t>
            </a:r>
            <a:endParaRPr lang="en-US" altLang="ja-JP" sz="2000" dirty="0">
              <a:latin typeface="Times New Roman" panose="02020603050405020304" pitchFamily="18" charset="0"/>
            </a:endParaRPr>
          </a:p>
        </p:txBody>
      </p:sp>
      <p:sp>
        <p:nvSpPr>
          <p:cNvPr id="93" name="楕円 92">
            <a:extLst>
              <a:ext uri="{FF2B5EF4-FFF2-40B4-BE49-F238E27FC236}">
                <a16:creationId xmlns:a16="http://schemas.microsoft.com/office/drawing/2014/main" id="{8975FE79-A340-46C4-9C6E-B6BAEF578C18}"/>
              </a:ext>
            </a:extLst>
          </p:cNvPr>
          <p:cNvSpPr>
            <a:spLocks noChangeAspect="1"/>
          </p:cNvSpPr>
          <p:nvPr/>
        </p:nvSpPr>
        <p:spPr>
          <a:xfrm>
            <a:off x="4623348" y="2143794"/>
            <a:ext cx="561569" cy="5615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コンテンツ プレースホルダー 2">
            <a:extLst>
              <a:ext uri="{FF2B5EF4-FFF2-40B4-BE49-F238E27FC236}">
                <a16:creationId xmlns:a16="http://schemas.microsoft.com/office/drawing/2014/main" id="{8610E6D3-6A3E-43CB-9C38-A7F63E77B525}"/>
              </a:ext>
            </a:extLst>
          </p:cNvPr>
          <p:cNvSpPr txBox="1">
            <a:spLocks/>
          </p:cNvSpPr>
          <p:nvPr/>
        </p:nvSpPr>
        <p:spPr>
          <a:xfrm>
            <a:off x="5281631" y="2267791"/>
            <a:ext cx="3484300"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＝符号化性能の改善に有効</a:t>
            </a:r>
            <a:endParaRPr lang="en-US" altLang="ja-JP" sz="2000" dirty="0">
              <a:latin typeface="Times New Roman" panose="02020603050405020304" pitchFamily="18" charset="0"/>
            </a:endParaRPr>
          </a:p>
        </p:txBody>
      </p:sp>
      <p:sp>
        <p:nvSpPr>
          <p:cNvPr id="97" name="二等辺三角形 96">
            <a:extLst>
              <a:ext uri="{FF2B5EF4-FFF2-40B4-BE49-F238E27FC236}">
                <a16:creationId xmlns:a16="http://schemas.microsoft.com/office/drawing/2014/main" id="{3D36840C-3904-4CA6-9AE3-A9DC305AC891}"/>
              </a:ext>
            </a:extLst>
          </p:cNvPr>
          <p:cNvSpPr/>
          <p:nvPr/>
        </p:nvSpPr>
        <p:spPr>
          <a:xfrm>
            <a:off x="4623348" y="3032558"/>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コンテンツ プレースホルダー 2">
            <a:extLst>
              <a:ext uri="{FF2B5EF4-FFF2-40B4-BE49-F238E27FC236}">
                <a16:creationId xmlns:a16="http://schemas.microsoft.com/office/drawing/2014/main" id="{61F912F7-78D0-4F21-8E49-D82ED8CBF09A}"/>
              </a:ext>
            </a:extLst>
          </p:cNvPr>
          <p:cNvSpPr txBox="1">
            <a:spLocks/>
          </p:cNvSpPr>
          <p:nvPr/>
        </p:nvSpPr>
        <p:spPr>
          <a:xfrm>
            <a:off x="5281631" y="3079845"/>
            <a:ext cx="3595231"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＝有効な場合もある</a:t>
            </a:r>
            <a:endParaRPr lang="en-US" altLang="ja-JP" sz="2000" dirty="0">
              <a:latin typeface="Times New Roman" panose="02020603050405020304" pitchFamily="18" charset="0"/>
            </a:endParaRPr>
          </a:p>
        </p:txBody>
      </p:sp>
      <p:sp>
        <p:nvSpPr>
          <p:cNvPr id="99" name="コンテンツ プレースホルダー 2">
            <a:extLst>
              <a:ext uri="{FF2B5EF4-FFF2-40B4-BE49-F238E27FC236}">
                <a16:creationId xmlns:a16="http://schemas.microsoft.com/office/drawing/2014/main" id="{AA1F04A9-7A77-405E-8564-31D3EEDC2A5F}"/>
              </a:ext>
            </a:extLst>
          </p:cNvPr>
          <p:cNvSpPr txBox="1">
            <a:spLocks/>
          </p:cNvSpPr>
          <p:nvPr/>
        </p:nvSpPr>
        <p:spPr>
          <a:xfrm>
            <a:off x="4623348" y="4480279"/>
            <a:ext cx="3466728"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画像全体に対する影響は？</a:t>
            </a:r>
            <a:endParaRPr lang="en-US" altLang="ja-JP" sz="2000" dirty="0">
              <a:latin typeface="Times New Roman" panose="02020603050405020304" pitchFamily="18" charset="0"/>
            </a:endParaRPr>
          </a:p>
        </p:txBody>
      </p:sp>
      <p:sp>
        <p:nvSpPr>
          <p:cNvPr id="100" name="コンテンツ プレースホルダー 2">
            <a:extLst>
              <a:ext uri="{FF2B5EF4-FFF2-40B4-BE49-F238E27FC236}">
                <a16:creationId xmlns:a16="http://schemas.microsoft.com/office/drawing/2014/main" id="{B2743E6D-A364-406B-A16A-091F539541A4}"/>
              </a:ext>
            </a:extLst>
          </p:cNvPr>
          <p:cNvSpPr txBox="1">
            <a:spLocks/>
          </p:cNvSpPr>
          <p:nvPr/>
        </p:nvSpPr>
        <p:spPr>
          <a:xfrm>
            <a:off x="4623348" y="5032123"/>
            <a:ext cx="3595227" cy="5446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どんなデータを出力？比較？</a:t>
            </a:r>
            <a:endParaRPr lang="en-US" altLang="ja-JP" sz="2000" dirty="0">
              <a:latin typeface="Times New Roman" panose="02020603050405020304" pitchFamily="18" charset="0"/>
            </a:endParaRPr>
          </a:p>
        </p:txBody>
      </p:sp>
      <p:sp>
        <p:nvSpPr>
          <p:cNvPr id="101" name="矢印: 右 100">
            <a:extLst>
              <a:ext uri="{FF2B5EF4-FFF2-40B4-BE49-F238E27FC236}">
                <a16:creationId xmlns:a16="http://schemas.microsoft.com/office/drawing/2014/main" id="{5A3E341F-BD42-4821-BB22-9905A05CDD11}"/>
              </a:ext>
            </a:extLst>
          </p:cNvPr>
          <p:cNvSpPr/>
          <p:nvPr/>
        </p:nvSpPr>
        <p:spPr>
          <a:xfrm rot="5400000">
            <a:off x="5952369" y="3943851"/>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コンテンツ プレースホルダー 2">
            <a:extLst>
              <a:ext uri="{FF2B5EF4-FFF2-40B4-BE49-F238E27FC236}">
                <a16:creationId xmlns:a16="http://schemas.microsoft.com/office/drawing/2014/main" id="{72AF9917-13B7-46E5-871E-16CF6C026AA2}"/>
              </a:ext>
            </a:extLst>
          </p:cNvPr>
          <p:cNvSpPr txBox="1">
            <a:spLocks/>
          </p:cNvSpPr>
          <p:nvPr/>
        </p:nvSpPr>
        <p:spPr>
          <a:xfrm>
            <a:off x="925425" y="5221823"/>
            <a:ext cx="2504460" cy="375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性能改善のイメージ</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349494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研究の魅力は？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2051661" y="1183028"/>
            <a:ext cx="4935358"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人間</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を中心とした画像符号化</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コンテンツ プレースホルダー 2">
            <a:extLst>
              <a:ext uri="{FF2B5EF4-FFF2-40B4-BE49-F238E27FC236}">
                <a16:creationId xmlns:a16="http://schemas.microsoft.com/office/drawing/2014/main" id="{8535DE15-D688-4BAB-8540-4F51D033A002}"/>
              </a:ext>
            </a:extLst>
          </p:cNvPr>
          <p:cNvSpPr txBox="1">
            <a:spLocks/>
          </p:cNvSpPr>
          <p:nvPr/>
        </p:nvSpPr>
        <p:spPr>
          <a:xfrm>
            <a:off x="1105689" y="2090873"/>
            <a:ext cx="7342986"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将来的には主流になるのでは？</a:t>
            </a:r>
            <a:endParaRPr lang="en-US" altLang="ja-JP" sz="20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0DD42909-81D9-45F1-BE4F-DA728EF74411}"/>
              </a:ext>
            </a:extLst>
          </p:cNvPr>
          <p:cNvSpPr txBox="1">
            <a:spLocks/>
          </p:cNvSpPr>
          <p:nvPr/>
        </p:nvSpPr>
        <p:spPr>
          <a:xfrm>
            <a:off x="866846" y="3726370"/>
            <a:ext cx="8010454" cy="1794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人間の視覚に寄り添った新たな特徴を発見できる可能性</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人間中心設計を目指す様々な分野に貢献できる可能性</a:t>
            </a:r>
            <a:endParaRPr lang="en-US" altLang="ja-JP" sz="2000" dirty="0">
              <a:latin typeface="Times New Roman" panose="02020603050405020304" pitchFamily="18" charset="0"/>
            </a:endParaRPr>
          </a:p>
        </p:txBody>
      </p:sp>
      <p:sp>
        <p:nvSpPr>
          <p:cNvPr id="25" name="コンテンツ プレースホルダー 2">
            <a:extLst>
              <a:ext uri="{FF2B5EF4-FFF2-40B4-BE49-F238E27FC236}">
                <a16:creationId xmlns:a16="http://schemas.microsoft.com/office/drawing/2014/main" id="{080DA9D2-D465-4D9F-87B2-B5B46F2E8BB4}"/>
              </a:ext>
            </a:extLst>
          </p:cNvPr>
          <p:cNvSpPr txBox="1">
            <a:spLocks/>
          </p:cNvSpPr>
          <p:nvPr/>
        </p:nvSpPr>
        <p:spPr>
          <a:xfrm>
            <a:off x="866846" y="5761420"/>
            <a:ext cx="6674496" cy="817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カラー画像や映像への応用・実用化</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画像・映像を用いた新たな事業の創出</a:t>
            </a:r>
            <a:endParaRPr lang="en-US" altLang="ja-JP" sz="2000" dirty="0">
              <a:latin typeface="Times New Roman" panose="02020603050405020304" pitchFamily="18" charset="0"/>
            </a:endParaRPr>
          </a:p>
        </p:txBody>
      </p:sp>
      <p:sp>
        <p:nvSpPr>
          <p:cNvPr id="26" name="正方形/長方形 25">
            <a:extLst>
              <a:ext uri="{FF2B5EF4-FFF2-40B4-BE49-F238E27FC236}">
                <a16:creationId xmlns:a16="http://schemas.microsoft.com/office/drawing/2014/main" id="{0B2EB165-B02B-4243-B596-B58761F25D76}"/>
              </a:ext>
            </a:extLst>
          </p:cNvPr>
          <p:cNvSpPr/>
          <p:nvPr/>
        </p:nvSpPr>
        <p:spPr>
          <a:xfrm>
            <a:off x="817622" y="2932614"/>
            <a:ext cx="7508751"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基底を通じて、人間が捉えている特徴を知ることができる</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7" name="正方形/長方形 26">
            <a:extLst>
              <a:ext uri="{FF2B5EF4-FFF2-40B4-BE49-F238E27FC236}">
                <a16:creationId xmlns:a16="http://schemas.microsoft.com/office/drawing/2014/main" id="{F74A428E-9378-4B3E-9CA4-E3B694FE7E26}"/>
              </a:ext>
            </a:extLst>
          </p:cNvPr>
          <p:cNvSpPr/>
          <p:nvPr/>
        </p:nvSpPr>
        <p:spPr>
          <a:xfrm>
            <a:off x="2322603" y="4891263"/>
            <a:ext cx="439347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符号化性能の改善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292903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やりたい研究は？ 活かせる知識・経験は？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A6E1A384-98A3-4FEF-9137-9BFF18ACA2B2}"/>
              </a:ext>
            </a:extLst>
          </p:cNvPr>
          <p:cNvSpPr/>
          <p:nvPr/>
        </p:nvSpPr>
        <p:spPr>
          <a:xfrm>
            <a:off x="903776" y="24202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情動的知覚制御技術</a:t>
            </a:r>
            <a:endParaRPr lang="en-US" altLang="ja-JP" sz="2000" dirty="0">
              <a:latin typeface="+mn-ea"/>
              <a:cs typeface="Times New Roman" panose="02020603050405020304" pitchFamily="18" charset="0"/>
            </a:endParaRPr>
          </a:p>
        </p:txBody>
      </p:sp>
      <p:sp>
        <p:nvSpPr>
          <p:cNvPr id="15" name="正方形/長方形 14">
            <a:extLst>
              <a:ext uri="{FF2B5EF4-FFF2-40B4-BE49-F238E27FC236}">
                <a16:creationId xmlns:a16="http://schemas.microsoft.com/office/drawing/2014/main" id="{10022E3B-1894-4B03-9B2C-89B4942E546C}"/>
              </a:ext>
            </a:extLst>
          </p:cNvPr>
          <p:cNvSpPr/>
          <p:nvPr/>
        </p:nvSpPr>
        <p:spPr>
          <a:xfrm>
            <a:off x="3705797" y="24202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低遅延映像処理技術</a:t>
            </a:r>
            <a:endParaRPr lang="en-US" altLang="ja-JP" sz="2000" dirty="0">
              <a:latin typeface="+mn-ea"/>
              <a:cs typeface="Times New Roman" panose="02020603050405020304" pitchFamily="18" charset="0"/>
            </a:endParaRPr>
          </a:p>
        </p:txBody>
      </p:sp>
      <p:sp>
        <p:nvSpPr>
          <p:cNvPr id="17" name="正方形/長方形 16">
            <a:extLst>
              <a:ext uri="{FF2B5EF4-FFF2-40B4-BE49-F238E27FC236}">
                <a16:creationId xmlns:a16="http://schemas.microsoft.com/office/drawing/2014/main" id="{54FDF628-2B52-4075-A335-140DF5946DFF}"/>
              </a:ext>
            </a:extLst>
          </p:cNvPr>
          <p:cNvSpPr/>
          <p:nvPr/>
        </p:nvSpPr>
        <p:spPr>
          <a:xfrm>
            <a:off x="6573173" y="2420286"/>
            <a:ext cx="1846928" cy="400110"/>
          </a:xfrm>
          <a:prstGeom prst="rect">
            <a:avLst/>
          </a:prstGeom>
        </p:spPr>
        <p:txBody>
          <a:bodyPr wrap="square">
            <a:spAutoFit/>
          </a:bodyPr>
          <a:lstStyle/>
          <a:p>
            <a:pPr marL="285750" indent="-285750">
              <a:buFont typeface="Wingdings" panose="05000000000000000000" pitchFamily="2" charset="2"/>
              <a:buChar char="u"/>
            </a:pPr>
            <a:r>
              <a:rPr lang="en-US" altLang="ja-JP" sz="2000" dirty="0" err="1">
                <a:latin typeface="+mn-ea"/>
                <a:cs typeface="Times New Roman" panose="02020603050405020304" pitchFamily="18" charset="0"/>
              </a:rPr>
              <a:t>MediaGnosis</a:t>
            </a:r>
            <a:endParaRPr lang="en-US" altLang="ja-JP" sz="2000" dirty="0">
              <a:latin typeface="+mn-ea"/>
              <a:cs typeface="Times New Roman" panose="02020603050405020304" pitchFamily="18" charset="0"/>
            </a:endParaRPr>
          </a:p>
        </p:txBody>
      </p:sp>
      <p:sp>
        <p:nvSpPr>
          <p:cNvPr id="21" name="正方形/長方形 20">
            <a:extLst>
              <a:ext uri="{FF2B5EF4-FFF2-40B4-BE49-F238E27FC236}">
                <a16:creationId xmlns:a16="http://schemas.microsoft.com/office/drawing/2014/main" id="{3FF317B4-8EF5-42F7-9BF2-8EDB9B03C2C7}"/>
              </a:ext>
            </a:extLst>
          </p:cNvPr>
          <p:cNvSpPr/>
          <p:nvPr/>
        </p:nvSpPr>
        <p:spPr>
          <a:xfrm>
            <a:off x="903776" y="3049530"/>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機械学習を用いた符号化</a:t>
            </a:r>
            <a:endParaRPr lang="en-US" altLang="ja-JP" sz="2000" dirty="0">
              <a:latin typeface="+mn-ea"/>
              <a:cs typeface="Times New Roman" panose="02020603050405020304" pitchFamily="18" charset="0"/>
            </a:endParaRPr>
          </a:p>
        </p:txBody>
      </p:sp>
      <p:sp>
        <p:nvSpPr>
          <p:cNvPr id="22" name="正方形/長方形 21">
            <a:extLst>
              <a:ext uri="{FF2B5EF4-FFF2-40B4-BE49-F238E27FC236}">
                <a16:creationId xmlns:a16="http://schemas.microsoft.com/office/drawing/2014/main" id="{E7AD700C-E15D-455B-A53E-32751A64D36A}"/>
              </a:ext>
            </a:extLst>
          </p:cNvPr>
          <p:cNvSpPr/>
          <p:nvPr/>
        </p:nvSpPr>
        <p:spPr>
          <a:xfrm>
            <a:off x="4202335" y="3029708"/>
            <a:ext cx="364903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潜在的な知覚特性の解明？</a:t>
            </a:r>
            <a:endParaRPr lang="en-US" altLang="ja-JP" sz="2000" dirty="0">
              <a:latin typeface="+mn-ea"/>
              <a:cs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6992A7AB-DF30-4DAD-AC92-13925D57AD9B}"/>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やりたい研究</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F8D93B1A-2DC2-40FF-8BBE-A96E74B7BF87}"/>
              </a:ext>
            </a:extLst>
          </p:cNvPr>
          <p:cNvSpPr>
            <a:spLocks noGrp="1"/>
          </p:cNvSpPr>
          <p:nvPr>
            <p:ph idx="1"/>
          </p:nvPr>
        </p:nvSpPr>
        <p:spPr>
          <a:xfrm>
            <a:off x="626754" y="1693266"/>
            <a:ext cx="7890491" cy="727020"/>
          </a:xfrm>
        </p:spPr>
        <p:txBody>
          <a:bodyPr>
            <a:normAutofit/>
          </a:bodyPr>
          <a:lstStyle/>
          <a:p>
            <a:pPr marL="0" indent="0">
              <a:buNone/>
            </a:pPr>
            <a:r>
              <a:rPr lang="ja-JP" altLang="en-US" dirty="0">
                <a:latin typeface="Times New Roman" panose="02020603050405020304" pitchFamily="18" charset="0"/>
              </a:rPr>
              <a:t>「人間に寄り添った画像・映像符号化」に関する研究</a:t>
            </a:r>
            <a:endParaRPr lang="en-US" altLang="ja-JP" dirty="0">
              <a:latin typeface="Times New Roman" panose="02020603050405020304" pitchFamily="18" charset="0"/>
            </a:endParaRPr>
          </a:p>
        </p:txBody>
      </p:sp>
      <p:cxnSp>
        <p:nvCxnSpPr>
          <p:cNvPr id="12" name="直線コネクタ 11">
            <a:extLst>
              <a:ext uri="{FF2B5EF4-FFF2-40B4-BE49-F238E27FC236}">
                <a16:creationId xmlns:a16="http://schemas.microsoft.com/office/drawing/2014/main" id="{DE21E521-FBFE-4F09-87BB-0AC4396C4691}"/>
              </a:ext>
            </a:extLst>
          </p:cNvPr>
          <p:cNvCxnSpPr>
            <a:cxnSpLocks/>
          </p:cNvCxnSpPr>
          <p:nvPr/>
        </p:nvCxnSpPr>
        <p:spPr>
          <a:xfrm>
            <a:off x="809750" y="3982679"/>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コンテンツ プレースホルダー 2">
            <a:extLst>
              <a:ext uri="{FF2B5EF4-FFF2-40B4-BE49-F238E27FC236}">
                <a16:creationId xmlns:a16="http://schemas.microsoft.com/office/drawing/2014/main" id="{D738B622-449F-458B-86AD-B351C65637D3}"/>
              </a:ext>
            </a:extLst>
          </p:cNvPr>
          <p:cNvSpPr txBox="1">
            <a:spLocks/>
          </p:cNvSpPr>
          <p:nvPr/>
        </p:nvSpPr>
        <p:spPr>
          <a:xfrm>
            <a:off x="4345858" y="3805684"/>
            <a:ext cx="3197942" cy="48056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活かせる知識・経験は？</a:t>
            </a:r>
            <a:endParaRPr lang="en-US" altLang="ja-JP" sz="2000" dirty="0">
              <a:latin typeface="+mn-ea"/>
              <a:ea typeface="+mn-ea"/>
            </a:endParaRPr>
          </a:p>
        </p:txBody>
      </p:sp>
      <p:sp>
        <p:nvSpPr>
          <p:cNvPr id="16" name="矢印: 右 15">
            <a:extLst>
              <a:ext uri="{FF2B5EF4-FFF2-40B4-BE49-F238E27FC236}">
                <a16:creationId xmlns:a16="http://schemas.microsoft.com/office/drawing/2014/main" id="{5BEC430B-45CF-47DB-9AB0-D86571B7342B}"/>
              </a:ext>
            </a:extLst>
          </p:cNvPr>
          <p:cNvSpPr/>
          <p:nvPr/>
        </p:nvSpPr>
        <p:spPr>
          <a:xfrm rot="5400000">
            <a:off x="3851007" y="3862419"/>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46F684D7-B9A1-446E-AAE6-A843DE9E8571}"/>
              </a:ext>
            </a:extLst>
          </p:cNvPr>
          <p:cNvSpPr txBox="1">
            <a:spLocks/>
          </p:cNvSpPr>
          <p:nvPr/>
        </p:nvSpPr>
        <p:spPr>
          <a:xfrm>
            <a:off x="980530" y="4634966"/>
            <a:ext cx="4677319"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画像・映像圧縮に関するの知識</a:t>
            </a:r>
            <a:endParaRPr lang="en-US" altLang="ja-JP" sz="2000" dirty="0">
              <a:latin typeface="Times New Roman" panose="02020603050405020304" pitchFamily="18" charset="0"/>
            </a:endParaRPr>
          </a:p>
        </p:txBody>
      </p:sp>
      <p:sp>
        <p:nvSpPr>
          <p:cNvPr id="19" name="コンテンツ プレースホルダー 2">
            <a:extLst>
              <a:ext uri="{FF2B5EF4-FFF2-40B4-BE49-F238E27FC236}">
                <a16:creationId xmlns:a16="http://schemas.microsoft.com/office/drawing/2014/main" id="{B5723DBF-D993-4218-8854-EB9637368F03}"/>
              </a:ext>
            </a:extLst>
          </p:cNvPr>
          <p:cNvSpPr txBox="1">
            <a:spLocks/>
          </p:cNvSpPr>
          <p:nvPr/>
        </p:nvSpPr>
        <p:spPr>
          <a:xfrm>
            <a:off x="980530" y="5238680"/>
            <a:ext cx="4677319"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機械学習に関する基礎的な知識</a:t>
            </a:r>
            <a:endParaRPr lang="en-US" altLang="ja-JP" sz="2000" dirty="0">
              <a:latin typeface="Times New Roman" panose="02020603050405020304" pitchFamily="18" charset="0"/>
            </a:endParaRPr>
          </a:p>
        </p:txBody>
      </p:sp>
      <p:sp>
        <p:nvSpPr>
          <p:cNvPr id="20" name="コンテンツ プレースホルダー 2">
            <a:extLst>
              <a:ext uri="{FF2B5EF4-FFF2-40B4-BE49-F238E27FC236}">
                <a16:creationId xmlns:a16="http://schemas.microsoft.com/office/drawing/2014/main" id="{382E6B35-C957-4DB5-A8A4-52A04E6A7308}"/>
              </a:ext>
            </a:extLst>
          </p:cNvPr>
          <p:cNvSpPr txBox="1">
            <a:spLocks/>
          </p:cNvSpPr>
          <p:nvPr/>
        </p:nvSpPr>
        <p:spPr>
          <a:xfrm>
            <a:off x="980531" y="5842394"/>
            <a:ext cx="2943770"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アプリ開発の経験</a:t>
            </a:r>
            <a:endParaRPr lang="en-US" altLang="ja-JP" sz="20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C038D79C-DB0B-4753-BBA6-CAE9B5553507}"/>
              </a:ext>
            </a:extLst>
          </p:cNvPr>
          <p:cNvSpPr txBox="1">
            <a:spLocks/>
          </p:cNvSpPr>
          <p:nvPr/>
        </p:nvSpPr>
        <p:spPr>
          <a:xfrm>
            <a:off x="4065075" y="5831229"/>
            <a:ext cx="3697800"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チーム開発で入賞した経験</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440414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a:latin typeface="Times New Roman" panose="02020603050405020304" pitchFamily="18" charset="0"/>
                <a:cs typeface="Times New Roman" panose="02020603050405020304" pitchFamily="18" charset="0"/>
              </a:rPr>
              <a:t>画像符号化：</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endParaRPr kumimoji="1" lang="en-US" altLang="ja-JP">
              <a:latin typeface="Times New Roman" panose="02020603050405020304" pitchFamily="18" charset="0"/>
              <a:cs typeface="Times New Roman" panose="02020603050405020304" pitchFamily="18" charset="0"/>
            </a:endParaRPr>
          </a:p>
          <a:p>
            <a:endParaRPr kumimoji="1" lang="ja-JP" altLang="en-US">
              <a:latin typeface="Times New Roman" panose="02020603050405020304" pitchFamily="18" charset="0"/>
              <a:cs typeface="Times New Roman" panose="02020603050405020304" pitchFamily="18" charset="0"/>
            </a:endParaRPr>
          </a:p>
        </p:txBody>
      </p:sp>
      <p:sp>
        <p:nvSpPr>
          <p:cNvPr id="14" name="正方形/長方形 13"/>
          <p:cNvSpPr/>
          <p:nvPr/>
        </p:nvSpPr>
        <p:spPr>
          <a:xfrm>
            <a:off x="609844" y="1369648"/>
            <a:ext cx="7688867" cy="400110"/>
          </a:xfrm>
          <a:prstGeom prst="rect">
            <a:avLst/>
          </a:prstGeom>
        </p:spPr>
        <p:txBody>
          <a:bodyPr wrap="square">
            <a:spAutoFit/>
          </a:bodyPr>
          <a:lstStyle/>
          <a:p>
            <a:pPr marL="342900" indent="-342900">
              <a:buFont typeface="Wingdings" panose="05000000000000000000" pitchFamily="2" charset="2"/>
              <a:buChar char="ü"/>
            </a:pPr>
            <a:r>
              <a:rPr lang="ja-JP" altLang="en-US" sz="2000">
                <a:latin typeface="+mn-ea"/>
                <a:cs typeface="Times New Roman" panose="02020603050405020304" pitchFamily="18" charset="0"/>
              </a:rPr>
              <a:t>画像中の余分な情報を減らし、画像の効率的な伝送・保存を行う</a:t>
            </a:r>
            <a:endParaRPr lang="en-US" altLang="ja-JP" sz="2000">
              <a:latin typeface="+mn-ea"/>
              <a:cs typeface="Times New Roman" panose="02020603050405020304" pitchFamily="18" charset="0"/>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88" y="2377701"/>
            <a:ext cx="2438400" cy="2438400"/>
          </a:xfrm>
          <a:prstGeom prst="rect">
            <a:avLst/>
          </a:prstGeom>
          <a:effectLst>
            <a:outerShdw blurRad="50800" dist="38100" dir="2700000" algn="tl" rotWithShape="0">
              <a:prstClr val="black">
                <a:alpha val="40000"/>
              </a:prstClr>
            </a:outerShdw>
          </a:effectLst>
        </p:spPr>
      </p:pic>
      <p:sp>
        <p:nvSpPr>
          <p:cNvPr id="16" name="正方形/長方形 15"/>
          <p:cNvSpPr/>
          <p:nvPr/>
        </p:nvSpPr>
        <p:spPr>
          <a:xfrm>
            <a:off x="609844" y="4856943"/>
            <a:ext cx="3177230"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Original</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(66KB)</a:t>
            </a:r>
            <a:endParaRPr lang="ja-JP" altLang="en-US" sz="2400">
              <a:latin typeface="Times New Roman" panose="02020603050405020304" pitchFamily="18" charset="0"/>
              <a:cs typeface="Times New Roman" panose="02020603050405020304" pitchFamily="18" charset="0"/>
            </a:endParaRPr>
          </a:p>
        </p:txBody>
      </p:sp>
      <p:sp>
        <p:nvSpPr>
          <p:cNvPr id="17" name="正方形/長方形 16"/>
          <p:cNvSpPr/>
          <p:nvPr/>
        </p:nvSpPr>
        <p:spPr>
          <a:xfrm>
            <a:off x="5279138" y="4855161"/>
            <a:ext cx="3019573"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JPEG</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(8.27KB)</a:t>
            </a:r>
            <a:endParaRPr lang="ja-JP" altLang="en-US" sz="2400">
              <a:latin typeface="Times New Roman" panose="02020603050405020304" pitchFamily="18" charset="0"/>
              <a:cs typeface="Times New Roman" panose="02020603050405020304" pitchFamily="18"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935" y="2384734"/>
            <a:ext cx="2438400" cy="2438400"/>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4148877" y="3181918"/>
            <a:ext cx="800219" cy="461665"/>
          </a:xfrm>
          <a:prstGeom prst="rect">
            <a:avLst/>
          </a:prstGeom>
        </p:spPr>
        <p:txBody>
          <a:bodyPr wrap="none">
            <a:spAutoFit/>
          </a:bodyPr>
          <a:lstStyle/>
          <a:p>
            <a:r>
              <a:rPr lang="ja-JP" altLang="en-US" sz="2400"/>
              <a:t>圧縮</a:t>
            </a:r>
          </a:p>
        </p:txBody>
      </p:sp>
      <p:cxnSp>
        <p:nvCxnSpPr>
          <p:cNvPr id="20" name="直線矢印コネクタ 19"/>
          <p:cNvCxnSpPr>
            <a:cxnSpLocks/>
          </p:cNvCxnSpPr>
          <p:nvPr/>
        </p:nvCxnSpPr>
        <p:spPr>
          <a:xfrm>
            <a:off x="3668488" y="3676082"/>
            <a:ext cx="1760999"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一般的な手法として</a:t>
            </a:r>
            <a:r>
              <a:rPr lang="ja-JP" altLang="en-US" sz="2400">
                <a:solidFill>
                  <a:schemeClr val="accent2"/>
                </a:solidFill>
                <a:latin typeface="Times New Roman" panose="02020603050405020304" pitchFamily="18" charset="0"/>
                <a:cs typeface="Times New Roman" panose="02020603050405020304" pitchFamily="18" charset="0"/>
              </a:rPr>
              <a:t>離散コサイン変換（</a:t>
            </a:r>
            <a:r>
              <a:rPr lang="en-US" altLang="ja-JP" sz="2400">
                <a:solidFill>
                  <a:schemeClr val="accent2"/>
                </a:solidFill>
                <a:latin typeface="Times New Roman" panose="02020603050405020304" pitchFamily="18" charset="0"/>
                <a:cs typeface="Times New Roman" panose="02020603050405020304" pitchFamily="18" charset="0"/>
              </a:rPr>
              <a:t>DCT</a:t>
            </a:r>
            <a:r>
              <a:rPr lang="ja-JP" altLang="en-US" sz="2400">
                <a:solidFill>
                  <a:schemeClr val="accent2"/>
                </a:solidFill>
                <a:latin typeface="Times New Roman" panose="02020603050405020304" pitchFamily="18" charset="0"/>
                <a:cs typeface="Times New Roman" panose="02020603050405020304" pitchFamily="18" charset="0"/>
              </a:rPr>
              <a:t>）</a:t>
            </a:r>
            <a:r>
              <a:rPr lang="ja-JP" altLang="en-US" sz="2400">
                <a:solidFill>
                  <a:schemeClr val="bg1"/>
                </a:solidFill>
                <a:latin typeface="Times New Roman" panose="02020603050405020304" pitchFamily="18" charset="0"/>
                <a:cs typeface="Times New Roman" panose="02020603050405020304" pitchFamily="18" charset="0"/>
              </a:rPr>
              <a:t>がある</a:t>
            </a:r>
          </a:p>
        </p:txBody>
      </p:sp>
      <p:sp>
        <p:nvSpPr>
          <p:cNvPr id="21" name="タイトル 1">
            <a:extLst>
              <a:ext uri="{FF2B5EF4-FFF2-40B4-BE49-F238E27FC236}">
                <a16:creationId xmlns:a16="http://schemas.microsoft.com/office/drawing/2014/main" id="{64B74526-5CFA-4A85-9225-8C33520475D5}"/>
              </a:ext>
            </a:extLst>
          </p:cNvPr>
          <p:cNvSpPr>
            <a:spLocks noGrp="1"/>
          </p:cNvSpPr>
          <p:nvPr>
            <p:ph type="title"/>
          </p:nvPr>
        </p:nvSpPr>
        <p:spPr>
          <a:xfrm>
            <a:off x="273050" y="88900"/>
            <a:ext cx="867609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研究背景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思考の吹き出し: 雲形 21">
            <a:extLst>
              <a:ext uri="{FF2B5EF4-FFF2-40B4-BE49-F238E27FC236}">
                <a16:creationId xmlns:a16="http://schemas.microsoft.com/office/drawing/2014/main" id="{4BE82C6A-79B9-E538-B23C-AB9F7C701152}"/>
              </a:ext>
            </a:extLst>
          </p:cNvPr>
          <p:cNvSpPr/>
          <p:nvPr/>
        </p:nvSpPr>
        <p:spPr>
          <a:xfrm>
            <a:off x="6668940" y="1804129"/>
            <a:ext cx="2300742" cy="942651"/>
          </a:xfrm>
          <a:prstGeom prst="cloudCallout">
            <a:avLst>
              <a:gd name="adj1" fmla="val -12556"/>
              <a:gd name="adj2" fmla="val 66891"/>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973514E-8D05-764E-0063-08BE95BBAE7A}"/>
              </a:ext>
            </a:extLst>
          </p:cNvPr>
          <p:cNvSpPr/>
          <p:nvPr/>
        </p:nvSpPr>
        <p:spPr>
          <a:xfrm>
            <a:off x="6880508" y="1989608"/>
            <a:ext cx="1990442" cy="646331"/>
          </a:xfrm>
          <a:prstGeom prst="rect">
            <a:avLst/>
          </a:prstGeom>
        </p:spPr>
        <p:txBody>
          <a:bodyPr wrap="square">
            <a:spAutoFit/>
          </a:bodyPr>
          <a:lstStyle/>
          <a:p>
            <a:pPr algn="ctr"/>
            <a:r>
              <a:rPr lang="ja-JP" altLang="en-US" dirty="0">
                <a:latin typeface="+mn-ea"/>
                <a:cs typeface="Times New Roman" panose="02020603050405020304" pitchFamily="18" charset="0"/>
              </a:rPr>
              <a:t>目に見えないけど</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削られている</a:t>
            </a:r>
            <a:endParaRPr lang="en-US" altLang="ja-JP" dirty="0">
              <a:latin typeface="+mn-ea"/>
              <a:cs typeface="Times New Roman" panose="02020603050405020304" pitchFamily="18" charset="0"/>
            </a:endParaRPr>
          </a:p>
        </p:txBody>
      </p:sp>
      <p:cxnSp>
        <p:nvCxnSpPr>
          <p:cNvPr id="4" name="直線コネクタ 3">
            <a:extLst>
              <a:ext uri="{FF2B5EF4-FFF2-40B4-BE49-F238E27FC236}">
                <a16:creationId xmlns:a16="http://schemas.microsoft.com/office/drawing/2014/main" id="{C6065C7E-2028-E49E-985F-B3CB997F2CA5}"/>
              </a:ext>
            </a:extLst>
          </p:cNvPr>
          <p:cNvCxnSpPr>
            <a:cxnSpLocks/>
          </p:cNvCxnSpPr>
          <p:nvPr/>
        </p:nvCxnSpPr>
        <p:spPr>
          <a:xfrm>
            <a:off x="2799456" y="5231704"/>
            <a:ext cx="29979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FDBFD3C-079F-D5CF-48ED-8B2B57C89014}"/>
              </a:ext>
            </a:extLst>
          </p:cNvPr>
          <p:cNvCxnSpPr>
            <a:cxnSpLocks/>
          </p:cNvCxnSpPr>
          <p:nvPr/>
        </p:nvCxnSpPr>
        <p:spPr>
          <a:xfrm>
            <a:off x="7119255" y="5234604"/>
            <a:ext cx="47916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学会発表について</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E9D38D8C-846A-4B37-A466-79490D7E2641}"/>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これまでの発表経験</a:t>
            </a:r>
            <a:endParaRPr lang="en-US" altLang="ja-JP" sz="2000" dirty="0">
              <a:latin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ADA11116-ADA5-4DE2-86E9-B1660BAC3489}"/>
              </a:ext>
            </a:extLst>
          </p:cNvPr>
          <p:cNvSpPr txBox="1">
            <a:spLocks/>
          </p:cNvSpPr>
          <p:nvPr/>
        </p:nvSpPr>
        <p:spPr>
          <a:xfrm>
            <a:off x="504281" y="3977147"/>
            <a:ext cx="3566274"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今後の学会発表（目標）</a:t>
            </a:r>
            <a:endParaRPr lang="en-US" altLang="ja-JP" sz="2000" dirty="0">
              <a:latin typeface="Times New Roman" panose="02020603050405020304" pitchFamily="18" charset="0"/>
            </a:endParaRPr>
          </a:p>
        </p:txBody>
      </p:sp>
      <p:sp>
        <p:nvSpPr>
          <p:cNvPr id="13" name="正方形/長方形 12">
            <a:extLst>
              <a:ext uri="{FF2B5EF4-FFF2-40B4-BE49-F238E27FC236}">
                <a16:creationId xmlns:a16="http://schemas.microsoft.com/office/drawing/2014/main" id="{6185EAF4-D4D8-4D49-B4EA-50AECD0B1EE8}"/>
              </a:ext>
            </a:extLst>
          </p:cNvPr>
          <p:cNvSpPr/>
          <p:nvPr/>
        </p:nvSpPr>
        <p:spPr>
          <a:xfrm>
            <a:off x="929406" y="2320414"/>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画像符号化シンポジウム（</a:t>
            </a:r>
            <a:r>
              <a:rPr lang="en-US" altLang="ja-JP" dirty="0">
                <a:latin typeface="Times New Roman" panose="02020603050405020304" pitchFamily="18" charset="0"/>
                <a:cs typeface="Times New Roman" panose="02020603050405020304" pitchFamily="18" charset="0"/>
              </a:rPr>
              <a:t>PCSJ2021</a:t>
            </a:r>
            <a:r>
              <a:rPr lang="ja-JP" altLang="en-US" dirty="0">
                <a:latin typeface="+mn-ea"/>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2021/11</a:t>
            </a:r>
            <a:r>
              <a:rPr lang="ja-JP" altLang="en-US" dirty="0">
                <a:latin typeface="+mn-ea"/>
                <a:cs typeface="Times New Roman" panose="02020603050405020304" pitchFamily="18" charset="0"/>
              </a:rPr>
              <a:t>　</a:t>
            </a:r>
            <a:endParaRPr lang="en-US" altLang="ja-JP" dirty="0">
              <a:latin typeface="+mn-ea"/>
              <a:cs typeface="Times New Roman" panose="02020603050405020304" pitchFamily="18" charset="0"/>
            </a:endParaRPr>
          </a:p>
        </p:txBody>
      </p:sp>
      <p:sp>
        <p:nvSpPr>
          <p:cNvPr id="16" name="正方形/長方形 15">
            <a:extLst>
              <a:ext uri="{FF2B5EF4-FFF2-40B4-BE49-F238E27FC236}">
                <a16:creationId xmlns:a16="http://schemas.microsoft.com/office/drawing/2014/main" id="{9CAF245A-F01F-48D7-9A21-BDF33F560012}"/>
              </a:ext>
            </a:extLst>
          </p:cNvPr>
          <p:cNvSpPr/>
          <p:nvPr/>
        </p:nvSpPr>
        <p:spPr>
          <a:xfrm>
            <a:off x="929406" y="2844878"/>
            <a:ext cx="7994716" cy="646331"/>
          </a:xfrm>
          <a:prstGeom prst="rect">
            <a:avLst/>
          </a:prstGeom>
        </p:spPr>
        <p:txBody>
          <a:bodyPr wrap="square">
            <a:spAutoFit/>
          </a:bodyPr>
          <a:lstStyle/>
          <a:p>
            <a:pPr marL="285750" indent="-285750">
              <a:buFont typeface="Wingdings" panose="05000000000000000000" pitchFamily="2" charset="2"/>
              <a:buChar char="l"/>
            </a:pPr>
            <a:r>
              <a:rPr lang="en-US" altLang="ja-JP" sz="1800" dirty="0">
                <a:effectLst/>
                <a:latin typeface="Times New Roman" panose="02020603050405020304" pitchFamily="18" charset="0"/>
                <a:ea typeface="ＭＳ 明朝" panose="02020609040205080304" pitchFamily="17" charset="-128"/>
              </a:rPr>
              <a:t>International Workshop on Image Media Quality and its Applications</a:t>
            </a:r>
          </a:p>
          <a:p>
            <a:r>
              <a:rPr lang="ja-JP" altLang="en-US" dirty="0">
                <a:latin typeface="Times New Roman" panose="02020603050405020304" pitchFamily="18" charset="0"/>
                <a:ea typeface="ＭＳ 明朝" panose="02020609040205080304" pitchFamily="17" charset="-128"/>
                <a:cs typeface="Times New Roman" panose="02020603050405020304" pitchFamily="18" charset="0"/>
              </a:rPr>
              <a:t>　　　　　　　　　　　　　　　　　　          </a:t>
            </a:r>
            <a:r>
              <a:rPr lang="ja-JP" altLang="ja-JP" sz="1800" dirty="0">
                <a:effectLst/>
                <a:latin typeface="+mn-ea"/>
                <a:cs typeface="Times New Roman" panose="02020603050405020304" pitchFamily="18" charset="0"/>
              </a:rPr>
              <a:t>（</a:t>
            </a:r>
            <a:r>
              <a:rPr lang="en-US" altLang="ja-JP" sz="1800" dirty="0">
                <a:effectLst/>
                <a:latin typeface="Times New Roman" panose="02020603050405020304" pitchFamily="18" charset="0"/>
                <a:ea typeface="ＭＳ 明朝" panose="02020609040205080304" pitchFamily="17" charset="-128"/>
              </a:rPr>
              <a:t>IMQA2022</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dirty="0">
                <a:effectLst/>
                <a:latin typeface="Times New Roman" panose="02020603050405020304" pitchFamily="18" charset="0"/>
                <a:ea typeface="ＭＳ 明朝" panose="02020609040205080304" pitchFamily="17" charset="-128"/>
              </a:rPr>
              <a:t>2022/3 </a:t>
            </a:r>
            <a:r>
              <a:rPr lang="ja-JP" altLang="en-US" sz="1800" dirty="0">
                <a:effectLst/>
                <a:latin typeface="+mn-ea"/>
              </a:rPr>
              <a:t>口頭</a:t>
            </a:r>
            <a:r>
              <a:rPr lang="ja-JP" altLang="ja-JP" sz="1800" dirty="0">
                <a:effectLst/>
                <a:latin typeface="+mn-ea"/>
                <a:cs typeface="Times New Roman" panose="02020603050405020304" pitchFamily="18" charset="0"/>
              </a:rPr>
              <a:t>発表</a:t>
            </a:r>
            <a:endParaRPr lang="en-US" altLang="ja-JP" dirty="0">
              <a:latin typeface="+mn-ea"/>
              <a:cs typeface="Times New Roman" panose="02020603050405020304" pitchFamily="18" charset="0"/>
            </a:endParaRPr>
          </a:p>
        </p:txBody>
      </p:sp>
      <p:sp>
        <p:nvSpPr>
          <p:cNvPr id="18" name="正方形/長方形 17">
            <a:extLst>
              <a:ext uri="{FF2B5EF4-FFF2-40B4-BE49-F238E27FC236}">
                <a16:creationId xmlns:a16="http://schemas.microsoft.com/office/drawing/2014/main" id="{0C4CC338-53DD-4654-8F2C-B825718AC81C}"/>
              </a:ext>
            </a:extLst>
          </p:cNvPr>
          <p:cNvSpPr/>
          <p:nvPr/>
        </p:nvSpPr>
        <p:spPr>
          <a:xfrm>
            <a:off x="929406" y="1639952"/>
            <a:ext cx="2991326" cy="369332"/>
          </a:xfrm>
          <a:prstGeom prst="rect">
            <a:avLst/>
          </a:prstGeom>
        </p:spPr>
        <p:txBody>
          <a:bodyPr wrap="square">
            <a:spAutoFit/>
          </a:bodyPr>
          <a:lstStyle/>
          <a:p>
            <a:r>
              <a:rPr lang="ja-JP" altLang="en-US" dirty="0">
                <a:latin typeface="+mn-ea"/>
                <a:cs typeface="Times New Roman" panose="02020603050405020304" pitchFamily="18" charset="0"/>
              </a:rPr>
              <a:t>国内学会</a:t>
            </a:r>
            <a:r>
              <a:rPr lang="en-US" altLang="ja-JP" dirty="0">
                <a:latin typeface="+mn-ea"/>
                <a:cs typeface="Times New Roman" panose="02020603050405020304" pitchFamily="18" charset="0"/>
              </a:rPr>
              <a:t>1</a:t>
            </a:r>
            <a:r>
              <a:rPr lang="ja-JP" altLang="en-US" dirty="0">
                <a:latin typeface="+mn-ea"/>
                <a:cs typeface="Times New Roman" panose="02020603050405020304" pitchFamily="18" charset="0"/>
              </a:rPr>
              <a:t>件、国際学会</a:t>
            </a:r>
            <a:r>
              <a:rPr lang="en-US" altLang="ja-JP" dirty="0">
                <a:latin typeface="+mn-ea"/>
                <a:cs typeface="Times New Roman" panose="02020603050405020304" pitchFamily="18" charset="0"/>
              </a:rPr>
              <a:t>1</a:t>
            </a:r>
            <a:r>
              <a:rPr lang="ja-JP" altLang="en-US" dirty="0">
                <a:latin typeface="+mn-ea"/>
                <a:cs typeface="Times New Roman" panose="02020603050405020304" pitchFamily="18" charset="0"/>
              </a:rPr>
              <a:t>件</a:t>
            </a:r>
            <a:endParaRPr lang="en-US" altLang="ja-JP" dirty="0">
              <a:latin typeface="+mn-ea"/>
              <a:cs typeface="Times New Roman" panose="02020603050405020304" pitchFamily="18" charset="0"/>
            </a:endParaRPr>
          </a:p>
        </p:txBody>
      </p:sp>
      <p:sp>
        <p:nvSpPr>
          <p:cNvPr id="19" name="正方形/長方形 18">
            <a:extLst>
              <a:ext uri="{FF2B5EF4-FFF2-40B4-BE49-F238E27FC236}">
                <a16:creationId xmlns:a16="http://schemas.microsoft.com/office/drawing/2014/main" id="{B7C6011B-63B2-4B14-B0D6-7EAD89AED149}"/>
              </a:ext>
            </a:extLst>
          </p:cNvPr>
          <p:cNvSpPr/>
          <p:nvPr/>
        </p:nvSpPr>
        <p:spPr>
          <a:xfrm>
            <a:off x="929405" y="4472605"/>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現状、発表予定なし</a:t>
            </a:r>
            <a:endParaRPr lang="en-US" altLang="ja-JP" dirty="0">
              <a:latin typeface="+mn-ea"/>
              <a:cs typeface="Times New Roman" panose="02020603050405020304" pitchFamily="18" charset="0"/>
            </a:endParaRPr>
          </a:p>
        </p:txBody>
      </p:sp>
      <p:sp>
        <p:nvSpPr>
          <p:cNvPr id="20" name="正方形/長方形 19">
            <a:extLst>
              <a:ext uri="{FF2B5EF4-FFF2-40B4-BE49-F238E27FC236}">
                <a16:creationId xmlns:a16="http://schemas.microsoft.com/office/drawing/2014/main" id="{9F2C6F2E-D331-46CA-863F-08C94BCF5C90}"/>
              </a:ext>
            </a:extLst>
          </p:cNvPr>
          <p:cNvSpPr/>
          <p:nvPr/>
        </p:nvSpPr>
        <p:spPr>
          <a:xfrm>
            <a:off x="929404" y="5089740"/>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就職活動しだいでは、？？</a:t>
            </a:r>
            <a:endParaRPr lang="en-US" altLang="ja-JP" dirty="0">
              <a:latin typeface="+mn-ea"/>
              <a:cs typeface="Times New Roman" panose="02020603050405020304" pitchFamily="18" charset="0"/>
            </a:endParaRPr>
          </a:p>
        </p:txBody>
      </p:sp>
    </p:spTree>
    <p:extLst>
      <p:ext uri="{BB962C8B-B14F-4D97-AF65-F5344CB8AC3E}">
        <p14:creationId xmlns:p14="http://schemas.microsoft.com/office/powerpoint/2010/main" val="1656327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24472"/>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705717"/>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25586"/>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89360"/>
            <a:ext cx="1269067" cy="1027709"/>
          </a:xfrm>
          <a:prstGeom prst="rect">
            <a:avLst/>
          </a:prstGeom>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51986"/>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655031" y="4110231"/>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DCT</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281229" cy="523220"/>
          </a:xfrm>
          <a:prstGeom prst="rect">
            <a:avLst/>
          </a:prstGeom>
          <a:noFill/>
        </p:spPr>
        <p:txBody>
          <a:bodyPr wrap="square" rtlCol="0">
            <a:spAutoFit/>
          </a:bodyPr>
          <a:lstStyle/>
          <a:p>
            <a:pPr algn="ctr"/>
            <a:r>
              <a:rPr lang="en-US" altLang="ja-JP" sz="2800">
                <a:latin typeface="Times New Roman" panose="02020603050405020304" pitchFamily="18" charset="0"/>
                <a:cs typeface="Times New Roman" panose="02020603050405020304" pitchFamily="18" charset="0"/>
              </a:rPr>
              <a:t>Step1</a:t>
            </a:r>
            <a:endParaRPr kumimoji="1" lang="ja-JP" altLang="en-US" sz="2800">
              <a:latin typeface="Times New Roman" panose="02020603050405020304" pitchFamily="18" charset="0"/>
              <a:cs typeface="Times New Roman" panose="02020603050405020304" pitchFamily="18" charset="0"/>
            </a:endParaRPr>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latin typeface="Times New Roman" panose="02020603050405020304" pitchFamily="18" charset="0"/>
                <a:cs typeface="Times New Roman" panose="02020603050405020304" pitchFamily="18" charset="0"/>
              </a:rPr>
              <a:t>Step2</a:t>
            </a:r>
            <a:endParaRPr kumimoji="1" lang="ja-JP" altLang="en-US" sz="2800">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5" y="5867716"/>
            <a:ext cx="954781"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a:t>
            </a:r>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82819" y="5779808"/>
            <a:ext cx="2682068" cy="1077218"/>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 + ICA</a:t>
            </a:r>
          </a:p>
          <a:p>
            <a:pPr algn="ctr">
              <a:buClr>
                <a:srgbClr val="002060"/>
              </a:buClr>
              <a:buSzPct val="90000"/>
            </a:pP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基底を</a:t>
            </a:r>
            <a:endParaRPr lang="en-US" altLang="ja-JP">
              <a:latin typeface="Times New Roman" panose="02020603050405020304" pitchFamily="18" charset="0"/>
              <a:cs typeface="Times New Roman" panose="02020603050405020304" pitchFamily="18" charset="0"/>
            </a:endParaRPr>
          </a:p>
          <a:p>
            <a:pPr algn="ctr">
              <a:buClr>
                <a:srgbClr val="002060"/>
              </a:buClr>
              <a:buSzPct val="90000"/>
            </a:pPr>
            <a:r>
              <a:rPr lang="ja-JP" altLang="en-US">
                <a:latin typeface="Times New Roman" panose="02020603050405020304" pitchFamily="18" charset="0"/>
                <a:cs typeface="Times New Roman" panose="02020603050405020304" pitchFamily="18" charset="0"/>
              </a:rPr>
              <a:t>自由に使用</a:t>
            </a:r>
            <a:endParaRPr kumimoji="1" lang="en-US" altLang="ja-JP">
              <a:solidFill>
                <a:schemeClr val="accent2"/>
              </a:solidFill>
              <a:latin typeface="Times New Roman" panose="02020603050405020304" pitchFamily="18" charset="0"/>
              <a:cs typeface="Times New Roman" panose="02020603050405020304" pitchFamily="18" charset="0"/>
            </a:endParaRPr>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65774" y="5762494"/>
            <a:ext cx="2440754" cy="1077218"/>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 + ICA</a:t>
            </a:r>
          </a:p>
          <a:p>
            <a:pPr algn="ctr">
              <a:buClr>
                <a:srgbClr val="002060"/>
              </a:buClr>
              <a:buSzPct val="90000"/>
            </a:pPr>
            <a:r>
              <a:rPr lang="ja-JP" altLang="en-US">
                <a:latin typeface="Times New Roman" panose="02020603050405020304" pitchFamily="18" charset="0"/>
                <a:cs typeface="Times New Roman" panose="02020603050405020304" pitchFamily="18" charset="0"/>
              </a:rPr>
              <a:t>重要な</a:t>
            </a: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基底</a:t>
            </a:r>
            <a:endParaRPr lang="en-US" altLang="ja-JP">
              <a:latin typeface="Times New Roman" panose="02020603050405020304" pitchFamily="18" charset="0"/>
              <a:cs typeface="Times New Roman" panose="02020603050405020304" pitchFamily="18" charset="0"/>
            </a:endParaRPr>
          </a:p>
          <a:p>
            <a:pPr algn="ctr">
              <a:buClr>
                <a:srgbClr val="002060"/>
              </a:buClr>
              <a:buSzPct val="90000"/>
            </a:pPr>
            <a:r>
              <a:rPr lang="ja-JP" altLang="en-US">
                <a:latin typeface="Times New Roman" panose="02020603050405020304" pitchFamily="18" charset="0"/>
                <a:cs typeface="Times New Roman" panose="02020603050405020304" pitchFamily="18" charset="0"/>
              </a:rPr>
              <a:t>のみ使用</a:t>
            </a:r>
            <a:endParaRPr lang="en-US" altLang="ja-JP">
              <a:latin typeface="Times New Roman" panose="02020603050405020304" pitchFamily="18" charset="0"/>
              <a:cs typeface="Times New Roman" panose="02020603050405020304" pitchFamily="18" charset="0"/>
            </a:endParaRPr>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172856" y="1319515"/>
            <a:ext cx="2522167" cy="1212107"/>
          </a:xfrm>
          <a:prstGeom prst="wedgeRoundRectCallout">
            <a:avLst>
              <a:gd name="adj1" fmla="val 61972"/>
              <a:gd name="adj2" fmla="val 43311"/>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画像全体で使用する基底の種類に比例</a:t>
            </a:r>
          </a:p>
        </p:txBody>
      </p:sp>
      <p:sp>
        <p:nvSpPr>
          <p:cNvPr id="37" name="タイトル 1">
            <a:extLst>
              <a:ext uri="{FF2B5EF4-FFF2-40B4-BE49-F238E27FC236}">
                <a16:creationId xmlns:a16="http://schemas.microsoft.com/office/drawing/2014/main" id="{1B7BD1FD-4C85-41DB-851B-D3718E3D93FB}"/>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Proposed of hybrid method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D88244E5-7D4E-4CC3-B22C-3324A4871F83}"/>
              </a:ext>
            </a:extLst>
          </p:cNvPr>
          <p:cNvSpPr txBox="1"/>
          <p:nvPr/>
        </p:nvSpPr>
        <p:spPr>
          <a:xfrm>
            <a:off x="2755595" y="4131778"/>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40" name="テキスト ボックス 39">
            <a:extLst>
              <a:ext uri="{FF2B5EF4-FFF2-40B4-BE49-F238E27FC236}">
                <a16:creationId xmlns:a16="http://schemas.microsoft.com/office/drawing/2014/main" id="{A65EA826-EDAC-4E5D-B2FD-B6B7996CB45D}"/>
              </a:ext>
            </a:extLst>
          </p:cNvPr>
          <p:cNvSpPr txBox="1"/>
          <p:nvPr/>
        </p:nvSpPr>
        <p:spPr>
          <a:xfrm>
            <a:off x="2946034" y="1986726"/>
            <a:ext cx="1010213"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basis</a:t>
            </a:r>
          </a:p>
        </p:txBody>
      </p:sp>
      <p:sp>
        <p:nvSpPr>
          <p:cNvPr id="51" name="コンテンツ プレースホルダー 2">
            <a:extLst>
              <a:ext uri="{FF2B5EF4-FFF2-40B4-BE49-F238E27FC236}">
                <a16:creationId xmlns:a16="http://schemas.microsoft.com/office/drawing/2014/main" id="{3D80D78A-80FC-4021-8754-0D56F4D3F856}"/>
              </a:ext>
            </a:extLst>
          </p:cNvPr>
          <p:cNvSpPr>
            <a:spLocks noGrp="1"/>
          </p:cNvSpPr>
          <p:nvPr>
            <p:ph idx="1"/>
          </p:nvPr>
        </p:nvSpPr>
        <p:spPr>
          <a:xfrm>
            <a:off x="273049" y="901191"/>
            <a:ext cx="8698095"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Compare</a:t>
            </a:r>
            <a:r>
              <a:rPr lang="ja-JP" altLang="en-US" sz="2000">
                <a:latin typeface="Times New Roman" panose="02020603050405020304" pitchFamily="18" charset="0"/>
              </a:rPr>
              <a:t> </a:t>
            </a:r>
            <a:r>
              <a:rPr lang="en-US" altLang="ja-JP" sz="2000">
                <a:latin typeface="Times New Roman" panose="02020603050405020304" pitchFamily="18" charset="0"/>
              </a:rPr>
              <a:t>the entropy</a:t>
            </a:r>
            <a:r>
              <a:rPr lang="ja-JP" altLang="en-US" sz="2000">
                <a:latin typeface="Times New Roman" panose="02020603050405020304" pitchFamily="18" charset="0"/>
              </a:rPr>
              <a:t> </a:t>
            </a:r>
            <a:r>
              <a:rPr lang="en-US" altLang="ja-JP" sz="2000">
                <a:latin typeface="Times New Roman" panose="02020603050405020304" pitchFamily="18" charset="0"/>
              </a:rPr>
              <a:t>when</a:t>
            </a:r>
            <a:r>
              <a:rPr lang="ja-JP" altLang="en-US" sz="2000">
                <a:latin typeface="Times New Roman" panose="02020603050405020304" pitchFamily="18" charset="0"/>
              </a:rPr>
              <a:t> </a:t>
            </a:r>
            <a:r>
              <a:rPr lang="en-US" altLang="ja-JP" sz="2000">
                <a:latin typeface="Times New Roman" panose="02020603050405020304" pitchFamily="18" charset="0"/>
              </a:rPr>
              <a:t>preserving</a:t>
            </a:r>
            <a:r>
              <a:rPr lang="ja-JP" altLang="en-US" sz="2000">
                <a:latin typeface="Times New Roman" panose="02020603050405020304" pitchFamily="18" charset="0"/>
              </a:rPr>
              <a:t> </a:t>
            </a:r>
            <a:r>
              <a:rPr lang="en-US" altLang="ja-JP" sz="2000">
                <a:latin typeface="Times New Roman" panose="02020603050405020304" pitchFamily="18" charset="0"/>
              </a:rPr>
              <a:t>the</a:t>
            </a:r>
            <a:r>
              <a:rPr lang="ja-JP" altLang="en-US" sz="2000">
                <a:latin typeface="Times New Roman" panose="02020603050405020304" pitchFamily="18" charset="0"/>
              </a:rPr>
              <a:t> </a:t>
            </a:r>
            <a:r>
              <a:rPr lang="en-US" altLang="ja-JP" sz="2000">
                <a:latin typeface="Times New Roman" panose="02020603050405020304" pitchFamily="18" charset="0"/>
              </a:rPr>
              <a:t>same</a:t>
            </a:r>
            <a:r>
              <a:rPr lang="ja-JP" altLang="en-US" sz="2000">
                <a:latin typeface="Times New Roman" panose="02020603050405020304" pitchFamily="18" charset="0"/>
              </a:rPr>
              <a:t> </a:t>
            </a:r>
            <a:r>
              <a:rPr lang="en-US" altLang="ja-JP" sz="2000">
                <a:latin typeface="Times New Roman" panose="02020603050405020304" pitchFamily="18" charset="0"/>
              </a:rPr>
              <a:t>image</a:t>
            </a:r>
            <a:r>
              <a:rPr lang="ja-JP" altLang="en-US" sz="2000">
                <a:latin typeface="Times New Roman" panose="02020603050405020304" pitchFamily="18" charset="0"/>
              </a:rPr>
              <a:t> </a:t>
            </a:r>
            <a:r>
              <a:rPr lang="en-US" altLang="ja-JP" sz="2000">
                <a:latin typeface="Times New Roman" panose="02020603050405020304" pitchFamily="18" charset="0"/>
              </a:rPr>
              <a:t>quality</a:t>
            </a:r>
          </a:p>
        </p:txBody>
      </p:sp>
      <p:sp>
        <p:nvSpPr>
          <p:cNvPr id="31" name="吹き出し: 角を丸めた四角形 30">
            <a:extLst>
              <a:ext uri="{FF2B5EF4-FFF2-40B4-BE49-F238E27FC236}">
                <a16:creationId xmlns:a16="http://schemas.microsoft.com/office/drawing/2014/main" id="{254F1C31-64E8-46CF-9EA5-4551392DC7B2}"/>
              </a:ext>
            </a:extLst>
          </p:cNvPr>
          <p:cNvSpPr/>
          <p:nvPr/>
        </p:nvSpPr>
        <p:spPr>
          <a:xfrm>
            <a:off x="6723833" y="1304160"/>
            <a:ext cx="2347504" cy="1073290"/>
          </a:xfrm>
          <a:prstGeom prst="wedgeRoundRectCallout">
            <a:avLst>
              <a:gd name="adj1" fmla="val -22885"/>
              <a:gd name="adj2" fmla="val 66600"/>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a:t>
            </a:r>
            <a:endParaRPr kumimoji="1" lang="en-US" altLang="ja-JP">
              <a:solidFill>
                <a:schemeClr val="tx1"/>
              </a:solidFill>
              <a:latin typeface="Times New Roman" panose="02020603050405020304" pitchFamily="18" charset="0"/>
              <a:cs typeface="Times New Roman" panose="02020603050405020304" pitchFamily="18" charset="0"/>
            </a:endParaRPr>
          </a:p>
          <a:p>
            <a:pPr algn="ctr"/>
            <a:r>
              <a:rPr lang="ja-JP" altLang="en-US">
                <a:solidFill>
                  <a:schemeClr val="tx1"/>
                </a:solidFill>
                <a:latin typeface="Times New Roman" panose="02020603050405020304" pitchFamily="18" charset="0"/>
                <a:cs typeface="Times New Roman" panose="02020603050405020304" pitchFamily="18" charset="0"/>
              </a:rPr>
              <a:t>基底の種類を制限</a:t>
            </a:r>
            <a:endParaRPr kumimoji="1" lang="ja-JP"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3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94F4F839-BB91-42C9-8C0A-B80ABB21D4D8}"/>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7C0A8562-542F-4F33-97C0-A3E9DD9F9212}"/>
              </a:ext>
            </a:extLst>
          </p:cNvPr>
          <p:cNvSpPr txBox="1">
            <a:spLocks/>
          </p:cNvSpPr>
          <p:nvPr/>
        </p:nvSpPr>
        <p:spPr>
          <a:xfrm>
            <a:off x="382678" y="2087971"/>
            <a:ext cx="169531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a:latin typeface="Times New Roman" panose="02020603050405020304" pitchFamily="18" charset="0"/>
              </a:rPr>
              <a:t> </a:t>
            </a:r>
            <a:r>
              <a:rPr lang="en-US" altLang="ja-JP">
                <a:latin typeface="Times New Roman" panose="02020603050405020304" pitchFamily="18" charset="0"/>
              </a:rPr>
              <a:t>Step1 :</a:t>
            </a:r>
          </a:p>
        </p:txBody>
      </p:sp>
      <p:sp>
        <p:nvSpPr>
          <p:cNvPr id="9" name="コンテンツ プレースホルダー 2">
            <a:extLst>
              <a:ext uri="{FF2B5EF4-FFF2-40B4-BE49-F238E27FC236}">
                <a16:creationId xmlns:a16="http://schemas.microsoft.com/office/drawing/2014/main" id="{FAFAB9AA-9265-4464-B598-5F66093FC737}"/>
              </a:ext>
            </a:extLst>
          </p:cNvPr>
          <p:cNvSpPr txBox="1">
            <a:spLocks/>
          </p:cNvSpPr>
          <p:nvPr/>
        </p:nvSpPr>
        <p:spPr>
          <a:xfrm>
            <a:off x="382678" y="3268555"/>
            <a:ext cx="195439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a:latin typeface="Times New Roman" panose="02020603050405020304" pitchFamily="18" charset="0"/>
              </a:rPr>
              <a:t> </a:t>
            </a:r>
            <a:r>
              <a:rPr lang="en-US" altLang="ja-JP">
                <a:latin typeface="Times New Roman" panose="02020603050405020304" pitchFamily="18" charset="0"/>
              </a:rPr>
              <a:t>Step2 :</a:t>
            </a:r>
          </a:p>
        </p:txBody>
      </p:sp>
      <p:sp>
        <p:nvSpPr>
          <p:cNvPr id="10" name="コンテンツ プレースホルダー 2">
            <a:extLst>
              <a:ext uri="{FF2B5EF4-FFF2-40B4-BE49-F238E27FC236}">
                <a16:creationId xmlns:a16="http://schemas.microsoft.com/office/drawing/2014/main" id="{16CBDDAA-2C0A-4A9B-B9AA-C311E0FD6774}"/>
              </a:ext>
            </a:extLst>
          </p:cNvPr>
          <p:cNvSpPr txBox="1">
            <a:spLocks/>
          </p:cNvSpPr>
          <p:nvPr/>
        </p:nvSpPr>
        <p:spPr>
          <a:xfrm>
            <a:off x="760503" y="2611191"/>
            <a:ext cx="640524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lang="en-US" altLang="ja-JP" sz="2000">
                <a:latin typeface="Times New Roman" panose="02020603050405020304" pitchFamily="18" charset="0"/>
                <a:cs typeface="Times New Roman" panose="02020603050405020304" pitchFamily="18" charset="0"/>
              </a:rPr>
              <a:t>ICA</a:t>
            </a:r>
            <a:r>
              <a:rPr lang="ja-JP" altLang="en-US" sz="2000">
                <a:latin typeface="Times New Roman" panose="02020603050405020304" pitchFamily="18" charset="0"/>
                <a:cs typeface="Times New Roman" panose="02020603050405020304" pitchFamily="18" charset="0"/>
              </a:rPr>
              <a:t>の量子化　を改善</a:t>
            </a:r>
            <a:endParaRPr kumimoji="1" lang="en-US" altLang="ja-JP" sz="2000">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39C6178-9273-4197-8C0C-429557AE7E78}"/>
              </a:ext>
            </a:extLst>
          </p:cNvPr>
          <p:cNvSpPr/>
          <p:nvPr/>
        </p:nvSpPr>
        <p:spPr>
          <a:xfrm>
            <a:off x="612929" y="5233587"/>
            <a:ext cx="7750973"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latin typeface="Times New Roman" panose="02020603050405020304" pitchFamily="18" charset="0"/>
                <a:cs typeface="Times New Roman" panose="02020603050405020304" pitchFamily="18" charset="0"/>
              </a:rPr>
              <a:t>上記の提案により，</a:t>
            </a:r>
            <a:endParaRPr lang="en-US" altLang="ja-JP" sz="2400">
              <a:latin typeface="Times New Roman" panose="02020603050405020304" pitchFamily="18" charset="0"/>
              <a:cs typeface="Times New Roman" panose="02020603050405020304" pitchFamily="18" charset="0"/>
            </a:endParaRPr>
          </a:p>
          <a:p>
            <a:pPr algn="ctr"/>
            <a:r>
              <a:rPr lang="ja-JP" altLang="en-US" sz="2400">
                <a:latin typeface="Times New Roman" panose="02020603050405020304" pitchFamily="18" charset="0"/>
                <a:cs typeface="Times New Roman" panose="02020603050405020304" pitchFamily="18" charset="0"/>
              </a:rPr>
              <a:t>ハイブリッド手法の符号化性能を改善する</a:t>
            </a:r>
          </a:p>
        </p:txBody>
      </p:sp>
      <p:sp>
        <p:nvSpPr>
          <p:cNvPr id="12" name="コンテンツ プレースホルダー 2">
            <a:extLst>
              <a:ext uri="{FF2B5EF4-FFF2-40B4-BE49-F238E27FC236}">
                <a16:creationId xmlns:a16="http://schemas.microsoft.com/office/drawing/2014/main" id="{D9340C07-F1F5-4168-86C1-9BF1CE3AC7EB}"/>
              </a:ext>
            </a:extLst>
          </p:cNvPr>
          <p:cNvSpPr txBox="1">
            <a:spLocks/>
          </p:cNvSpPr>
          <p:nvPr/>
        </p:nvSpPr>
        <p:spPr>
          <a:xfrm>
            <a:off x="760502" y="3791775"/>
            <a:ext cx="6985003" cy="439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kumimoji="1" lang="ja-JP" altLang="en-US" sz="2000">
                <a:latin typeface="Times New Roman" panose="02020603050405020304" pitchFamily="18" charset="0"/>
                <a:cs typeface="Times New Roman" panose="02020603050405020304" pitchFamily="18" charset="0"/>
              </a:rPr>
              <a:t>各</a:t>
            </a:r>
            <a:r>
              <a:rPr kumimoji="1" lang="en-US" altLang="ja-JP" sz="2000">
                <a:latin typeface="Times New Roman" panose="02020603050405020304" pitchFamily="18" charset="0"/>
                <a:cs typeface="Times New Roman" panose="02020603050405020304" pitchFamily="18" charset="0"/>
              </a:rPr>
              <a:t>ICA</a:t>
            </a:r>
            <a:r>
              <a:rPr kumimoji="1" lang="ja-JP" altLang="en-US" sz="2000">
                <a:latin typeface="Times New Roman" panose="02020603050405020304" pitchFamily="18" charset="0"/>
                <a:cs typeface="Times New Roman" panose="02020603050405020304" pitchFamily="18" charset="0"/>
              </a:rPr>
              <a:t>基底の評価方法と重要基底の選出　を改善</a:t>
            </a:r>
            <a:endParaRPr kumimoji="1" lang="en-US" altLang="ja-JP" sz="2000">
              <a:latin typeface="Times New Roman" panose="02020603050405020304" pitchFamily="18" charset="0"/>
              <a:cs typeface="Times New Roman" panose="02020603050405020304" pitchFamily="18" charset="0"/>
            </a:endParaRPr>
          </a:p>
        </p:txBody>
      </p:sp>
      <p:sp>
        <p:nvSpPr>
          <p:cNvPr id="14" name="コンテンツ プレースホルダー 2">
            <a:extLst>
              <a:ext uri="{FF2B5EF4-FFF2-40B4-BE49-F238E27FC236}">
                <a16:creationId xmlns:a16="http://schemas.microsoft.com/office/drawing/2014/main" id="{1F19812B-66DA-4ED4-88A4-5CDB45091F0E}"/>
              </a:ext>
            </a:extLst>
          </p:cNvPr>
          <p:cNvSpPr txBox="1">
            <a:spLocks/>
          </p:cNvSpPr>
          <p:nvPr/>
        </p:nvSpPr>
        <p:spPr>
          <a:xfrm>
            <a:off x="1054987" y="1176625"/>
            <a:ext cx="6866855" cy="515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SzPct val="90000"/>
              <a:buNone/>
            </a:pPr>
            <a:r>
              <a:rPr lang="en-US" altLang="ja-JP" sz="2800">
                <a:latin typeface="Times New Roman" panose="02020603050405020304" pitchFamily="18" charset="0"/>
                <a:cs typeface="Times New Roman" panose="02020603050405020304" pitchFamily="18" charset="0"/>
              </a:rPr>
              <a:t>What is the goal of the proposed method?</a:t>
            </a:r>
          </a:p>
        </p:txBody>
      </p:sp>
      <p:sp>
        <p:nvSpPr>
          <p:cNvPr id="13" name="コンテンツ プレースホルダー 2">
            <a:extLst>
              <a:ext uri="{FF2B5EF4-FFF2-40B4-BE49-F238E27FC236}">
                <a16:creationId xmlns:a16="http://schemas.microsoft.com/office/drawing/2014/main" id="{327AC538-463D-4F57-AFE3-04D5A4E7E668}"/>
              </a:ext>
            </a:extLst>
          </p:cNvPr>
          <p:cNvSpPr txBox="1">
            <a:spLocks/>
          </p:cNvSpPr>
          <p:nvPr/>
        </p:nvSpPr>
        <p:spPr>
          <a:xfrm>
            <a:off x="968704" y="4794188"/>
            <a:ext cx="3716418" cy="555819"/>
          </a:xfrm>
          <a:prstGeom prst="rect">
            <a:avLst/>
          </a:prstGeom>
          <a:solidFill>
            <a:schemeClr val="bg1"/>
          </a:solidFill>
          <a:ln w="28575">
            <a:solidFill>
              <a:schemeClr val="accent2"/>
            </a:solidFill>
          </a:ln>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Goals of the proposed method</a:t>
            </a:r>
          </a:p>
        </p:txBody>
      </p:sp>
    </p:spTree>
    <p:extLst>
      <p:ext uri="{BB962C8B-B14F-4D97-AF65-F5344CB8AC3E}">
        <p14:creationId xmlns:p14="http://schemas.microsoft.com/office/powerpoint/2010/main" val="34506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9442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985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8589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1572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7597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779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1656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4235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5530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773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774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の量子化</a:t>
            </a:r>
          </a:p>
        </p:txBody>
      </p:sp>
      <p:cxnSp>
        <p:nvCxnSpPr>
          <p:cNvPr id="122" name="カギ線コネクタ 44">
            <a:extLst>
              <a:ext uri="{FF2B5EF4-FFF2-40B4-BE49-F238E27FC236}">
                <a16:creationId xmlns:a16="http://schemas.microsoft.com/office/drawing/2014/main" id="{E0E4782D-0570-40DF-A50E-3AC4D35323E4}"/>
              </a:ext>
            </a:extLst>
          </p:cNvPr>
          <p:cNvCxnSpPr>
            <a:cxnSpLocks/>
          </p:cNvCxnSpPr>
          <p:nvPr/>
        </p:nvCxnSpPr>
        <p:spPr>
          <a:xfrm flipV="1">
            <a:off x="2139391" y="330919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51625"/>
            <a:ext cx="2215890" cy="156155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75502"/>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Step1</a:t>
            </a:r>
            <a:endParaRPr lang="ja-JP" altLang="en-US" sz="200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819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a:latin typeface="Times New Roman" panose="02020603050405020304" pitchFamily="18" charset="0"/>
                <a:cs typeface="Times New Roman" panose="02020603050405020304" pitchFamily="18" charset="0"/>
              </a:rPr>
              <a:t>各</a:t>
            </a:r>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基底を評価</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4156502" y="1206685"/>
            <a:ext cx="415498" cy="369332"/>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仮</a:t>
            </a: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864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7257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2320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819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a:latin typeface="Times New Roman" panose="02020603050405020304" pitchFamily="18" charset="0"/>
                <a:cs typeface="Times New Roman" panose="02020603050405020304" pitchFamily="18" charset="0"/>
              </a:rPr>
              <a:t>重要基底の</a:t>
            </a:r>
            <a:endParaRPr lang="en-US" altLang="ja-JP" sz="1600">
              <a:latin typeface="Times New Roman" panose="02020603050405020304" pitchFamily="18" charset="0"/>
              <a:cs typeface="Times New Roman" panose="02020603050405020304" pitchFamily="18" charset="0"/>
            </a:endParaRPr>
          </a:p>
          <a:p>
            <a:pPr algn="ctr"/>
            <a:r>
              <a:rPr lang="ja-JP" altLang="en-US" sz="1600">
                <a:latin typeface="Times New Roman" panose="02020603050405020304" pitchFamily="18" charset="0"/>
                <a:cs typeface="Times New Roman" panose="02020603050405020304" pitchFamily="18" charset="0"/>
              </a:rPr>
              <a:t>選出</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21622"/>
            <a:ext cx="4070604" cy="149977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51966"/>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Step2</a:t>
            </a:r>
            <a:endParaRPr lang="ja-JP" altLang="en-US" sz="200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3610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26602"/>
            <a:ext cx="98924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 </a:t>
            </a:r>
            <a:r>
              <a:rPr lang="en-US" altLang="ja-JP" sz="1600">
                <a:latin typeface="Times New Roman" panose="02020603050405020304" pitchFamily="18" charset="0"/>
                <a:cs typeface="Times New Roman" panose="02020603050405020304" pitchFamily="18" charset="0"/>
              </a:rPr>
              <a:t>basis</a:t>
            </a:r>
            <a:endParaRPr lang="ja-JP" altLang="en-US" sz="160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6547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5060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3610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4449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5109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925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868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4235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5530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8716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8937"/>
            <a:ext cx="106311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of </a:t>
            </a:r>
          </a:p>
          <a:p>
            <a:pPr algn="ctr"/>
            <a:r>
              <a:rPr lang="en-US" altLang="ja-JP" sz="1400" err="1">
                <a:latin typeface="Times New Roman" panose="02020603050405020304" pitchFamily="18" charset="0"/>
                <a:cs typeface="Times New Roman" panose="02020603050405020304" pitchFamily="18" charset="0"/>
              </a:rPr>
              <a:t>ICA_Block</a:t>
            </a:r>
            <a:endParaRPr lang="ja-JP" altLang="en-US" sz="140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613329" y="1171896"/>
            <a:ext cx="1085554" cy="369332"/>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最終的な</a:t>
            </a: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of proposed methods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7171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85973"/>
            <a:ext cx="114326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Image</a:t>
            </a:r>
          </a:p>
          <a:p>
            <a:pPr algn="ctr"/>
            <a:r>
              <a:rPr lang="en-US" altLang="ja-JP" sz="1400">
                <a:latin typeface="Times New Roman" panose="02020603050405020304" pitchFamily="18" charset="0"/>
                <a:cs typeface="Times New Roman" panose="02020603050405020304" pitchFamily="18" charset="0"/>
              </a:rPr>
              <a:t>segmentation</a:t>
            </a:r>
            <a:endParaRPr lang="ja-JP" altLang="en-US" sz="140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2407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10228"/>
            <a:ext cx="1031051"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Additional</a:t>
            </a:r>
          </a:p>
          <a:p>
            <a:pPr algn="ctr"/>
            <a:r>
              <a:rPr lang="en-US" sz="140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9299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3" y="860062"/>
            <a:ext cx="4666620"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提案手法のシステム構成図</a:t>
            </a:r>
            <a:endParaRPr lang="en-US" altLang="ja-JP" sz="200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842851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A18CEF08-F9AB-4806-9B55-4D250E2B5C39}"/>
              </a:ext>
            </a:extLst>
          </p:cNvPr>
          <p:cNvGrpSpPr/>
          <p:nvPr/>
        </p:nvGrpSpPr>
        <p:grpSpPr>
          <a:xfrm rot="5400000">
            <a:off x="5692737" y="2992275"/>
            <a:ext cx="971303" cy="646331"/>
            <a:chOff x="7481454" y="1451459"/>
            <a:chExt cx="971303" cy="975474"/>
          </a:xfrm>
        </p:grpSpPr>
        <p:sp>
          <p:nvSpPr>
            <p:cNvPr id="51" name="大かっこ 50">
              <a:extLst>
                <a:ext uri="{FF2B5EF4-FFF2-40B4-BE49-F238E27FC236}">
                  <a16:creationId xmlns:a16="http://schemas.microsoft.com/office/drawing/2014/main" id="{D8EF6AA1-7F9F-490F-9F55-C9CD926FCF98}"/>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BDEDF0B3-6C95-420D-9B65-904C50F395B0}"/>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9A9DB8DF-BF32-4F03-AB66-8BF97A0D6CB7}"/>
              </a:ext>
            </a:extLst>
          </p:cNvPr>
          <p:cNvSpPr txBox="1"/>
          <p:nvPr/>
        </p:nvSpPr>
        <p:spPr>
          <a:xfrm>
            <a:off x="2117879" y="1279867"/>
            <a:ext cx="6850880" cy="369332"/>
          </a:xfrm>
          <a:prstGeom prst="rect">
            <a:avLst/>
          </a:prstGeom>
          <a:noFill/>
          <a:ln w="19050">
            <a:solidFill>
              <a:schemeClr val="bg2">
                <a:lumMod val="50000"/>
              </a:schemeClr>
            </a:solidFill>
            <a:prstDash val="sysDash"/>
          </a:ln>
        </p:spPr>
        <p:txBody>
          <a:bodyPr wrap="square" rtlCol="0">
            <a:spAutoFit/>
          </a:bodyPr>
          <a:lstStyle/>
          <a:p>
            <a:r>
              <a:rPr lang="en-US" altLang="ja-JP">
                <a:latin typeface="Times New Roman" panose="02020603050405020304" pitchFamily="18" charset="0"/>
                <a:cs typeface="Times New Roman" panose="02020603050405020304" pitchFamily="18" charset="0"/>
              </a:rPr>
              <a:t>MSE (Mean squared error) : Average of the error with the original image</a:t>
            </a:r>
            <a:endParaRPr kumimoji="1" lang="en-US" altLang="ja-JP">
              <a:latin typeface="Times New Roman" panose="02020603050405020304" pitchFamily="18" charset="0"/>
              <a:cs typeface="Times New Roman" panose="02020603050405020304" pitchFamily="18" charset="0"/>
            </a:endParaRPr>
          </a:p>
        </p:txBody>
      </p:sp>
      <p:pic>
        <p:nvPicPr>
          <p:cNvPr id="29" name="コンテンツ プレースホルダー 18" descr="C:\Users\kawamura\study\ゼミ\基底画像（永久保存版）\barbara.bmp">
            <a:extLst>
              <a:ext uri="{FF2B5EF4-FFF2-40B4-BE49-F238E27FC236}">
                <a16:creationId xmlns:a16="http://schemas.microsoft.com/office/drawing/2014/main" id="{7C3BF4D0-D5CC-4936-99B0-C4C5CF079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52" y="1832973"/>
            <a:ext cx="2013372" cy="2013372"/>
          </a:xfrm>
          <a:prstGeom prst="rect">
            <a:avLst/>
          </a:prstGeom>
          <a:noFill/>
          <a:ln w="25400">
            <a:noFill/>
          </a:ln>
        </p:spPr>
      </p:pic>
      <p:grpSp>
        <p:nvGrpSpPr>
          <p:cNvPr id="37" name="グループ化 36">
            <a:extLst>
              <a:ext uri="{FF2B5EF4-FFF2-40B4-BE49-F238E27FC236}">
                <a16:creationId xmlns:a16="http://schemas.microsoft.com/office/drawing/2014/main" id="{DEFF8CF7-A193-964A-A83E-C13B5D5A73CB}"/>
              </a:ext>
            </a:extLst>
          </p:cNvPr>
          <p:cNvGrpSpPr/>
          <p:nvPr/>
        </p:nvGrpSpPr>
        <p:grpSpPr>
          <a:xfrm>
            <a:off x="697562" y="2241856"/>
            <a:ext cx="3534640" cy="1348123"/>
            <a:chOff x="-2279078" y="8191654"/>
            <a:chExt cx="4865902" cy="1853667"/>
          </a:xfrm>
        </p:grpSpPr>
        <p:sp>
          <p:nvSpPr>
            <p:cNvPr id="39" name="正方形/長方形 38">
              <a:extLst>
                <a:ext uri="{FF2B5EF4-FFF2-40B4-BE49-F238E27FC236}">
                  <a16:creationId xmlns:a16="http://schemas.microsoft.com/office/drawing/2014/main" id="{E5D53A6D-C11A-9549-9D66-118104C341CA}"/>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128768" y="9118488"/>
              <a:ext cx="2824094" cy="528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26" y="8191654"/>
              <a:ext cx="1891498" cy="1853667"/>
            </a:xfrm>
            <a:prstGeom prst="rect">
              <a:avLst/>
            </a:prstGeom>
            <a:ln w="28575">
              <a:solidFill>
                <a:srgbClr val="FF0000"/>
              </a:solidFill>
            </a:ln>
          </p:spPr>
        </p:pic>
      </p:grpSp>
      <p:sp>
        <p:nvSpPr>
          <p:cNvPr id="36" name="タイトル 1">
            <a:extLst>
              <a:ext uri="{FF2B5EF4-FFF2-40B4-BE49-F238E27FC236}">
                <a16:creationId xmlns:a16="http://schemas.microsoft.com/office/drawing/2014/main" id="{13B62C7C-89E8-4A7A-9094-4CFF8580785E}"/>
              </a:ext>
            </a:extLst>
          </p:cNvPr>
          <p:cNvSpPr>
            <a:spLocks noGrp="1"/>
          </p:cNvSpPr>
          <p:nvPr>
            <p:ph type="title"/>
          </p:nvPr>
        </p:nvSpPr>
        <p:spPr>
          <a:xfrm>
            <a:off x="273050" y="88900"/>
            <a:ext cx="7499350"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Determine the ICA basis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コンテンツ プレースホルダー 2">
            <a:extLst>
              <a:ext uri="{FF2B5EF4-FFF2-40B4-BE49-F238E27FC236}">
                <a16:creationId xmlns:a16="http://schemas.microsoft.com/office/drawing/2014/main" id="{EE9F0268-D8A6-47A1-95A6-CD63B2649B84}"/>
              </a:ext>
            </a:extLst>
          </p:cNvPr>
          <p:cNvSpPr>
            <a:spLocks noGrp="1"/>
          </p:cNvSpPr>
          <p:nvPr>
            <p:ph idx="1"/>
          </p:nvPr>
        </p:nvSpPr>
        <p:spPr>
          <a:xfrm>
            <a:off x="303652" y="931018"/>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Assessment the image quality when the ICA basis is combined by </a:t>
            </a:r>
            <a:r>
              <a:rPr lang="en-US" altLang="ja-JP" sz="2000">
                <a:solidFill>
                  <a:schemeClr val="accent2"/>
                </a:solidFill>
                <a:latin typeface="Times New Roman" panose="02020603050405020304" pitchFamily="18" charset="0"/>
              </a:rPr>
              <a:t>MSE</a:t>
            </a:r>
            <a:r>
              <a:rPr lang="en-US" altLang="ja-JP" sz="2000">
                <a:latin typeface="Times New Roman" panose="02020603050405020304" pitchFamily="18" charset="0"/>
              </a:rPr>
              <a:t> </a:t>
            </a:r>
          </a:p>
        </p:txBody>
      </p:sp>
      <p:sp>
        <p:nvSpPr>
          <p:cNvPr id="48" name="正方形/長方形 47">
            <a:extLst>
              <a:ext uri="{FF2B5EF4-FFF2-40B4-BE49-F238E27FC236}">
                <a16:creationId xmlns:a16="http://schemas.microsoft.com/office/drawing/2014/main" id="{A83C710A-3E54-44ED-81F1-9035CBA2442C}"/>
              </a:ext>
            </a:extLst>
          </p:cNvPr>
          <p:cNvSpPr/>
          <p:nvPr/>
        </p:nvSpPr>
        <p:spPr>
          <a:xfrm>
            <a:off x="568244" y="5999741"/>
            <a:ext cx="8332197" cy="72436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The image quality will be optimal at </a:t>
            </a:r>
            <a:r>
              <a:rPr lang="en-US" altLang="ja-JP" sz="2400">
                <a:solidFill>
                  <a:schemeClr val="accent2"/>
                </a:solidFill>
                <a:latin typeface="Times New Roman" panose="02020603050405020304" pitchFamily="18" charset="0"/>
                <a:cs typeface="Times New Roman" panose="02020603050405020304" pitchFamily="18" charset="0"/>
              </a:rPr>
              <a:t>any bit rate</a:t>
            </a:r>
            <a:endParaRPr lang="ja-JP" altLang="en-US" sz="2400">
              <a:solidFill>
                <a:schemeClr val="accent2"/>
              </a:solidFill>
              <a:latin typeface="Times New Roman" panose="02020603050405020304" pitchFamily="18" charset="0"/>
              <a:cs typeface="Times New Roman" panose="02020603050405020304" pitchFamily="18" charset="0"/>
            </a:endParaRPr>
          </a:p>
        </p:txBody>
      </p:sp>
      <p:pic>
        <p:nvPicPr>
          <p:cNvPr id="57" name="図 56" descr="C:\Users\togashi\Documents\togashi\富樫研究\ICA40.PNG">
            <a:extLst>
              <a:ext uri="{FF2B5EF4-FFF2-40B4-BE49-F238E27FC236}">
                <a16:creationId xmlns:a16="http://schemas.microsoft.com/office/drawing/2014/main" id="{0D3A77F0-3777-4E17-A6FD-4BD80C389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2364" y="3255344"/>
            <a:ext cx="373711" cy="368594"/>
          </a:xfrm>
          <a:prstGeom prst="rect">
            <a:avLst/>
          </a:prstGeom>
          <a:noFill/>
          <a:ln>
            <a:noFill/>
          </a:ln>
          <a:effectLst>
            <a:outerShdw blurRad="50800" dist="38100" dir="2700000" algn="tl" rotWithShape="0">
              <a:prstClr val="black">
                <a:alpha val="40000"/>
              </a:prstClr>
            </a:outerShdw>
          </a:effectLst>
        </p:spPr>
      </p:pic>
      <p:sp>
        <p:nvSpPr>
          <p:cNvPr id="65" name="正方形/長方形 64">
            <a:extLst>
              <a:ext uri="{FF2B5EF4-FFF2-40B4-BE49-F238E27FC236}">
                <a16:creationId xmlns:a16="http://schemas.microsoft.com/office/drawing/2014/main" id="{CFB9049D-A818-4369-938F-32321C96D56C}"/>
              </a:ext>
            </a:extLst>
          </p:cNvPr>
          <p:cNvSpPr/>
          <p:nvPr/>
        </p:nvSpPr>
        <p:spPr>
          <a:xfrm>
            <a:off x="7510811" y="2877009"/>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66" name="正方形/長方形 65">
            <a:extLst>
              <a:ext uri="{FF2B5EF4-FFF2-40B4-BE49-F238E27FC236}">
                <a16:creationId xmlns:a16="http://schemas.microsoft.com/office/drawing/2014/main" id="{DFECD8AB-630A-4A2D-A02A-59C211DBF9E8}"/>
              </a:ext>
            </a:extLst>
          </p:cNvPr>
          <p:cNvSpPr/>
          <p:nvPr/>
        </p:nvSpPr>
        <p:spPr>
          <a:xfrm>
            <a:off x="5179371" y="2877009"/>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2439067A-20F2-47BD-BE6A-E0FF8BED927E}"/>
              </a:ext>
            </a:extLst>
          </p:cNvPr>
          <p:cNvSpPr txBox="1">
            <a:spLocks/>
          </p:cNvSpPr>
          <p:nvPr/>
        </p:nvSpPr>
        <p:spPr>
          <a:xfrm>
            <a:off x="447663" y="4125803"/>
            <a:ext cx="3944763" cy="626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600">
                <a:latin typeface="Times New Roman" panose="02020603050405020304" pitchFamily="18" charset="0"/>
              </a:rPr>
              <a:t>Which ICA bases </a:t>
            </a:r>
            <a:r>
              <a:rPr lang="en-US" altLang="ja-JP" sz="1600">
                <a:solidFill>
                  <a:schemeClr val="accent2"/>
                </a:solidFill>
                <a:latin typeface="Times New Roman" panose="02020603050405020304" pitchFamily="18" charset="0"/>
              </a:rPr>
              <a:t>minimize</a:t>
            </a:r>
            <a:r>
              <a:rPr lang="en-US" altLang="ja-JP" sz="1600">
                <a:latin typeface="Times New Roman" panose="02020603050405020304" pitchFamily="18" charset="0"/>
              </a:rPr>
              <a:t> </a:t>
            </a:r>
            <a:r>
              <a:rPr lang="en-US" altLang="ja-JP" sz="1600">
                <a:solidFill>
                  <a:schemeClr val="accent2"/>
                </a:solidFill>
                <a:latin typeface="Times New Roman" panose="02020603050405020304" pitchFamily="18" charset="0"/>
              </a:rPr>
              <a:t>MSE</a:t>
            </a:r>
            <a:r>
              <a:rPr lang="en-US" altLang="ja-JP" sz="1600">
                <a:latin typeface="Times New Roman" panose="02020603050405020304" pitchFamily="18" charset="0"/>
              </a:rPr>
              <a:t> to bit rate that can use two bases?</a:t>
            </a:r>
          </a:p>
        </p:txBody>
      </p:sp>
      <p:sp>
        <p:nvSpPr>
          <p:cNvPr id="68" name="テキスト ボックス 67">
            <a:extLst>
              <a:ext uri="{FF2B5EF4-FFF2-40B4-BE49-F238E27FC236}">
                <a16:creationId xmlns:a16="http://schemas.microsoft.com/office/drawing/2014/main" id="{18419DA8-EFDF-4D67-90A5-48DFF9A20367}"/>
              </a:ext>
            </a:extLst>
          </p:cNvPr>
          <p:cNvSpPr txBox="1"/>
          <p:nvPr/>
        </p:nvSpPr>
        <p:spPr>
          <a:xfrm>
            <a:off x="6885200" y="3228693"/>
            <a:ext cx="470561" cy="430248"/>
          </a:xfrm>
          <a:prstGeom prst="rect">
            <a:avLst/>
          </a:prstGeom>
          <a:noFill/>
          <a:ln w="19050">
            <a:solidFill>
              <a:schemeClr val="accent2"/>
            </a:solidFill>
            <a:prstDash val="sysDash"/>
          </a:ln>
          <a:effectLst>
            <a:outerShdw blurRad="50800" dist="38100" dir="2700000" algn="tl" rotWithShape="0">
              <a:prstClr val="black">
                <a:alpha val="40000"/>
              </a:prstClr>
            </a:outerShdw>
          </a:effectLst>
        </p:spPr>
        <p:txBody>
          <a:bodyPr wrap="square" rtlCol="0">
            <a:spAutoFit/>
          </a:bodyPr>
          <a:lstStyle/>
          <a:p>
            <a:endParaRPr kumimoji="1" lang="en-US" altLang="ja-JP">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AC5EA499-4DD0-47B8-8BEE-4BF08A7E08C9}"/>
              </a:ext>
            </a:extLst>
          </p:cNvPr>
          <p:cNvSpPr txBox="1"/>
          <p:nvPr/>
        </p:nvSpPr>
        <p:spPr>
          <a:xfrm>
            <a:off x="4602046" y="4214417"/>
            <a:ext cx="4544060" cy="646331"/>
          </a:xfrm>
          <a:prstGeom prst="rect">
            <a:avLst/>
          </a:prstGeom>
          <a:noFill/>
          <a:ln w="19050">
            <a:noFill/>
            <a:prstDash val="sysDash"/>
          </a:ln>
          <a:effectLst/>
        </p:spPr>
        <p:txBody>
          <a:bodyPr wrap="square" rtlCol="0">
            <a:spAutoFit/>
          </a:bodyPr>
          <a:lstStyle/>
          <a:p>
            <a:r>
              <a:rPr kumimoji="1" lang="en-US" altLang="ja-JP">
                <a:latin typeface="Times New Roman" panose="02020603050405020304" pitchFamily="18" charset="0"/>
                <a:cs typeface="Times New Roman" panose="02020603050405020304" pitchFamily="18" charset="0"/>
              </a:rPr>
              <a:t>Basis that can minimize MSE when combined with </a:t>
            </a:r>
            <a:r>
              <a:rPr lang="en-US" altLang="ja-JP">
                <a:latin typeface="Times New Roman" panose="02020603050405020304" pitchFamily="18" charset="0"/>
                <a:cs typeface="Times New Roman" panose="02020603050405020304" pitchFamily="18" charset="0"/>
              </a:rPr>
              <a:t>1st</a:t>
            </a:r>
            <a:r>
              <a:rPr kumimoji="1" lang="en-US" altLang="ja-JP">
                <a:latin typeface="Times New Roman" panose="02020603050405020304" pitchFamily="18" charset="0"/>
                <a:cs typeface="Times New Roman" panose="02020603050405020304" pitchFamily="18" charset="0"/>
              </a:rPr>
              <a:t> optimal basis</a:t>
            </a:r>
          </a:p>
        </p:txBody>
      </p:sp>
      <p:sp>
        <p:nvSpPr>
          <p:cNvPr id="45" name="コンテンツ プレースホルダー 2">
            <a:extLst>
              <a:ext uri="{FF2B5EF4-FFF2-40B4-BE49-F238E27FC236}">
                <a16:creationId xmlns:a16="http://schemas.microsoft.com/office/drawing/2014/main" id="{573AE015-9938-4FD3-B1CE-88E9A26E9687}"/>
              </a:ext>
            </a:extLst>
          </p:cNvPr>
          <p:cNvSpPr txBox="1">
            <a:spLocks/>
          </p:cNvSpPr>
          <p:nvPr/>
        </p:nvSpPr>
        <p:spPr>
          <a:xfrm>
            <a:off x="6120185" y="2678710"/>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Bit rate</a:t>
            </a:r>
          </a:p>
        </p:txBody>
      </p:sp>
      <p:sp>
        <p:nvSpPr>
          <p:cNvPr id="53" name="コンテンツ プレースホルダー 2">
            <a:extLst>
              <a:ext uri="{FF2B5EF4-FFF2-40B4-BE49-F238E27FC236}">
                <a16:creationId xmlns:a16="http://schemas.microsoft.com/office/drawing/2014/main" id="{1D596C0C-6E0B-4130-9458-927DD942BD36}"/>
              </a:ext>
            </a:extLst>
          </p:cNvPr>
          <p:cNvSpPr txBox="1">
            <a:spLocks/>
          </p:cNvSpPr>
          <p:nvPr/>
        </p:nvSpPr>
        <p:spPr>
          <a:xfrm>
            <a:off x="6411502" y="3218485"/>
            <a:ext cx="1475177" cy="822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a:t>
            </a:r>
          </a:p>
        </p:txBody>
      </p:sp>
      <p:sp>
        <p:nvSpPr>
          <p:cNvPr id="55" name="コンテンツ プレースホルダー 2">
            <a:extLst>
              <a:ext uri="{FF2B5EF4-FFF2-40B4-BE49-F238E27FC236}">
                <a16:creationId xmlns:a16="http://schemas.microsoft.com/office/drawing/2014/main" id="{42515D06-24BE-4188-A414-E712FE042A4A}"/>
              </a:ext>
            </a:extLst>
          </p:cNvPr>
          <p:cNvSpPr txBox="1">
            <a:spLocks/>
          </p:cNvSpPr>
          <p:nvPr/>
        </p:nvSpPr>
        <p:spPr>
          <a:xfrm>
            <a:off x="7720475" y="320884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0" name="カギ線コネクタ 44">
            <a:extLst>
              <a:ext uri="{FF2B5EF4-FFF2-40B4-BE49-F238E27FC236}">
                <a16:creationId xmlns:a16="http://schemas.microsoft.com/office/drawing/2014/main" id="{298B90A9-8299-4C09-AE24-111D0A78C6F1}"/>
              </a:ext>
            </a:extLst>
          </p:cNvPr>
          <p:cNvCxnSpPr>
            <a:cxnSpLocks/>
            <a:stCxn id="68" idx="2"/>
          </p:cNvCxnSpPr>
          <p:nvPr/>
        </p:nvCxnSpPr>
        <p:spPr>
          <a:xfrm rot="5400000">
            <a:off x="6564607" y="3267593"/>
            <a:ext cx="164526" cy="947222"/>
          </a:xfrm>
          <a:prstGeom prst="bentConnector3">
            <a:avLst>
              <a:gd name="adj1" fmla="val 3282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B438A1C-4259-43CA-871A-0F6CDE695D91}"/>
              </a:ext>
            </a:extLst>
          </p:cNvPr>
          <p:cNvSpPr txBox="1"/>
          <p:nvPr/>
        </p:nvSpPr>
        <p:spPr>
          <a:xfrm>
            <a:off x="1718587" y="5303513"/>
            <a:ext cx="6263082" cy="646331"/>
          </a:xfrm>
          <a:prstGeom prst="rect">
            <a:avLst/>
          </a:prstGeom>
          <a:noFill/>
          <a:ln w="19050">
            <a:noFill/>
            <a:prstDash val="sysDash"/>
          </a:ln>
          <a:effectLst/>
        </p:spPr>
        <p:txBody>
          <a:bodyPr wrap="square" rtlCol="0">
            <a:spAutoFit/>
          </a:bodyPr>
          <a:lstStyle/>
          <a:p>
            <a:pPr marL="133350" algn="l"/>
            <a:r>
              <a:rPr lang="en-US" altLang="ja-JP" sz="1800" b="0" i="0">
                <a:solidFill>
                  <a:srgbClr val="202124"/>
                </a:solidFill>
                <a:effectLst/>
                <a:latin typeface="Times New Roman" panose="02020603050405020304" pitchFamily="18" charset="0"/>
                <a:cs typeface="Times New Roman" panose="02020603050405020304" pitchFamily="18" charset="0"/>
              </a:rPr>
              <a:t>By repeating</a:t>
            </a:r>
            <a:r>
              <a:rPr lang="ja-JP" altLang="en-US">
                <a:solidFill>
                  <a:srgbClr val="202124"/>
                </a:solidFill>
                <a:latin typeface="Times New Roman" panose="02020603050405020304" pitchFamily="18" charset="0"/>
                <a:cs typeface="Times New Roman" panose="02020603050405020304" pitchFamily="18" charset="0"/>
              </a:rPr>
              <a:t> </a:t>
            </a:r>
            <a:r>
              <a:rPr lang="en-US" altLang="ja-JP" sz="1800" b="0" i="0">
                <a:solidFill>
                  <a:srgbClr val="202124"/>
                </a:solidFill>
                <a:effectLst/>
                <a:latin typeface="Times New Roman" panose="02020603050405020304" pitchFamily="18" charset="0"/>
                <a:cs typeface="Times New Roman" panose="02020603050405020304" pitchFamily="18" charset="0"/>
              </a:rPr>
              <a:t>this process even if there are 3rd or more bases, the optimum combination is determined.</a:t>
            </a:r>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3" name="矢印: 右 62">
            <a:extLst>
              <a:ext uri="{FF2B5EF4-FFF2-40B4-BE49-F238E27FC236}">
                <a16:creationId xmlns:a16="http://schemas.microsoft.com/office/drawing/2014/main" id="{F6674883-FF6D-4BD3-8BE0-52907AF04420}"/>
              </a:ext>
            </a:extLst>
          </p:cNvPr>
          <p:cNvSpPr/>
          <p:nvPr/>
        </p:nvSpPr>
        <p:spPr>
          <a:xfrm rot="5400000">
            <a:off x="4582949" y="5007434"/>
            <a:ext cx="327988"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コンテンツ プレースホルダー 2">
            <a:extLst>
              <a:ext uri="{FF2B5EF4-FFF2-40B4-BE49-F238E27FC236}">
                <a16:creationId xmlns:a16="http://schemas.microsoft.com/office/drawing/2014/main" id="{61899131-509C-4525-B5DC-89047923D445}"/>
              </a:ext>
            </a:extLst>
          </p:cNvPr>
          <p:cNvSpPr txBox="1">
            <a:spLocks/>
          </p:cNvSpPr>
          <p:nvPr/>
        </p:nvSpPr>
        <p:spPr>
          <a:xfrm>
            <a:off x="6120186" y="3888438"/>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Combine</a:t>
            </a:r>
          </a:p>
        </p:txBody>
      </p:sp>
      <p:sp>
        <p:nvSpPr>
          <p:cNvPr id="31" name="コンテンツ プレースホルダー 2">
            <a:extLst>
              <a:ext uri="{FF2B5EF4-FFF2-40B4-BE49-F238E27FC236}">
                <a16:creationId xmlns:a16="http://schemas.microsoft.com/office/drawing/2014/main" id="{D5E09D11-1517-3B42-84FE-0DF2A384647C}"/>
              </a:ext>
            </a:extLst>
          </p:cNvPr>
          <p:cNvSpPr txBox="1">
            <a:spLocks/>
          </p:cNvSpPr>
          <p:nvPr/>
        </p:nvSpPr>
        <p:spPr>
          <a:xfrm>
            <a:off x="6467496" y="3284631"/>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sp>
        <p:nvSpPr>
          <p:cNvPr id="32" name="コンテンツ プレースホルダー 2">
            <a:extLst>
              <a:ext uri="{FF2B5EF4-FFF2-40B4-BE49-F238E27FC236}">
                <a16:creationId xmlns:a16="http://schemas.microsoft.com/office/drawing/2014/main" id="{494CC248-B48F-3149-8F38-F963072E23F1}"/>
              </a:ext>
            </a:extLst>
          </p:cNvPr>
          <p:cNvSpPr txBox="1">
            <a:spLocks/>
          </p:cNvSpPr>
          <p:nvPr/>
        </p:nvSpPr>
        <p:spPr>
          <a:xfrm>
            <a:off x="7419322" y="329893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 name="直線矢印コネクタ 5">
            <a:extLst>
              <a:ext uri="{FF2B5EF4-FFF2-40B4-BE49-F238E27FC236}">
                <a16:creationId xmlns:a16="http://schemas.microsoft.com/office/drawing/2014/main" id="{BF4DA359-66D9-B148-A3B2-0C465A778533}"/>
              </a:ext>
            </a:extLst>
          </p:cNvPr>
          <p:cNvCxnSpPr>
            <a:cxnSpLocks/>
            <a:stCxn id="66" idx="3"/>
            <a:endCxn id="65" idx="1"/>
          </p:cNvCxnSpPr>
          <p:nvPr/>
        </p:nvCxnSpPr>
        <p:spPr>
          <a:xfrm>
            <a:off x="5825702" y="3046286"/>
            <a:ext cx="1685109"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吹き出し: 角を丸めた四角形 60">
            <a:extLst>
              <a:ext uri="{FF2B5EF4-FFF2-40B4-BE49-F238E27FC236}">
                <a16:creationId xmlns:a16="http://schemas.microsoft.com/office/drawing/2014/main" id="{D08F73AE-37B9-41B2-8519-E97955EBE326}"/>
              </a:ext>
            </a:extLst>
          </p:cNvPr>
          <p:cNvSpPr/>
          <p:nvPr/>
        </p:nvSpPr>
        <p:spPr>
          <a:xfrm>
            <a:off x="4887601" y="1868819"/>
            <a:ext cx="3227905" cy="695100"/>
          </a:xfrm>
          <a:prstGeom prst="wedgeRoundRectCallout">
            <a:avLst>
              <a:gd name="adj1" fmla="val -13533"/>
              <a:gd name="adj2" fmla="val 13976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ja-JP">
                <a:solidFill>
                  <a:schemeClr val="tx1"/>
                </a:solidFill>
                <a:latin typeface="Times New Roman" panose="02020603050405020304" pitchFamily="18" charset="0"/>
              </a:rPr>
              <a:t>First</a:t>
            </a:r>
            <a:r>
              <a:rPr lang="en-US" altLang="ja-JP" sz="1800">
                <a:solidFill>
                  <a:schemeClr val="tx1"/>
                </a:solidFill>
                <a:latin typeface="Times New Roman" panose="02020603050405020304" pitchFamily="18" charset="0"/>
              </a:rPr>
              <a:t> basis for bit rates </a:t>
            </a:r>
          </a:p>
          <a:p>
            <a:pPr marL="0" indent="0">
              <a:buNone/>
            </a:pPr>
            <a:r>
              <a:rPr lang="en-US" altLang="ja-JP" sz="1800">
                <a:solidFill>
                  <a:schemeClr val="tx1"/>
                </a:solidFill>
                <a:latin typeface="Times New Roman" panose="02020603050405020304" pitchFamily="18" charset="0"/>
              </a:rPr>
              <a:t>     where one bases can be used</a:t>
            </a:r>
          </a:p>
        </p:txBody>
      </p: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4" name="グラフ 93">
            <a:extLst>
              <a:ext uri="{FF2B5EF4-FFF2-40B4-BE49-F238E27FC236}">
                <a16:creationId xmlns:a16="http://schemas.microsoft.com/office/drawing/2014/main" id="{42A82974-5C73-4F2D-B452-1E0E7012BD21}"/>
              </a:ext>
            </a:extLst>
          </p:cNvPr>
          <p:cNvGraphicFramePr>
            <a:graphicFrameLocks/>
          </p:cNvGraphicFramePr>
          <p:nvPr>
            <p:extLst>
              <p:ext uri="{D42A27DB-BD31-4B8C-83A1-F6EECF244321}">
                <p14:modId xmlns:p14="http://schemas.microsoft.com/office/powerpoint/2010/main" val="732599010"/>
              </p:ext>
            </p:extLst>
          </p:nvPr>
        </p:nvGraphicFramePr>
        <p:xfrm>
          <a:off x="3880248" y="2337302"/>
          <a:ext cx="4897922" cy="3408092"/>
        </p:xfrm>
        <a:graphic>
          <a:graphicData uri="http://schemas.openxmlformats.org/drawingml/2006/chart">
            <c:chart xmlns:c="http://schemas.openxmlformats.org/drawingml/2006/chart" xmlns:r="http://schemas.openxmlformats.org/officeDocument/2006/relationships" r:id="rId3"/>
          </a:graphicData>
        </a:graphic>
      </p:graphicFrame>
      <p:sp>
        <p:nvSpPr>
          <p:cNvPr id="113" name="正方形/長方形 112">
            <a:extLst>
              <a:ext uri="{FF2B5EF4-FFF2-40B4-BE49-F238E27FC236}">
                <a16:creationId xmlns:a16="http://schemas.microsoft.com/office/drawing/2014/main" id="{5286A193-6E51-44C0-964A-F91E35929938}"/>
              </a:ext>
            </a:extLst>
          </p:cNvPr>
          <p:cNvSpPr/>
          <p:nvPr/>
        </p:nvSpPr>
        <p:spPr>
          <a:xfrm>
            <a:off x="791682" y="5849582"/>
            <a:ext cx="7560636" cy="81828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Correctly assess the effectiveness of each ICA basis on coding performance</a:t>
            </a:r>
          </a:p>
        </p:txBody>
      </p:sp>
      <p:grpSp>
        <p:nvGrpSpPr>
          <p:cNvPr id="5" name="グループ化 4">
            <a:extLst>
              <a:ext uri="{FF2B5EF4-FFF2-40B4-BE49-F238E27FC236}">
                <a16:creationId xmlns:a16="http://schemas.microsoft.com/office/drawing/2014/main" id="{67169A7C-431E-4A03-905E-F6A095A2D641}"/>
              </a:ext>
            </a:extLst>
          </p:cNvPr>
          <p:cNvGrpSpPr/>
          <p:nvPr/>
        </p:nvGrpSpPr>
        <p:grpSpPr>
          <a:xfrm>
            <a:off x="4600774" y="5237152"/>
            <a:ext cx="3964697" cy="355427"/>
            <a:chOff x="4880413" y="4160549"/>
            <a:chExt cx="3792983" cy="327815"/>
          </a:xfrm>
        </p:grpSpPr>
        <p:pic>
          <p:nvPicPr>
            <p:cNvPr id="129" name="図 128" descr="小さい, 流し, 座る, タイル張り が含まれている画像&#10;&#10;自動的に生成された説明">
              <a:extLst>
                <a:ext uri="{FF2B5EF4-FFF2-40B4-BE49-F238E27FC236}">
                  <a16:creationId xmlns:a16="http://schemas.microsoft.com/office/drawing/2014/main" id="{2482254D-20BC-4C9F-AB49-8BD5BC5E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0051" y="4183420"/>
              <a:ext cx="120834" cy="120834"/>
            </a:xfrm>
            <a:prstGeom prst="rect">
              <a:avLst/>
            </a:prstGeom>
          </p:spPr>
        </p:pic>
        <p:pic>
          <p:nvPicPr>
            <p:cNvPr id="130" name="図 129" descr="座る, 小さい, 流し, タイル張り が含まれている画像&#10;&#10;自動的に生成された説明">
              <a:extLst>
                <a:ext uri="{FF2B5EF4-FFF2-40B4-BE49-F238E27FC236}">
                  <a16:creationId xmlns:a16="http://schemas.microsoft.com/office/drawing/2014/main" id="{C6E6C200-81B7-426F-BF9D-D53E11DF59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0413" y="4321513"/>
              <a:ext cx="120834" cy="120834"/>
            </a:xfrm>
            <a:prstGeom prst="rect">
              <a:avLst/>
            </a:prstGeom>
          </p:spPr>
        </p:pic>
        <p:pic>
          <p:nvPicPr>
            <p:cNvPr id="131" name="図 130" descr="ツリーマップ図 が含まれている画像&#10;&#10;自動的に生成された説明">
              <a:extLst>
                <a:ext uri="{FF2B5EF4-FFF2-40B4-BE49-F238E27FC236}">
                  <a16:creationId xmlns:a16="http://schemas.microsoft.com/office/drawing/2014/main" id="{5C8CA30C-4E73-40E9-9814-188F6C9C40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910" y="4321513"/>
              <a:ext cx="120834" cy="120834"/>
            </a:xfrm>
            <a:prstGeom prst="rect">
              <a:avLst/>
            </a:prstGeom>
          </p:spPr>
        </p:pic>
        <p:pic>
          <p:nvPicPr>
            <p:cNvPr id="132" name="図 131" descr="座る, 小さい, タイル張り, 流し が含まれている画像&#10;&#10;自動的に生成された説明">
              <a:extLst>
                <a:ext uri="{FF2B5EF4-FFF2-40B4-BE49-F238E27FC236}">
                  <a16:creationId xmlns:a16="http://schemas.microsoft.com/office/drawing/2014/main" id="{BADF8234-4002-4CAD-8356-9FA2FAA75C6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4971" y="4192833"/>
              <a:ext cx="120834" cy="120834"/>
            </a:xfrm>
            <a:prstGeom prst="rect">
              <a:avLst/>
            </a:prstGeom>
          </p:spPr>
        </p:pic>
        <p:pic>
          <p:nvPicPr>
            <p:cNvPr id="133" name="図 132" descr="小さい, 流し, 座る, タイル張り が含まれている画像&#10;&#10;自動的に生成された説明">
              <a:extLst>
                <a:ext uri="{FF2B5EF4-FFF2-40B4-BE49-F238E27FC236}">
                  <a16:creationId xmlns:a16="http://schemas.microsoft.com/office/drawing/2014/main" id="{0B8002CB-3613-4904-9EFA-5A3F0135C2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2267" y="4330601"/>
              <a:ext cx="120834" cy="120834"/>
            </a:xfrm>
            <a:prstGeom prst="rect">
              <a:avLst/>
            </a:prstGeom>
          </p:spPr>
        </p:pic>
        <p:pic>
          <p:nvPicPr>
            <p:cNvPr id="134" name="図 133" descr="ツリーマップ図 が含まれている画像&#10;&#10;自動的に生成された説明">
              <a:extLst>
                <a:ext uri="{FF2B5EF4-FFF2-40B4-BE49-F238E27FC236}">
                  <a16:creationId xmlns:a16="http://schemas.microsoft.com/office/drawing/2014/main" id="{E2D498C9-5338-4C71-95F8-9FDA8E745C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3145" y="4328077"/>
              <a:ext cx="120834" cy="120834"/>
            </a:xfrm>
            <a:prstGeom prst="rect">
              <a:avLst/>
            </a:prstGeom>
          </p:spPr>
        </p:pic>
        <p:pic>
          <p:nvPicPr>
            <p:cNvPr id="135" name="図 134" descr="背景パターン&#10;&#10;自動的に生成された説明">
              <a:extLst>
                <a:ext uri="{FF2B5EF4-FFF2-40B4-BE49-F238E27FC236}">
                  <a16:creationId xmlns:a16="http://schemas.microsoft.com/office/drawing/2014/main" id="{30D98C41-6AC2-4DA6-A4EB-0469481914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9348" y="4326695"/>
              <a:ext cx="120835" cy="120835"/>
            </a:xfrm>
            <a:prstGeom prst="rect">
              <a:avLst/>
            </a:prstGeom>
          </p:spPr>
        </p:pic>
        <p:pic>
          <p:nvPicPr>
            <p:cNvPr id="136" name="図 135" descr="小さい, 流し, 座る, タイル張り が含まれている画像&#10;&#10;自動的に生成された説明">
              <a:extLst>
                <a:ext uri="{FF2B5EF4-FFF2-40B4-BE49-F238E27FC236}">
                  <a16:creationId xmlns:a16="http://schemas.microsoft.com/office/drawing/2014/main" id="{047AE59B-79E8-4A85-A14A-1918E4FD0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2258" y="4192833"/>
              <a:ext cx="120834" cy="120834"/>
            </a:xfrm>
            <a:prstGeom prst="rect">
              <a:avLst/>
            </a:prstGeom>
          </p:spPr>
        </p:pic>
        <p:pic>
          <p:nvPicPr>
            <p:cNvPr id="137" name="図 136" descr="ツリーマップ図 が含まれている画像&#10;&#10;自動的に生成された説明">
              <a:extLst>
                <a:ext uri="{FF2B5EF4-FFF2-40B4-BE49-F238E27FC236}">
                  <a16:creationId xmlns:a16="http://schemas.microsoft.com/office/drawing/2014/main" id="{61542BDE-68DE-4983-9AE4-56E5FA9B55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2045" y="4324571"/>
              <a:ext cx="120834" cy="120834"/>
            </a:xfrm>
            <a:prstGeom prst="rect">
              <a:avLst/>
            </a:prstGeom>
          </p:spPr>
        </p:pic>
        <p:pic>
          <p:nvPicPr>
            <p:cNvPr id="138" name="図 137" descr="小さい, 流し, 座る, タイル張り が含まれている画像&#10;&#10;自動的に生成された説明">
              <a:extLst>
                <a:ext uri="{FF2B5EF4-FFF2-40B4-BE49-F238E27FC236}">
                  <a16:creationId xmlns:a16="http://schemas.microsoft.com/office/drawing/2014/main" id="{9B98BDF7-B2A3-4787-A719-1FF50B0132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267" y="4160549"/>
              <a:ext cx="147939" cy="147939"/>
            </a:xfrm>
            <a:prstGeom prst="rect">
              <a:avLst/>
            </a:prstGeom>
          </p:spPr>
        </p:pic>
        <p:pic>
          <p:nvPicPr>
            <p:cNvPr id="139" name="図 138" descr="ツリーマップ図 が含まれている画像&#10;&#10;自動的に生成された説明">
              <a:extLst>
                <a:ext uri="{FF2B5EF4-FFF2-40B4-BE49-F238E27FC236}">
                  <a16:creationId xmlns:a16="http://schemas.microsoft.com/office/drawing/2014/main" id="{67B2CDC8-6FAE-43A5-9759-0876513468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9134" y="4325725"/>
              <a:ext cx="141695" cy="141695"/>
            </a:xfrm>
            <a:prstGeom prst="rect">
              <a:avLst/>
            </a:prstGeom>
          </p:spPr>
        </p:pic>
        <p:pic>
          <p:nvPicPr>
            <p:cNvPr id="140" name="図 139" descr="小さい, タイル張り, 流し, 時計 が含まれている画像&#10;&#10;自動的に生成された説明">
              <a:extLst>
                <a:ext uri="{FF2B5EF4-FFF2-40B4-BE49-F238E27FC236}">
                  <a16:creationId xmlns:a16="http://schemas.microsoft.com/office/drawing/2014/main" id="{1161214C-BEE8-4A11-84D0-5AE778969B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99015" y="4165367"/>
              <a:ext cx="148300" cy="148300"/>
            </a:xfrm>
            <a:prstGeom prst="rect">
              <a:avLst/>
            </a:prstGeom>
          </p:spPr>
        </p:pic>
        <p:pic>
          <p:nvPicPr>
            <p:cNvPr id="141" name="図 140" descr="小さい, 流し, 座る, タイル張り が含まれている画像&#10;&#10;自動的に生成された説明">
              <a:extLst>
                <a:ext uri="{FF2B5EF4-FFF2-40B4-BE49-F238E27FC236}">
                  <a16:creationId xmlns:a16="http://schemas.microsoft.com/office/drawing/2014/main" id="{A2ED2EC2-4D5A-41F5-B762-8BEE776EC8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896" y="4328945"/>
              <a:ext cx="147939" cy="147939"/>
            </a:xfrm>
            <a:prstGeom prst="rect">
              <a:avLst/>
            </a:prstGeom>
          </p:spPr>
        </p:pic>
        <p:pic>
          <p:nvPicPr>
            <p:cNvPr id="142" name="図 141" descr="小さい, 流し, 座る, タイル張り が含まれている画像&#10;&#10;自動的に生成された説明">
              <a:extLst>
                <a:ext uri="{FF2B5EF4-FFF2-40B4-BE49-F238E27FC236}">
                  <a16:creationId xmlns:a16="http://schemas.microsoft.com/office/drawing/2014/main" id="{878704B1-B52B-46B8-BDC1-59C1CC33DD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24895" y="4170323"/>
              <a:ext cx="147939" cy="147939"/>
            </a:xfrm>
            <a:prstGeom prst="rect">
              <a:avLst/>
            </a:prstGeom>
          </p:spPr>
        </p:pic>
        <p:pic>
          <p:nvPicPr>
            <p:cNvPr id="143" name="図 142" descr="小さい, 流し, 座る, タイル張り が含まれている画像&#10;&#10;自動的に生成された説明">
              <a:extLst>
                <a:ext uri="{FF2B5EF4-FFF2-40B4-BE49-F238E27FC236}">
                  <a16:creationId xmlns:a16="http://schemas.microsoft.com/office/drawing/2014/main" id="{4B068BDC-9375-438B-9E58-77966CF1D2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4895" y="4340425"/>
              <a:ext cx="147939" cy="147939"/>
            </a:xfrm>
            <a:prstGeom prst="rect">
              <a:avLst/>
            </a:prstGeom>
          </p:spPr>
        </p:pic>
        <p:pic>
          <p:nvPicPr>
            <p:cNvPr id="144" name="図 143" descr="小さい, 流し, 座る, タイル張り が含まれている画像&#10;&#10;自動的に生成された説明">
              <a:extLst>
                <a:ext uri="{FF2B5EF4-FFF2-40B4-BE49-F238E27FC236}">
                  <a16:creationId xmlns:a16="http://schemas.microsoft.com/office/drawing/2014/main" id="{0BED09AA-B3A3-4036-A593-A3436F76B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95" y="4177640"/>
              <a:ext cx="300873" cy="300873"/>
            </a:xfrm>
            <a:prstGeom prst="rect">
              <a:avLst/>
            </a:prstGeom>
          </p:spPr>
        </p:pic>
        <p:pic>
          <p:nvPicPr>
            <p:cNvPr id="145" name="図 144" descr="ツリーマップ図 が含まれている画像&#10;&#10;自動的に生成された説明">
              <a:extLst>
                <a:ext uri="{FF2B5EF4-FFF2-40B4-BE49-F238E27FC236}">
                  <a16:creationId xmlns:a16="http://schemas.microsoft.com/office/drawing/2014/main" id="{6161F522-4EC7-4958-9460-9E8ED9961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32738" y="4183420"/>
              <a:ext cx="300874" cy="300874"/>
            </a:xfrm>
            <a:prstGeom prst="rect">
              <a:avLst/>
            </a:prstGeom>
          </p:spPr>
        </p:pic>
        <p:pic>
          <p:nvPicPr>
            <p:cNvPr id="146" name="図 145" descr="ツリーマップ図 が含まれている画像&#10;&#10;自動的に生成された説明">
              <a:extLst>
                <a:ext uri="{FF2B5EF4-FFF2-40B4-BE49-F238E27FC236}">
                  <a16:creationId xmlns:a16="http://schemas.microsoft.com/office/drawing/2014/main" id="{9DA2FDB1-F507-4C1B-994D-3A597505EC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2523" y="4176011"/>
              <a:ext cx="300873" cy="300873"/>
            </a:xfrm>
            <a:prstGeom prst="rect">
              <a:avLst/>
            </a:prstGeom>
          </p:spPr>
        </p:pic>
      </p:gr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Assess each ICA basis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1005515"/>
            <a:ext cx="8596789" cy="359170"/>
          </a:xfrm>
        </p:spPr>
        <p:txBody>
          <a:bodyPr>
            <a:normAutofit fontScale="85000"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Compare the entropy that can be improved and the additional information for each ICA basis</a:t>
            </a:r>
          </a:p>
        </p:txBody>
      </p:sp>
      <p:sp>
        <p:nvSpPr>
          <p:cNvPr id="52" name="正方形/長方形 51">
            <a:extLst>
              <a:ext uri="{FF2B5EF4-FFF2-40B4-BE49-F238E27FC236}">
                <a16:creationId xmlns:a16="http://schemas.microsoft.com/office/drawing/2014/main" id="{CFA89D75-42DE-42E9-B85B-8BCEFBA22453}"/>
              </a:ext>
            </a:extLst>
          </p:cNvPr>
          <p:cNvSpPr/>
          <p:nvPr/>
        </p:nvSpPr>
        <p:spPr>
          <a:xfrm>
            <a:off x="400917" y="2126428"/>
            <a:ext cx="3527733"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3" name="正方形/長方形 52">
            <a:extLst>
              <a:ext uri="{FF2B5EF4-FFF2-40B4-BE49-F238E27FC236}">
                <a16:creationId xmlns:a16="http://schemas.microsoft.com/office/drawing/2014/main" id="{EB98929A-08B3-4FDE-83E9-FE369E1907CA}"/>
              </a:ext>
            </a:extLst>
          </p:cNvPr>
          <p:cNvSpPr/>
          <p:nvPr/>
        </p:nvSpPr>
        <p:spPr>
          <a:xfrm>
            <a:off x="455115" y="2170065"/>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54" name="図 53" descr="小さい, 流し, 座る, タイル張り が含まれている画像&#10;&#10;自動的に生成された説明">
            <a:extLst>
              <a:ext uri="{FF2B5EF4-FFF2-40B4-BE49-F238E27FC236}">
                <a16:creationId xmlns:a16="http://schemas.microsoft.com/office/drawing/2014/main" id="{9A849870-287F-4706-8360-82B11B3B4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702" y="1375896"/>
            <a:ext cx="331483" cy="331483"/>
          </a:xfrm>
          <a:prstGeom prst="rect">
            <a:avLst/>
          </a:prstGeom>
        </p:spPr>
      </p:pic>
      <p:pic>
        <p:nvPicPr>
          <p:cNvPr id="55" name="図 54" descr="座る, 小さい, 流し, タイル張り が含まれている画像&#10;&#10;自動的に生成された説明">
            <a:extLst>
              <a:ext uri="{FF2B5EF4-FFF2-40B4-BE49-F238E27FC236}">
                <a16:creationId xmlns:a16="http://schemas.microsoft.com/office/drawing/2014/main" id="{D51B2693-6CF6-451C-B61F-CEF4182A5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633" y="1741382"/>
            <a:ext cx="331484" cy="331484"/>
          </a:xfrm>
          <a:prstGeom prst="rect">
            <a:avLst/>
          </a:prstGeom>
        </p:spPr>
      </p:pic>
      <p:pic>
        <p:nvPicPr>
          <p:cNvPr id="56" name="図 55" descr="ツリーマップ図 が含まれている画像&#10;&#10;自動的に生成された説明">
            <a:extLst>
              <a:ext uri="{FF2B5EF4-FFF2-40B4-BE49-F238E27FC236}">
                <a16:creationId xmlns:a16="http://schemas.microsoft.com/office/drawing/2014/main" id="{6FE2C1DA-D20A-45BA-97EE-59765D240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201" y="1749265"/>
            <a:ext cx="331484" cy="331484"/>
          </a:xfrm>
          <a:prstGeom prst="rect">
            <a:avLst/>
          </a:prstGeom>
        </p:spPr>
      </p:pic>
      <p:sp>
        <p:nvSpPr>
          <p:cNvPr id="57" name="正方形/長方形 56">
            <a:extLst>
              <a:ext uri="{FF2B5EF4-FFF2-40B4-BE49-F238E27FC236}">
                <a16:creationId xmlns:a16="http://schemas.microsoft.com/office/drawing/2014/main" id="{0C874658-37B9-40D0-AB98-3E8CB4D57351}"/>
              </a:ext>
            </a:extLst>
          </p:cNvPr>
          <p:cNvSpPr/>
          <p:nvPr/>
        </p:nvSpPr>
        <p:spPr>
          <a:xfrm>
            <a:off x="280511" y="1582071"/>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58" name="正方形/長方形 57">
            <a:extLst>
              <a:ext uri="{FF2B5EF4-FFF2-40B4-BE49-F238E27FC236}">
                <a16:creationId xmlns:a16="http://schemas.microsoft.com/office/drawing/2014/main" id="{DF734FB7-852B-420C-93E8-12545F58AE78}"/>
              </a:ext>
            </a:extLst>
          </p:cNvPr>
          <p:cNvSpPr/>
          <p:nvPr/>
        </p:nvSpPr>
        <p:spPr>
          <a:xfrm>
            <a:off x="400917" y="2478099"/>
            <a:ext cx="4023909"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semi-optimal</a:t>
            </a:r>
          </a:p>
        </p:txBody>
      </p:sp>
      <p:sp>
        <p:nvSpPr>
          <p:cNvPr id="59" name="正方形/長方形 58">
            <a:extLst>
              <a:ext uri="{FF2B5EF4-FFF2-40B4-BE49-F238E27FC236}">
                <a16:creationId xmlns:a16="http://schemas.microsoft.com/office/drawing/2014/main" id="{8CD93885-FACE-45AF-B400-40A50B10E975}"/>
              </a:ext>
            </a:extLst>
          </p:cNvPr>
          <p:cNvSpPr/>
          <p:nvPr/>
        </p:nvSpPr>
        <p:spPr>
          <a:xfrm>
            <a:off x="455115" y="2521736"/>
            <a:ext cx="622626" cy="252102"/>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BF9DE6EB-C815-4016-B7A9-D1AC97DA4993}"/>
              </a:ext>
            </a:extLst>
          </p:cNvPr>
          <p:cNvSpPr/>
          <p:nvPr/>
        </p:nvSpPr>
        <p:spPr>
          <a:xfrm>
            <a:off x="4706301" y="1779419"/>
            <a:ext cx="3844374" cy="830997"/>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Diminution of MSE that optimal blocks and semi-optimal blocks can be improved from DCT</a:t>
            </a:r>
          </a:p>
        </p:txBody>
      </p:sp>
      <p:pic>
        <p:nvPicPr>
          <p:cNvPr id="48" name="図 47" descr="設計図 が含まれている画像&#10;&#10;自動的に生成された説明">
            <a:extLst>
              <a:ext uri="{FF2B5EF4-FFF2-40B4-BE49-F238E27FC236}">
                <a16:creationId xmlns:a16="http://schemas.microsoft.com/office/drawing/2014/main" id="{A5FB2080-B1A1-4482-ABF1-CCE144F1FC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2686" y="2920841"/>
            <a:ext cx="2438400" cy="2438400"/>
          </a:xfrm>
          <a:prstGeom prst="rect">
            <a:avLst/>
          </a:prstGeom>
          <a:effectLst>
            <a:outerShdw blurRad="50800" dist="38100" dir="2700000" algn="tl" rotWithShape="0">
              <a:prstClr val="black">
                <a:alpha val="40000"/>
              </a:prstClr>
            </a:outerShdw>
          </a:effectLst>
        </p:spPr>
      </p:pic>
      <p:sp>
        <p:nvSpPr>
          <p:cNvPr id="61" name="正方形/長方形 60">
            <a:extLst>
              <a:ext uri="{FF2B5EF4-FFF2-40B4-BE49-F238E27FC236}">
                <a16:creationId xmlns:a16="http://schemas.microsoft.com/office/drawing/2014/main" id="{AD81D8DA-0727-4760-9599-787C5AAFD374}"/>
              </a:ext>
            </a:extLst>
          </p:cNvPr>
          <p:cNvSpPr/>
          <p:nvPr/>
        </p:nvSpPr>
        <p:spPr>
          <a:xfrm>
            <a:off x="2276847" y="493597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85B03C96-896C-4FBF-BAAD-B9AE4EF17D27}"/>
              </a:ext>
            </a:extLst>
          </p:cNvPr>
          <p:cNvSpPr/>
          <p:nvPr/>
        </p:nvSpPr>
        <p:spPr>
          <a:xfrm>
            <a:off x="1968597" y="481718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3" name="正方形/長方形 62">
            <a:extLst>
              <a:ext uri="{FF2B5EF4-FFF2-40B4-BE49-F238E27FC236}">
                <a16:creationId xmlns:a16="http://schemas.microsoft.com/office/drawing/2014/main" id="{3E42CB9B-C74C-4CE2-8B87-A6B4B1A222A1}"/>
              </a:ext>
            </a:extLst>
          </p:cNvPr>
          <p:cNvSpPr/>
          <p:nvPr/>
        </p:nvSpPr>
        <p:spPr>
          <a:xfrm>
            <a:off x="1433759" y="4579920"/>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4" name="正方形/長方形 63">
            <a:extLst>
              <a:ext uri="{FF2B5EF4-FFF2-40B4-BE49-F238E27FC236}">
                <a16:creationId xmlns:a16="http://schemas.microsoft.com/office/drawing/2014/main" id="{7172C173-5321-44C4-A512-859B8444C370}"/>
              </a:ext>
            </a:extLst>
          </p:cNvPr>
          <p:cNvSpPr/>
          <p:nvPr/>
        </p:nvSpPr>
        <p:spPr>
          <a:xfrm>
            <a:off x="2424623" y="473191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5" name="正方形/長方形 64">
            <a:extLst>
              <a:ext uri="{FF2B5EF4-FFF2-40B4-BE49-F238E27FC236}">
                <a16:creationId xmlns:a16="http://schemas.microsoft.com/office/drawing/2014/main" id="{BAAE634E-1EEC-4A34-9F7C-12F24CCA1798}"/>
              </a:ext>
            </a:extLst>
          </p:cNvPr>
          <p:cNvSpPr/>
          <p:nvPr/>
        </p:nvSpPr>
        <p:spPr>
          <a:xfrm>
            <a:off x="2872979" y="4519476"/>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6" name="正方形/長方形 65">
            <a:extLst>
              <a:ext uri="{FF2B5EF4-FFF2-40B4-BE49-F238E27FC236}">
                <a16:creationId xmlns:a16="http://schemas.microsoft.com/office/drawing/2014/main" id="{7D2190A8-DD44-4F7B-B807-2B5BBCB070C6}"/>
              </a:ext>
            </a:extLst>
          </p:cNvPr>
          <p:cNvSpPr/>
          <p:nvPr/>
        </p:nvSpPr>
        <p:spPr>
          <a:xfrm>
            <a:off x="1135158" y="5384679"/>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
        <p:nvSpPr>
          <p:cNvPr id="67" name="正方形/長方形 66">
            <a:extLst>
              <a:ext uri="{FF2B5EF4-FFF2-40B4-BE49-F238E27FC236}">
                <a16:creationId xmlns:a16="http://schemas.microsoft.com/office/drawing/2014/main" id="{132152E5-7C46-4811-B59C-D1508AB02034}"/>
              </a:ext>
            </a:extLst>
          </p:cNvPr>
          <p:cNvSpPr/>
          <p:nvPr/>
        </p:nvSpPr>
        <p:spPr>
          <a:xfrm>
            <a:off x="3112046" y="491403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9" name="正方形/長方形 68">
            <a:extLst>
              <a:ext uri="{FF2B5EF4-FFF2-40B4-BE49-F238E27FC236}">
                <a16:creationId xmlns:a16="http://schemas.microsoft.com/office/drawing/2014/main" id="{D0D9A872-3206-4F7A-B21F-3700C44E24A5}"/>
              </a:ext>
            </a:extLst>
          </p:cNvPr>
          <p:cNvSpPr/>
          <p:nvPr/>
        </p:nvSpPr>
        <p:spPr>
          <a:xfrm>
            <a:off x="6618807" y="2810345"/>
            <a:ext cx="2344949"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(Red blocks and Blue blocks)</a:t>
            </a:r>
          </a:p>
        </p:txBody>
      </p:sp>
      <p:sp>
        <p:nvSpPr>
          <p:cNvPr id="71" name="正方形/長方形 70">
            <a:extLst>
              <a:ext uri="{FF2B5EF4-FFF2-40B4-BE49-F238E27FC236}">
                <a16:creationId xmlns:a16="http://schemas.microsoft.com/office/drawing/2014/main" id="{D3FC80C3-A20D-4C8C-A1C9-33FF378E3D46}"/>
              </a:ext>
            </a:extLst>
          </p:cNvPr>
          <p:cNvSpPr/>
          <p:nvPr/>
        </p:nvSpPr>
        <p:spPr>
          <a:xfrm>
            <a:off x="2726275" y="429811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4" name="正方形/長方形 73">
            <a:extLst>
              <a:ext uri="{FF2B5EF4-FFF2-40B4-BE49-F238E27FC236}">
                <a16:creationId xmlns:a16="http://schemas.microsoft.com/office/drawing/2014/main" id="{CBA2B5A4-8555-461C-844F-B8BD4C8AFA61}"/>
              </a:ext>
            </a:extLst>
          </p:cNvPr>
          <p:cNvSpPr/>
          <p:nvPr/>
        </p:nvSpPr>
        <p:spPr>
          <a:xfrm>
            <a:off x="2499208" y="4355769"/>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5" name="正方形/長方形 74">
            <a:extLst>
              <a:ext uri="{FF2B5EF4-FFF2-40B4-BE49-F238E27FC236}">
                <a16:creationId xmlns:a16="http://schemas.microsoft.com/office/drawing/2014/main" id="{9EE81403-9E30-45C0-8E26-0EBFB1225958}"/>
              </a:ext>
            </a:extLst>
          </p:cNvPr>
          <p:cNvSpPr/>
          <p:nvPr/>
        </p:nvSpPr>
        <p:spPr>
          <a:xfrm>
            <a:off x="1433063" y="420126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6" name="正方形/長方形 75">
            <a:extLst>
              <a:ext uri="{FF2B5EF4-FFF2-40B4-BE49-F238E27FC236}">
                <a16:creationId xmlns:a16="http://schemas.microsoft.com/office/drawing/2014/main" id="{379EBC33-083D-4BA7-86CD-101CD083D94A}"/>
              </a:ext>
            </a:extLst>
          </p:cNvPr>
          <p:cNvSpPr/>
          <p:nvPr/>
        </p:nvSpPr>
        <p:spPr>
          <a:xfrm>
            <a:off x="2800860" y="504472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7" name="正方形/長方形 76">
            <a:extLst>
              <a:ext uri="{FF2B5EF4-FFF2-40B4-BE49-F238E27FC236}">
                <a16:creationId xmlns:a16="http://schemas.microsoft.com/office/drawing/2014/main" id="{7BD2073D-A084-44FC-8072-5D8640E69EE3}"/>
              </a:ext>
            </a:extLst>
          </p:cNvPr>
          <p:cNvSpPr/>
          <p:nvPr/>
        </p:nvSpPr>
        <p:spPr>
          <a:xfrm>
            <a:off x="1894012" y="435852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8" name="正方形/長方形 77">
            <a:extLst>
              <a:ext uri="{FF2B5EF4-FFF2-40B4-BE49-F238E27FC236}">
                <a16:creationId xmlns:a16="http://schemas.microsoft.com/office/drawing/2014/main" id="{29428D1E-F599-40C9-9579-2BC260610310}"/>
              </a:ext>
            </a:extLst>
          </p:cNvPr>
          <p:cNvSpPr/>
          <p:nvPr/>
        </p:nvSpPr>
        <p:spPr>
          <a:xfrm>
            <a:off x="1590181" y="498439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6" name="正方形/長方形 85">
            <a:extLst>
              <a:ext uri="{FF2B5EF4-FFF2-40B4-BE49-F238E27FC236}">
                <a16:creationId xmlns:a16="http://schemas.microsoft.com/office/drawing/2014/main" id="{628262BB-B2E4-4942-BF6B-C9FBAD388038}"/>
              </a:ext>
            </a:extLst>
          </p:cNvPr>
          <p:cNvSpPr/>
          <p:nvPr/>
        </p:nvSpPr>
        <p:spPr>
          <a:xfrm>
            <a:off x="2979101" y="3731017"/>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9" name="正方形/長方形 88">
            <a:extLst>
              <a:ext uri="{FF2B5EF4-FFF2-40B4-BE49-F238E27FC236}">
                <a16:creationId xmlns:a16="http://schemas.microsoft.com/office/drawing/2014/main" id="{D03BB716-1563-441A-9870-CABDE760822F}"/>
              </a:ext>
            </a:extLst>
          </p:cNvPr>
          <p:cNvSpPr/>
          <p:nvPr/>
        </p:nvSpPr>
        <p:spPr>
          <a:xfrm>
            <a:off x="3087415" y="360428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0" name="正方形/長方形 89">
            <a:extLst>
              <a:ext uri="{FF2B5EF4-FFF2-40B4-BE49-F238E27FC236}">
                <a16:creationId xmlns:a16="http://schemas.microsoft.com/office/drawing/2014/main" id="{A6D29417-87B6-496A-936D-C3314C475346}"/>
              </a:ext>
            </a:extLst>
          </p:cNvPr>
          <p:cNvSpPr/>
          <p:nvPr/>
        </p:nvSpPr>
        <p:spPr>
          <a:xfrm>
            <a:off x="2581568" y="345111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5" name="正方形/長方形 94">
            <a:extLst>
              <a:ext uri="{FF2B5EF4-FFF2-40B4-BE49-F238E27FC236}">
                <a16:creationId xmlns:a16="http://schemas.microsoft.com/office/drawing/2014/main" id="{8A3E7EFD-8F1B-4006-BA46-1D6387F6C0F4}"/>
              </a:ext>
            </a:extLst>
          </p:cNvPr>
          <p:cNvSpPr/>
          <p:nvPr/>
        </p:nvSpPr>
        <p:spPr>
          <a:xfrm>
            <a:off x="5930078" y="5533114"/>
            <a:ext cx="1257486"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ICA Bases</a:t>
            </a:r>
          </a:p>
        </p:txBody>
      </p:sp>
      <p:sp>
        <p:nvSpPr>
          <p:cNvPr id="72" name="正方形/長方形 71">
            <a:extLst>
              <a:ext uri="{FF2B5EF4-FFF2-40B4-BE49-F238E27FC236}">
                <a16:creationId xmlns:a16="http://schemas.microsoft.com/office/drawing/2014/main" id="{F2BA3CA6-949B-4D04-A34E-DD0BC5770A74}"/>
              </a:ext>
            </a:extLst>
          </p:cNvPr>
          <p:cNvSpPr/>
          <p:nvPr/>
        </p:nvSpPr>
        <p:spPr>
          <a:xfrm>
            <a:off x="6628488" y="3243280"/>
            <a:ext cx="1391562"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(Only red blocks)</a:t>
            </a:r>
          </a:p>
        </p:txBody>
      </p:sp>
      <p:sp>
        <p:nvSpPr>
          <p:cNvPr id="2" name="楕円 1">
            <a:extLst>
              <a:ext uri="{FF2B5EF4-FFF2-40B4-BE49-F238E27FC236}">
                <a16:creationId xmlns:a16="http://schemas.microsoft.com/office/drawing/2014/main" id="{B211F737-AA15-4E99-8F81-D963E67EFF6C}"/>
              </a:ext>
            </a:extLst>
          </p:cNvPr>
          <p:cNvSpPr/>
          <p:nvPr/>
        </p:nvSpPr>
        <p:spPr>
          <a:xfrm>
            <a:off x="2271886" y="1204725"/>
            <a:ext cx="1073939" cy="1033231"/>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6D0544AB-79C4-4B83-92E0-22F3B0B457A8}"/>
              </a:ext>
            </a:extLst>
          </p:cNvPr>
          <p:cNvSpPr/>
          <p:nvPr/>
        </p:nvSpPr>
        <p:spPr>
          <a:xfrm>
            <a:off x="4481810" y="5201175"/>
            <a:ext cx="478561" cy="462007"/>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880ADF5-7B33-41AF-AFA9-5D3912112604}"/>
              </a:ext>
            </a:extLst>
          </p:cNvPr>
          <p:cNvCxnSpPr>
            <a:cxnSpLocks/>
            <a:stCxn id="2" idx="5"/>
            <a:endCxn id="68" idx="2"/>
          </p:cNvCxnSpPr>
          <p:nvPr/>
        </p:nvCxnSpPr>
        <p:spPr>
          <a:xfrm>
            <a:off x="3188550" y="2086643"/>
            <a:ext cx="1293260" cy="334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4DEA5B56-62E1-4194-9152-498BBD2CCFAA}"/>
              </a:ext>
            </a:extLst>
          </p:cNvPr>
          <p:cNvSpPr/>
          <p:nvPr/>
        </p:nvSpPr>
        <p:spPr>
          <a:xfrm>
            <a:off x="5011308" y="3489981"/>
            <a:ext cx="3675491" cy="212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93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FCDEF842-A01C-4DB6-96A4-EAD645B9B04F}"/>
              </a:ext>
            </a:extLst>
          </p:cNvPr>
          <p:cNvSpPr/>
          <p:nvPr/>
        </p:nvSpPr>
        <p:spPr>
          <a:xfrm>
            <a:off x="1037531" y="5808075"/>
            <a:ext cx="7692813" cy="81966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The number of bases can be restricted in the entire image</a:t>
            </a:r>
          </a:p>
        </p:txBody>
      </p:sp>
      <p:sp>
        <p:nvSpPr>
          <p:cNvPr id="19" name="正方形/長方形 18">
            <a:extLst>
              <a:ext uri="{FF2B5EF4-FFF2-40B4-BE49-F238E27FC236}">
                <a16:creationId xmlns:a16="http://schemas.microsoft.com/office/drawing/2014/main" id="{A6BA3751-8E9A-44AE-A9B5-25155CB232C9}"/>
              </a:ext>
            </a:extLst>
          </p:cNvPr>
          <p:cNvSpPr/>
          <p:nvPr/>
        </p:nvSpPr>
        <p:spPr>
          <a:xfrm>
            <a:off x="2107088" y="3506681"/>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14369EE-2E0C-413D-8AE2-40C70CBCAF2E}"/>
              </a:ext>
            </a:extLst>
          </p:cNvPr>
          <p:cNvSpPr/>
          <p:nvPr/>
        </p:nvSpPr>
        <p:spPr>
          <a:xfrm>
            <a:off x="2107088" y="4590324"/>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49574FCB-F181-4B44-911A-B56BAFD345AC}"/>
              </a:ext>
            </a:extLst>
          </p:cNvPr>
          <p:cNvGrpSpPr/>
          <p:nvPr/>
        </p:nvGrpSpPr>
        <p:grpSpPr>
          <a:xfrm>
            <a:off x="3876921" y="2945480"/>
            <a:ext cx="1269068" cy="2672553"/>
            <a:chOff x="4549279" y="2867800"/>
            <a:chExt cx="914400" cy="2672553"/>
          </a:xfrm>
          <a:effectLst>
            <a:outerShdw blurRad="50800" dist="38100" algn="l" rotWithShape="0">
              <a:prstClr val="black">
                <a:alpha val="40000"/>
              </a:prstClr>
            </a:outerShdw>
          </a:effectLst>
        </p:grpSpPr>
        <p:grpSp>
          <p:nvGrpSpPr>
            <p:cNvPr id="23" name="グループ化 22">
              <a:extLst>
                <a:ext uri="{FF2B5EF4-FFF2-40B4-BE49-F238E27FC236}">
                  <a16:creationId xmlns:a16="http://schemas.microsoft.com/office/drawing/2014/main" id="{21F07BB6-BA36-4331-A47E-3B06F46C8BA9}"/>
                </a:ext>
              </a:extLst>
            </p:cNvPr>
            <p:cNvGrpSpPr/>
            <p:nvPr/>
          </p:nvGrpSpPr>
          <p:grpSpPr>
            <a:xfrm>
              <a:off x="4549279" y="2867800"/>
              <a:ext cx="914400" cy="1631995"/>
              <a:chOff x="2739375" y="3422979"/>
              <a:chExt cx="914400" cy="1631995"/>
            </a:xfrm>
          </p:grpSpPr>
          <p:sp>
            <p:nvSpPr>
              <p:cNvPr id="25" name="正方形/長方形 24">
                <a:extLst>
                  <a:ext uri="{FF2B5EF4-FFF2-40B4-BE49-F238E27FC236}">
                    <a16:creationId xmlns:a16="http://schemas.microsoft.com/office/drawing/2014/main" id="{B5A8A242-465E-49DB-AA7A-97F23438B245}"/>
                  </a:ext>
                </a:extLst>
              </p:cNvPr>
              <p:cNvSpPr/>
              <p:nvPr/>
            </p:nvSpPr>
            <p:spPr>
              <a:xfrm>
                <a:off x="2739375" y="3971331"/>
                <a:ext cx="914400" cy="10836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4C9CE7C-8C8B-49B6-AF63-EFF0DDD926B3}"/>
                  </a:ext>
                </a:extLst>
              </p:cNvPr>
              <p:cNvSpPr/>
              <p:nvPr/>
            </p:nvSpPr>
            <p:spPr>
              <a:xfrm>
                <a:off x="2739375" y="3422979"/>
                <a:ext cx="914400" cy="5550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C692DE04-1E8A-40B1-BE9D-E64DBFD5F50F}"/>
                </a:ext>
              </a:extLst>
            </p:cNvPr>
            <p:cNvSpPr/>
            <p:nvPr/>
          </p:nvSpPr>
          <p:spPr>
            <a:xfrm>
              <a:off x="4549279" y="4499795"/>
              <a:ext cx="914400" cy="104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a:extLst>
              <a:ext uri="{FF2B5EF4-FFF2-40B4-BE49-F238E27FC236}">
                <a16:creationId xmlns:a16="http://schemas.microsoft.com/office/drawing/2014/main" id="{5C42B01B-316C-4E98-84A2-F416090DB392}"/>
              </a:ext>
            </a:extLst>
          </p:cNvPr>
          <p:cNvSpPr/>
          <p:nvPr/>
        </p:nvSpPr>
        <p:spPr>
          <a:xfrm>
            <a:off x="340085" y="2616206"/>
            <a:ext cx="1269066"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6365AAF-A7C3-40C7-8B8D-98A6E24A5F7A}"/>
              </a:ext>
            </a:extLst>
          </p:cNvPr>
          <p:cNvCxnSpPr>
            <a:cxnSpLocks/>
          </p:cNvCxnSpPr>
          <p:nvPr/>
        </p:nvCxnSpPr>
        <p:spPr>
          <a:xfrm>
            <a:off x="273050" y="2617669"/>
            <a:ext cx="4946483" cy="25988"/>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BCC0F4F-8609-4D5E-BB41-65252129E51B}"/>
              </a:ext>
            </a:extLst>
          </p:cNvPr>
          <p:cNvGrpSpPr/>
          <p:nvPr/>
        </p:nvGrpSpPr>
        <p:grpSpPr>
          <a:xfrm>
            <a:off x="2744451" y="2626104"/>
            <a:ext cx="3793" cy="880577"/>
            <a:chOff x="4817372" y="2577695"/>
            <a:chExt cx="3793" cy="880577"/>
          </a:xfrm>
        </p:grpSpPr>
        <p:cxnSp>
          <p:nvCxnSpPr>
            <p:cNvPr id="47" name="直線矢印コネクタ 46">
              <a:extLst>
                <a:ext uri="{FF2B5EF4-FFF2-40B4-BE49-F238E27FC236}">
                  <a16:creationId xmlns:a16="http://schemas.microsoft.com/office/drawing/2014/main" id="{E11432D8-715E-48E9-9051-B34C11D8BCA1}"/>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C97F2EB-1068-4D69-BF61-FD5B20BC3BA1}"/>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テキスト ボックス 50">
            <a:extLst>
              <a:ext uri="{FF2B5EF4-FFF2-40B4-BE49-F238E27FC236}">
                <a16:creationId xmlns:a16="http://schemas.microsoft.com/office/drawing/2014/main" id="{1FB4EAE6-2078-452A-A8B8-8C6E3AF3861E}"/>
              </a:ext>
            </a:extLst>
          </p:cNvPr>
          <p:cNvSpPr txBox="1"/>
          <p:nvPr/>
        </p:nvSpPr>
        <p:spPr>
          <a:xfrm>
            <a:off x="3803376" y="2877193"/>
            <a:ext cx="1416157" cy="707886"/>
          </a:xfrm>
          <a:prstGeom prst="rect">
            <a:avLst/>
          </a:prstGeom>
          <a:noFill/>
        </p:spPr>
        <p:txBody>
          <a:bodyPr wrap="none" rtlCol="0">
            <a:spAutoFit/>
          </a:bodyPr>
          <a:lstStyle/>
          <a:p>
            <a:pPr algn="ctr"/>
            <a:r>
              <a:rPr kumimoji="1" lang="en-US" altLang="ja-JP" sz="2000">
                <a:solidFill>
                  <a:schemeClr val="bg1"/>
                </a:solidFill>
                <a:latin typeface="Times New Roman" panose="02020603050405020304" pitchFamily="18" charset="0"/>
                <a:cs typeface="Times New Roman" panose="02020603050405020304" pitchFamily="18" charset="0"/>
              </a:rPr>
              <a:t>Additional</a:t>
            </a:r>
          </a:p>
          <a:p>
            <a:pPr algn="ctr"/>
            <a:r>
              <a:rPr kumimoji="1" lang="en-US" altLang="ja-JP" sz="2000">
                <a:solidFill>
                  <a:schemeClr val="bg1"/>
                </a:solidFill>
                <a:latin typeface="Times New Roman" panose="02020603050405020304" pitchFamily="18" charset="0"/>
                <a:cs typeface="Times New Roman" panose="02020603050405020304" pitchFamily="18" charset="0"/>
              </a:rPr>
              <a:t>information</a:t>
            </a:r>
            <a:endParaRPr kumimoji="1" lang="ja-JP" altLang="en-US" sz="2000">
              <a:solidFill>
                <a:schemeClr val="bg1"/>
              </a:solidFill>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7FC071D3-1280-4841-94EC-7E55339007B3}"/>
              </a:ext>
            </a:extLst>
          </p:cNvPr>
          <p:cNvSpPr txBox="1"/>
          <p:nvPr/>
        </p:nvSpPr>
        <p:spPr>
          <a:xfrm>
            <a:off x="1888859" y="2890042"/>
            <a:ext cx="1685398" cy="338554"/>
          </a:xfrm>
          <a:prstGeom prst="rect">
            <a:avLst/>
          </a:prstGeom>
          <a:solidFill>
            <a:schemeClr val="bg1"/>
          </a:solidFill>
        </p:spPr>
        <p:txBody>
          <a:bodyPr wrap="none" rtlCol="0">
            <a:spAutoFit/>
          </a:bodyPr>
          <a:lstStyle/>
          <a:p>
            <a:pPr algn="ctr"/>
            <a:r>
              <a:rPr lang="en-US" altLang="ja-JP" sz="1600">
                <a:latin typeface="Times New Roman" panose="02020603050405020304" pitchFamily="18" charset="0"/>
                <a:cs typeface="Times New Roman" panose="02020603050405020304" pitchFamily="18" charset="0"/>
              </a:rPr>
              <a:t>Improved entropy</a:t>
            </a:r>
            <a:endParaRPr kumimoji="1" lang="ja-JP" altLang="en-US" sz="1600">
              <a:latin typeface="Times New Roman" panose="02020603050405020304" pitchFamily="18" charset="0"/>
              <a:cs typeface="Times New Roman" panose="02020603050405020304" pitchFamily="18" charset="0"/>
            </a:endParaRPr>
          </a:p>
        </p:txBody>
      </p:sp>
      <p:grpSp>
        <p:nvGrpSpPr>
          <p:cNvPr id="45" name="グループ化 44">
            <a:extLst>
              <a:ext uri="{FF2B5EF4-FFF2-40B4-BE49-F238E27FC236}">
                <a16:creationId xmlns:a16="http://schemas.microsoft.com/office/drawing/2014/main" id="{06669425-D97B-4846-B8CC-4BA249BF4834}"/>
              </a:ext>
            </a:extLst>
          </p:cNvPr>
          <p:cNvGrpSpPr/>
          <p:nvPr/>
        </p:nvGrpSpPr>
        <p:grpSpPr>
          <a:xfrm>
            <a:off x="1888859" y="1523685"/>
            <a:ext cx="2897150" cy="762473"/>
            <a:chOff x="4474701" y="1252649"/>
            <a:chExt cx="2897150" cy="762473"/>
          </a:xfrm>
        </p:grpSpPr>
        <p:sp>
          <p:nvSpPr>
            <p:cNvPr id="53" name="吹き出し: 角を丸めた四角形 52">
              <a:extLst>
                <a:ext uri="{FF2B5EF4-FFF2-40B4-BE49-F238E27FC236}">
                  <a16:creationId xmlns:a16="http://schemas.microsoft.com/office/drawing/2014/main" id="{542F6350-09C7-4F1F-B599-0335B6D39848}"/>
                </a:ext>
              </a:extLst>
            </p:cNvPr>
            <p:cNvSpPr/>
            <p:nvPr/>
          </p:nvSpPr>
          <p:spPr>
            <a:xfrm>
              <a:off x="4474701" y="1252649"/>
              <a:ext cx="2897150" cy="762473"/>
            </a:xfrm>
            <a:prstGeom prst="wedgeRoundRectCallout">
              <a:avLst>
                <a:gd name="adj1" fmla="val 37871"/>
                <a:gd name="adj2" fmla="val 123554"/>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chemeClr val="tx1"/>
                  </a:solidFill>
                  <a:latin typeface="Times New Roman" panose="02020603050405020304" pitchFamily="18" charset="0"/>
                  <a:cs typeface="Times New Roman" panose="02020603050405020304" pitchFamily="18" charset="0"/>
                </a:rPr>
                <a:t>Entropy when using</a:t>
              </a:r>
              <a:endParaRPr kumimoji="1" lang="ja-JP" altLang="en-US">
                <a:solidFill>
                  <a:schemeClr val="tx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436A1FE5-5047-4E2C-9730-0369B4E577EC}"/>
                </a:ext>
              </a:extLst>
            </p:cNvPr>
            <p:cNvGrpSpPr/>
            <p:nvPr/>
          </p:nvGrpSpPr>
          <p:grpSpPr>
            <a:xfrm>
              <a:off x="6489947" y="1324998"/>
              <a:ext cx="665985" cy="648616"/>
              <a:chOff x="5606925" y="1737268"/>
              <a:chExt cx="833498" cy="778072"/>
            </a:xfrm>
          </p:grpSpPr>
          <p:pic>
            <p:nvPicPr>
              <p:cNvPr id="42" name="図 41" descr="小さい, 流し, 座る, タイル張り が含まれている画像&#10;&#10;自動的に生成された説明">
                <a:extLst>
                  <a:ext uri="{FF2B5EF4-FFF2-40B4-BE49-F238E27FC236}">
                    <a16:creationId xmlns:a16="http://schemas.microsoft.com/office/drawing/2014/main" id="{0298F951-7903-4A6B-97BC-ACFBDABB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569" y="1737268"/>
                <a:ext cx="334519" cy="334520"/>
              </a:xfrm>
              <a:prstGeom prst="rect">
                <a:avLst/>
              </a:prstGeom>
            </p:spPr>
          </p:pic>
          <p:pic>
            <p:nvPicPr>
              <p:cNvPr id="43" name="図 42" descr="座る, 小さい, 流し, タイル張り が含まれている画像&#10;&#10;自動的に生成された説明">
                <a:extLst>
                  <a:ext uri="{FF2B5EF4-FFF2-40B4-BE49-F238E27FC236}">
                    <a16:creationId xmlns:a16="http://schemas.microsoft.com/office/drawing/2014/main" id="{65D8ED80-93C7-437E-B721-1ADC8A915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925" y="2166068"/>
                <a:ext cx="349272" cy="349272"/>
              </a:xfrm>
              <a:prstGeom prst="rect">
                <a:avLst/>
              </a:prstGeom>
            </p:spPr>
          </p:pic>
          <p:pic>
            <p:nvPicPr>
              <p:cNvPr id="44" name="図 43" descr="ツリーマップ図 が含まれている画像&#10;&#10;自動的に生成された説明">
                <a:extLst>
                  <a:ext uri="{FF2B5EF4-FFF2-40B4-BE49-F238E27FC236}">
                    <a16:creationId xmlns:a16="http://schemas.microsoft.com/office/drawing/2014/main" id="{C6F02B52-E60D-4467-8A92-4BF2B79D8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1151" y="2159535"/>
                <a:ext cx="349272" cy="349272"/>
              </a:xfrm>
              <a:prstGeom prst="rect">
                <a:avLst/>
              </a:prstGeom>
            </p:spPr>
          </p:pic>
        </p:grpSp>
      </p:grpSp>
      <p:sp>
        <p:nvSpPr>
          <p:cNvPr id="33" name="タイトル 1">
            <a:extLst>
              <a:ext uri="{FF2B5EF4-FFF2-40B4-BE49-F238E27FC236}">
                <a16:creationId xmlns:a16="http://schemas.microsoft.com/office/drawing/2014/main" id="{6A302A46-FD0D-4891-A8AE-8508B2CE565E}"/>
              </a:ext>
            </a:extLst>
          </p:cNvPr>
          <p:cNvSpPr>
            <a:spLocks noGrp="1"/>
          </p:cNvSpPr>
          <p:nvPr>
            <p:ph type="title"/>
          </p:nvPr>
        </p:nvSpPr>
        <p:spPr>
          <a:xfrm>
            <a:off x="273050" y="88900"/>
            <a:ext cx="7584050"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Determine</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the important ICA basis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19467DEA-3E1E-4FB1-90A3-7AD27198F950}"/>
              </a:ext>
            </a:extLst>
          </p:cNvPr>
          <p:cNvSpPr>
            <a:spLocks noGrp="1"/>
          </p:cNvSpPr>
          <p:nvPr>
            <p:ph idx="1"/>
          </p:nvPr>
        </p:nvSpPr>
        <p:spPr>
          <a:xfrm>
            <a:off x="273050" y="897735"/>
            <a:ext cx="8752616" cy="470687"/>
          </a:xfrm>
        </p:spPr>
        <p:txBody>
          <a:bodyPr>
            <a:normAutofit fontScale="92500"/>
          </a:bodyPr>
          <a:lstStyle/>
          <a:p>
            <a:pPr>
              <a:buFont typeface="Wingdings" panose="05000000000000000000" pitchFamily="2" charset="2"/>
              <a:buChar char="ü"/>
            </a:pPr>
            <a:r>
              <a:rPr lang="ja-JP" altLang="en-US" sz="1800">
                <a:latin typeface="Times New Roman" panose="02020603050405020304" pitchFamily="18" charset="0"/>
              </a:rPr>
              <a:t> </a:t>
            </a:r>
            <a:r>
              <a:rPr lang="en-US" altLang="ja-JP" sz="1800">
                <a:latin typeface="Times New Roman" panose="02020603050405020304" pitchFamily="18" charset="0"/>
              </a:rPr>
              <a:t>Compare the entropy that can be improved and the additional information for each ICA basis</a:t>
            </a:r>
          </a:p>
        </p:txBody>
      </p:sp>
      <p:sp>
        <p:nvSpPr>
          <p:cNvPr id="35" name="テキスト ボックス 34">
            <a:extLst>
              <a:ext uri="{FF2B5EF4-FFF2-40B4-BE49-F238E27FC236}">
                <a16:creationId xmlns:a16="http://schemas.microsoft.com/office/drawing/2014/main" id="{F9E43F20-E4FD-42E2-A0E1-B00F55CDA656}"/>
              </a:ext>
            </a:extLst>
          </p:cNvPr>
          <p:cNvSpPr txBox="1"/>
          <p:nvPr/>
        </p:nvSpPr>
        <p:spPr>
          <a:xfrm>
            <a:off x="299250" y="3518991"/>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DCT</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36" name="テキスト ボックス 35">
            <a:extLst>
              <a:ext uri="{FF2B5EF4-FFF2-40B4-BE49-F238E27FC236}">
                <a16:creationId xmlns:a16="http://schemas.microsoft.com/office/drawing/2014/main" id="{BBFA4370-3D30-4D5B-BBA7-A1194EDE875A}"/>
              </a:ext>
            </a:extLst>
          </p:cNvPr>
          <p:cNvSpPr txBox="1"/>
          <p:nvPr/>
        </p:nvSpPr>
        <p:spPr>
          <a:xfrm>
            <a:off x="2040307" y="3521100"/>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grpSp>
        <p:nvGrpSpPr>
          <p:cNvPr id="16" name="グループ化 15">
            <a:extLst>
              <a:ext uri="{FF2B5EF4-FFF2-40B4-BE49-F238E27FC236}">
                <a16:creationId xmlns:a16="http://schemas.microsoft.com/office/drawing/2014/main" id="{F7A8AF31-AA4D-4B1C-9307-32C0FE3CE55E}"/>
              </a:ext>
            </a:extLst>
          </p:cNvPr>
          <p:cNvGrpSpPr/>
          <p:nvPr/>
        </p:nvGrpSpPr>
        <p:grpSpPr>
          <a:xfrm>
            <a:off x="5603503" y="1541387"/>
            <a:ext cx="3182515" cy="3489121"/>
            <a:chOff x="5603503" y="1541387"/>
            <a:chExt cx="3182515" cy="3489121"/>
          </a:xfrm>
        </p:grpSpPr>
        <p:sp>
          <p:nvSpPr>
            <p:cNvPr id="15" name="正方形/長方形 14">
              <a:extLst>
                <a:ext uri="{FF2B5EF4-FFF2-40B4-BE49-F238E27FC236}">
                  <a16:creationId xmlns:a16="http://schemas.microsoft.com/office/drawing/2014/main" id="{2B10D6E4-BA97-4954-8263-22499CCCF05A}"/>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EAC4E5F-5A79-4E98-8316-1570753494AF}"/>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C9EAFE4-D76D-41B2-90A6-101FADE0DC4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7D4027C5-675D-4CDA-9C68-8A55A9590D54}"/>
                </a:ext>
              </a:extLst>
            </p:cNvPr>
            <p:cNvSpPr/>
            <p:nvPr/>
          </p:nvSpPr>
          <p:spPr>
            <a:xfrm>
              <a:off x="6510970" y="1541387"/>
              <a:ext cx="1331267"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Image quality</a:t>
              </a:r>
            </a:p>
          </p:txBody>
        </p:sp>
        <p:sp>
          <p:nvSpPr>
            <p:cNvPr id="40" name="正方形/長方形 39">
              <a:extLst>
                <a:ext uri="{FF2B5EF4-FFF2-40B4-BE49-F238E27FC236}">
                  <a16:creationId xmlns:a16="http://schemas.microsoft.com/office/drawing/2014/main" id="{DA06EAE8-3216-401E-B116-98DF33BF9E17}"/>
                </a:ext>
              </a:extLst>
            </p:cNvPr>
            <p:cNvSpPr/>
            <p:nvPr/>
          </p:nvSpPr>
          <p:spPr>
            <a:xfrm>
              <a:off x="7804515" y="3055054"/>
              <a:ext cx="88881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Entropy</a:t>
              </a:r>
            </a:p>
          </p:txBody>
        </p:sp>
        <p:sp>
          <p:nvSpPr>
            <p:cNvPr id="46" name="楕円 45">
              <a:extLst>
                <a:ext uri="{FF2B5EF4-FFF2-40B4-BE49-F238E27FC236}">
                  <a16:creationId xmlns:a16="http://schemas.microsoft.com/office/drawing/2014/main" id="{6A05FD81-6F67-4870-AF72-11C3580B2179}"/>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A6564EB9-9E85-4EC6-961C-A387A7FD9271}"/>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D82E333B-975B-44FD-B71F-CDF1411E13CC}"/>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乗算記号 55">
              <a:extLst>
                <a:ext uri="{FF2B5EF4-FFF2-40B4-BE49-F238E27FC236}">
                  <a16:creationId xmlns:a16="http://schemas.microsoft.com/office/drawing/2014/main" id="{4418AD22-FB30-43E5-8809-51E261687005}"/>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コンテンツ プレースホルダー 2">
            <a:extLst>
              <a:ext uri="{FF2B5EF4-FFF2-40B4-BE49-F238E27FC236}">
                <a16:creationId xmlns:a16="http://schemas.microsoft.com/office/drawing/2014/main" id="{74AF48D1-9D8B-49F9-8860-BEDCC55E8996}"/>
              </a:ext>
            </a:extLst>
          </p:cNvPr>
          <p:cNvSpPr txBox="1">
            <a:spLocks/>
          </p:cNvSpPr>
          <p:nvPr/>
        </p:nvSpPr>
        <p:spPr>
          <a:xfrm>
            <a:off x="5646755" y="5072617"/>
            <a:ext cx="3182512"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a:latin typeface="Times New Roman" panose="02020603050405020304" pitchFamily="18" charset="0"/>
              </a:rPr>
              <a:t>What is </a:t>
            </a:r>
            <a:r>
              <a:rPr lang="en-US" altLang="ja-JP" sz="2000">
                <a:solidFill>
                  <a:schemeClr val="accent2"/>
                </a:solidFill>
                <a:latin typeface="Times New Roman" panose="02020603050405020304" pitchFamily="18" charset="0"/>
              </a:rPr>
              <a:t>Important basis</a:t>
            </a:r>
            <a:r>
              <a:rPr lang="en-US" altLang="ja-JP" sz="2000">
                <a:latin typeface="Times New Roman" panose="02020603050405020304" pitchFamily="18" charset="0"/>
              </a:rPr>
              <a:t>?</a:t>
            </a:r>
          </a:p>
        </p:txBody>
      </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972301" y="1645370"/>
            <a:ext cx="148590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3583939"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521070"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Results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QR コード が含まれている画像&#10;&#10;自動的に生成された説明">
            <a:extLst>
              <a:ext uri="{FF2B5EF4-FFF2-40B4-BE49-F238E27FC236}">
                <a16:creationId xmlns:a16="http://schemas.microsoft.com/office/drawing/2014/main" id="{1DFEBF0B-5B6A-45DF-91B3-879F448A9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2640656"/>
            <a:ext cx="2034540" cy="2034540"/>
          </a:xfrm>
          <a:prstGeom prst="rect">
            <a:avLst/>
          </a:prstGeom>
          <a:effectLst>
            <a:outerShdw blurRad="50800" dist="38100" dir="2700000" algn="tl" rotWithShape="0">
              <a:prstClr val="black">
                <a:alpha val="40000"/>
              </a:prstClr>
            </a:outerShdw>
          </a:effectLst>
        </p:spPr>
      </p:pic>
      <p:pic>
        <p:nvPicPr>
          <p:cNvPr id="16" name="図 15" descr="QR コード&#10;&#10;自動的に生成された説明">
            <a:extLst>
              <a:ext uri="{FF2B5EF4-FFF2-40B4-BE49-F238E27FC236}">
                <a16:creationId xmlns:a16="http://schemas.microsoft.com/office/drawing/2014/main" id="{D90FC275-529D-4795-92CA-818281B21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5323" y="2640654"/>
            <a:ext cx="2034540" cy="2034540"/>
          </a:xfrm>
          <a:prstGeom prst="rect">
            <a:avLst/>
          </a:prstGeom>
          <a:effectLst>
            <a:outerShdw blurRad="50800" dist="38100" dir="2700000" algn="tl" rotWithShape="0">
              <a:prstClr val="black">
                <a:alpha val="40000"/>
              </a:prstClr>
            </a:outerShdw>
          </a:effectLst>
        </p:spPr>
      </p:pic>
      <p:pic>
        <p:nvPicPr>
          <p:cNvPr id="18" name="図 17" descr="QR コード&#10;&#10;自動的に生成された説明">
            <a:extLst>
              <a:ext uri="{FF2B5EF4-FFF2-40B4-BE49-F238E27FC236}">
                <a16:creationId xmlns:a16="http://schemas.microsoft.com/office/drawing/2014/main" id="{53D5D324-CC8A-47F4-90DA-F3EBC28D6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036" y="2640654"/>
            <a:ext cx="2034540" cy="2034540"/>
          </a:xfrm>
          <a:prstGeom prst="rect">
            <a:avLst/>
          </a:prstGeom>
          <a:effectLst>
            <a:outerShdw blurRad="50800" dist="38100" dir="2700000" algn="tl" rotWithShape="0">
              <a:prstClr val="black">
                <a:alpha val="40000"/>
              </a:prstClr>
            </a:outerShdw>
          </a:effectLst>
        </p:spPr>
      </p:pic>
      <p:pic>
        <p:nvPicPr>
          <p:cNvPr id="22" name="図 21" descr="座る, 小さい, タイル張り, 流し が含まれている画像&#10;&#10;自動的に生成された説明">
            <a:extLst>
              <a:ext uri="{FF2B5EF4-FFF2-40B4-BE49-F238E27FC236}">
                <a16:creationId xmlns:a16="http://schemas.microsoft.com/office/drawing/2014/main" id="{91D81E5F-B59B-41E9-9DF4-FE53535DF0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7703" y="1752727"/>
            <a:ext cx="609600" cy="609600"/>
          </a:xfrm>
          <a:prstGeom prst="rect">
            <a:avLst/>
          </a:prstGeom>
        </p:spPr>
      </p:pic>
      <p:pic>
        <p:nvPicPr>
          <p:cNvPr id="31" name="図 30" descr="座る, 小さい, 流し, タイル張り が含まれている画像&#10;&#10;自動的に生成された説明">
            <a:extLst>
              <a:ext uri="{FF2B5EF4-FFF2-40B4-BE49-F238E27FC236}">
                <a16:creationId xmlns:a16="http://schemas.microsoft.com/office/drawing/2014/main" id="{DDAEFD4E-0E62-4B52-AFB6-2DF251F469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0173" y="1752727"/>
            <a:ext cx="609600" cy="609600"/>
          </a:xfrm>
          <a:prstGeom prst="rect">
            <a:avLst/>
          </a:prstGeom>
        </p:spPr>
      </p:pic>
      <p:pic>
        <p:nvPicPr>
          <p:cNvPr id="34" name="図 33" descr="ツリーマップ図 が含まれている画像&#10;&#10;自動的に生成された説明">
            <a:extLst>
              <a:ext uri="{FF2B5EF4-FFF2-40B4-BE49-F238E27FC236}">
                <a16:creationId xmlns:a16="http://schemas.microsoft.com/office/drawing/2014/main" id="{511E24F9-1F15-498B-A043-13DDE7C95B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2643" y="1752727"/>
            <a:ext cx="609600" cy="609600"/>
          </a:xfrm>
          <a:prstGeom prst="rect">
            <a:avLst/>
          </a:prstGeom>
        </p:spPr>
      </p:pic>
      <p:pic>
        <p:nvPicPr>
          <p:cNvPr id="43" name="図 42" descr="小さい, 流し, 座る, タイル張り が含まれている画像&#10;&#10;自動的に生成された説明">
            <a:extLst>
              <a:ext uri="{FF2B5EF4-FFF2-40B4-BE49-F238E27FC236}">
                <a16:creationId xmlns:a16="http://schemas.microsoft.com/office/drawing/2014/main" id="{D03A03D8-44EF-47C4-9388-32A058BCEF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740" y="1745178"/>
            <a:ext cx="609600" cy="609600"/>
          </a:xfrm>
          <a:prstGeom prst="rect">
            <a:avLst/>
          </a:prstGeom>
        </p:spPr>
      </p:pic>
      <p:pic>
        <p:nvPicPr>
          <p:cNvPr id="45" name="図 44" descr="座る, 小さい, 流し, タイル張り が含まれている画像&#10;&#10;自動的に生成された説明">
            <a:extLst>
              <a:ext uri="{FF2B5EF4-FFF2-40B4-BE49-F238E27FC236}">
                <a16:creationId xmlns:a16="http://schemas.microsoft.com/office/drawing/2014/main" id="{A7D089E2-CB91-4814-A1E7-52B441E87F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305" y="1745178"/>
            <a:ext cx="609600" cy="609600"/>
          </a:xfrm>
          <a:prstGeom prst="rect">
            <a:avLst/>
          </a:prstGeom>
        </p:spPr>
      </p:pic>
      <p:pic>
        <p:nvPicPr>
          <p:cNvPr id="47" name="図 46" descr="ツリーマップ図 が含まれている画像&#10;&#10;自動的に生成された説明">
            <a:extLst>
              <a:ext uri="{FF2B5EF4-FFF2-40B4-BE49-F238E27FC236}">
                <a16:creationId xmlns:a16="http://schemas.microsoft.com/office/drawing/2014/main" id="{8EC732F6-ED4D-4D5B-A479-CFA0F3750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7870" y="1745178"/>
            <a:ext cx="609600" cy="609600"/>
          </a:xfrm>
          <a:prstGeom prst="rect">
            <a:avLst/>
          </a:prstGeom>
        </p:spPr>
      </p:pic>
      <p:pic>
        <p:nvPicPr>
          <p:cNvPr id="50" name="図 49" descr="座る, 小さい, タイル張り, 流し が含まれている画像&#10;&#10;自動的に生成された説明">
            <a:extLst>
              <a:ext uri="{FF2B5EF4-FFF2-40B4-BE49-F238E27FC236}">
                <a16:creationId xmlns:a16="http://schemas.microsoft.com/office/drawing/2014/main" id="{37043742-BFDC-409D-9857-E41273C1F9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9791" y="1746560"/>
            <a:ext cx="609600" cy="609600"/>
          </a:xfrm>
          <a:prstGeom prst="rect">
            <a:avLst/>
          </a:prstGeom>
        </p:spPr>
      </p:pic>
      <p:pic>
        <p:nvPicPr>
          <p:cNvPr id="51" name="図 50" descr="ツリーマップ図 が含まれている画像&#10;&#10;自動的に生成された説明">
            <a:extLst>
              <a:ext uri="{FF2B5EF4-FFF2-40B4-BE49-F238E27FC236}">
                <a16:creationId xmlns:a16="http://schemas.microsoft.com/office/drawing/2014/main" id="{FF4D04D2-9770-491B-8FF8-4DE5FEF575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2261" y="1746560"/>
            <a:ext cx="609600" cy="609600"/>
          </a:xfrm>
          <a:prstGeom prst="rect">
            <a:avLst/>
          </a:prstGeom>
        </p:spPr>
      </p:pic>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29</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253440"/>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5852485"/>
            <a:ext cx="5955930"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and ICA bases used there in each bit rates</a:t>
            </a:r>
          </a:p>
        </p:txBody>
      </p:sp>
    </p:spTree>
    <p:extLst>
      <p:ext uri="{BB962C8B-B14F-4D97-AF65-F5344CB8AC3E}">
        <p14:creationId xmlns:p14="http://schemas.microsoft.com/office/powerpoint/2010/main" val="1915785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3211CEA-9FC4-4DF6-A869-76DC5ED317CA}"/>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High bit rate and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visual evaluation</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7" name="直線コネクタ 6">
            <a:extLst>
              <a:ext uri="{FF2B5EF4-FFF2-40B4-BE49-F238E27FC236}">
                <a16:creationId xmlns:a16="http://schemas.microsoft.com/office/drawing/2014/main" id="{AF884C7C-A248-48F4-9DB0-9E543D8537C4}"/>
              </a:ext>
            </a:extLst>
          </p:cNvPr>
          <p:cNvCxnSpPr>
            <a:cxnSpLocks/>
          </p:cNvCxnSpPr>
          <p:nvPr/>
        </p:nvCxnSpPr>
        <p:spPr>
          <a:xfrm>
            <a:off x="333872" y="368732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273050" y="3824163"/>
            <a:ext cx="4238149" cy="3500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visual evaluation</a:t>
            </a:r>
          </a:p>
        </p:txBody>
      </p:sp>
      <p:graphicFrame>
        <p:nvGraphicFramePr>
          <p:cNvPr id="10" name="グラフ 9">
            <a:extLst>
              <a:ext uri="{FF2B5EF4-FFF2-40B4-BE49-F238E27FC236}">
                <a16:creationId xmlns:a16="http://schemas.microsoft.com/office/drawing/2014/main" id="{A8F1DF30-5DD5-4ADE-BE4B-1000F21D26E4}"/>
              </a:ext>
            </a:extLst>
          </p:cNvPr>
          <p:cNvGraphicFramePr/>
          <p:nvPr>
            <p:extLst>
              <p:ext uri="{D42A27DB-BD31-4B8C-83A1-F6EECF244321}">
                <p14:modId xmlns:p14="http://schemas.microsoft.com/office/powerpoint/2010/main" val="1994732549"/>
              </p:ext>
            </p:extLst>
          </p:nvPr>
        </p:nvGraphicFramePr>
        <p:xfrm>
          <a:off x="2481748" y="986999"/>
          <a:ext cx="3649980" cy="2316778"/>
        </p:xfrm>
        <a:graphic>
          <a:graphicData uri="http://schemas.openxmlformats.org/drawingml/2006/chart">
            <c:chart xmlns:c="http://schemas.openxmlformats.org/drawingml/2006/chart" xmlns:r="http://schemas.openxmlformats.org/officeDocument/2006/relationships" r:id="rId3"/>
          </a:graphicData>
        </a:graphic>
      </p:graphicFrame>
      <p:sp>
        <p:nvSpPr>
          <p:cNvPr id="11" name="コンテンツ プレースホルダー 2">
            <a:extLst>
              <a:ext uri="{FF2B5EF4-FFF2-40B4-BE49-F238E27FC236}">
                <a16:creationId xmlns:a16="http://schemas.microsoft.com/office/drawing/2014/main" id="{627A9C9D-847D-4B84-B950-5858C1A3715D}"/>
              </a:ext>
            </a:extLst>
          </p:cNvPr>
          <p:cNvSpPr txBox="1">
            <a:spLocks/>
          </p:cNvSpPr>
          <p:nvPr/>
        </p:nvSpPr>
        <p:spPr>
          <a:xfrm>
            <a:off x="280511" y="91426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12" name="正方形/長方形 11">
            <a:extLst>
              <a:ext uri="{FF2B5EF4-FFF2-40B4-BE49-F238E27FC236}">
                <a16:creationId xmlns:a16="http://schemas.microsoft.com/office/drawing/2014/main" id="{518D20B2-1579-4EBA-8835-C8EEEEBA5CD9}"/>
              </a:ext>
            </a:extLst>
          </p:cNvPr>
          <p:cNvSpPr/>
          <p:nvPr/>
        </p:nvSpPr>
        <p:spPr>
          <a:xfrm>
            <a:off x="1495207" y="3222286"/>
            <a:ext cx="5789513" cy="34495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Coding performance could be improved even </a:t>
            </a:r>
            <a:r>
              <a:rPr lang="en-US" altLang="ja-JP">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near 50 dB</a:t>
            </a:r>
          </a:p>
        </p:txBody>
      </p:sp>
      <p:pic>
        <p:nvPicPr>
          <p:cNvPr id="13" name="図 12" descr="ロゴ が含まれている画像&#10;&#10;自動的に生成された説明">
            <a:extLst>
              <a:ext uri="{FF2B5EF4-FFF2-40B4-BE49-F238E27FC236}">
                <a16:creationId xmlns:a16="http://schemas.microsoft.com/office/drawing/2014/main" id="{798CDFD2-6D4A-4C0B-9F97-E1CB22F29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262" y="1350860"/>
            <a:ext cx="1464505" cy="1464505"/>
          </a:xfrm>
          <a:prstGeom prst="rect">
            <a:avLst/>
          </a:prstGeom>
          <a:effectLst>
            <a:outerShdw blurRad="50800" dist="38100" dir="2700000" algn="tl" rotWithShape="0">
              <a:prstClr val="black">
                <a:alpha val="40000"/>
              </a:prstClr>
            </a:outerShdw>
          </a:effectLst>
        </p:spPr>
      </p:pic>
      <p:pic>
        <p:nvPicPr>
          <p:cNvPr id="14" name="図 13" descr="雪の上を飛ぶ飛行機の白黒写真&#10;&#10;自動的に生成された説明">
            <a:extLst>
              <a:ext uri="{FF2B5EF4-FFF2-40B4-BE49-F238E27FC236}">
                <a16:creationId xmlns:a16="http://schemas.microsoft.com/office/drawing/2014/main" id="{3F788CD3-AE40-49AB-A40B-4240B6C49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892" y="1350860"/>
            <a:ext cx="1464505" cy="1464505"/>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538264F4-0E8A-4BB2-BDF0-A1E59B998C52}"/>
              </a:ext>
            </a:extLst>
          </p:cNvPr>
          <p:cNvSpPr txBox="1">
            <a:spLocks/>
          </p:cNvSpPr>
          <p:nvPr/>
        </p:nvSpPr>
        <p:spPr>
          <a:xfrm>
            <a:off x="906648" y="2803077"/>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16" name="コンテンツ プレースホルダー 2">
            <a:extLst>
              <a:ext uri="{FF2B5EF4-FFF2-40B4-BE49-F238E27FC236}">
                <a16:creationId xmlns:a16="http://schemas.microsoft.com/office/drawing/2014/main" id="{A56A95B5-0ACF-4C89-A48E-2E3E559FCE49}"/>
              </a:ext>
            </a:extLst>
          </p:cNvPr>
          <p:cNvSpPr txBox="1">
            <a:spLocks/>
          </p:cNvSpPr>
          <p:nvPr/>
        </p:nvSpPr>
        <p:spPr>
          <a:xfrm>
            <a:off x="6173586" y="2810745"/>
            <a:ext cx="2151927" cy="3591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a:latin typeface="Times New Roman" panose="02020603050405020304" pitchFamily="18" charset="0"/>
              </a:rPr>
              <a:t>Proper the ICA blocks</a:t>
            </a: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32" y="473400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9705" y="476422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4221" y="476421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6293" y="475436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718769" y="514247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60892" y="442358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49964" y="4405049"/>
            <a:ext cx="940976"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Origin</a:t>
            </a: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46242" y="406077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Proposed method</a:t>
            </a:r>
          </a:p>
          <a:p>
            <a:pPr marL="0" indent="0" algn="ctr">
              <a:buNone/>
            </a:pPr>
            <a:r>
              <a:rPr lang="en-US" altLang="ja-JP" sz="1800">
                <a:latin typeface="Times New Roman" panose="02020603050405020304" pitchFamily="18" charset="0"/>
              </a:rPr>
              <a:t>25.6</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68309" y="404568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DCT</a:t>
            </a:r>
            <a:r>
              <a:rPr lang="ja-JP" altLang="en-US" sz="1800">
                <a:latin typeface="Times New Roman" panose="02020603050405020304" pitchFamily="18" charset="0"/>
              </a:rPr>
              <a:t> </a:t>
            </a:r>
            <a:r>
              <a:rPr lang="en-US" altLang="ja-JP" sz="1800">
                <a:latin typeface="Times New Roman" panose="02020603050405020304" pitchFamily="18" charset="0"/>
              </a:rPr>
              <a:t>only</a:t>
            </a:r>
          </a:p>
          <a:p>
            <a:pPr marL="0" indent="0" algn="ctr">
              <a:buNone/>
            </a:pPr>
            <a:r>
              <a:rPr lang="en-US" altLang="ja-JP" sz="1800">
                <a:latin typeface="Times New Roman" panose="02020603050405020304" pitchFamily="18" charset="0"/>
              </a:rPr>
              <a:t>25.1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69110" y="475436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69110" y="529011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50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9FF8A307-148A-49C2-8BF9-121C071F7767}"/>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Conclusion</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077E52A7-8BB8-4D66-83C9-008A0FF5FFEE}"/>
              </a:ext>
            </a:extLst>
          </p:cNvPr>
          <p:cNvSpPr txBox="1">
            <a:spLocks/>
          </p:cNvSpPr>
          <p:nvPr/>
        </p:nvSpPr>
        <p:spPr>
          <a:xfrm>
            <a:off x="280511" y="914259"/>
            <a:ext cx="2828449"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Discussion of results</a:t>
            </a:r>
          </a:p>
        </p:txBody>
      </p:sp>
      <p:pic>
        <p:nvPicPr>
          <p:cNvPr id="8" name="図 7" descr="QR コード&#10;&#10;自動的に生成された説明">
            <a:extLst>
              <a:ext uri="{FF2B5EF4-FFF2-40B4-BE49-F238E27FC236}">
                <a16:creationId xmlns:a16="http://schemas.microsoft.com/office/drawing/2014/main" id="{A53CAA6A-7181-4691-9C95-12D978F26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262" y="1626746"/>
            <a:ext cx="1464505" cy="1464505"/>
          </a:xfrm>
          <a:prstGeom prst="rect">
            <a:avLst/>
          </a:prstGeom>
          <a:ln w="19050">
            <a:solidFill>
              <a:srgbClr val="FF0000"/>
            </a:solidFill>
          </a:ln>
          <a:effectLst>
            <a:outerShdw blurRad="50800" dist="38100" dir="2700000" algn="tl" rotWithShape="0">
              <a:prstClr val="black">
                <a:alpha val="40000"/>
              </a:prstClr>
            </a:outerShdw>
          </a:effectLst>
        </p:spPr>
      </p:pic>
      <p:pic>
        <p:nvPicPr>
          <p:cNvPr id="15" name="図 14" descr="雪の上を飛ぶ飛行機の白黒写真&#10;&#10;自動的に生成された説明">
            <a:extLst>
              <a:ext uri="{FF2B5EF4-FFF2-40B4-BE49-F238E27FC236}">
                <a16:creationId xmlns:a16="http://schemas.microsoft.com/office/drawing/2014/main" id="{F59AD9B5-B655-4D87-88D1-85EC28292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22" y="1626747"/>
            <a:ext cx="1464505" cy="1464505"/>
          </a:xfrm>
          <a:prstGeom prst="rect">
            <a:avLst/>
          </a:prstGeom>
          <a:effectLst>
            <a:outerShdw blurRad="50800" dist="38100" dir="2700000" algn="tl" rotWithShape="0">
              <a:prstClr val="black">
                <a:alpha val="40000"/>
              </a:prstClr>
            </a:outerShdw>
          </a:effectLst>
        </p:spPr>
      </p:pic>
      <p:sp>
        <p:nvSpPr>
          <p:cNvPr id="16" name="コンテンツ プレースホルダー 2">
            <a:extLst>
              <a:ext uri="{FF2B5EF4-FFF2-40B4-BE49-F238E27FC236}">
                <a16:creationId xmlns:a16="http://schemas.microsoft.com/office/drawing/2014/main" id="{B0B04B81-3945-4D39-A2B6-421C0162BED9}"/>
              </a:ext>
            </a:extLst>
          </p:cNvPr>
          <p:cNvSpPr txBox="1">
            <a:spLocks/>
          </p:cNvSpPr>
          <p:nvPr/>
        </p:nvSpPr>
        <p:spPr>
          <a:xfrm>
            <a:off x="4173440" y="1456527"/>
            <a:ext cx="4703860" cy="123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a:latin typeface="Times New Roman" panose="02020603050405020304" pitchFamily="18" charset="0"/>
              </a:rPr>
              <a:t>While researching for a semi-optimal basis,</a:t>
            </a:r>
          </a:p>
          <a:p>
            <a:pPr marL="0" indent="0">
              <a:buNone/>
            </a:pPr>
            <a:r>
              <a:rPr lang="en-US" altLang="ja-JP" sz="1800">
                <a:latin typeface="Times New Roman" panose="02020603050405020304" pitchFamily="18" charset="0"/>
              </a:rPr>
              <a:t>found the blocks that can improve image quality</a:t>
            </a:r>
          </a:p>
          <a:p>
            <a:pPr marL="0" indent="0">
              <a:buNone/>
            </a:pPr>
            <a:r>
              <a:rPr lang="en-US" altLang="ja-JP" sz="1800">
                <a:latin typeface="Times New Roman" panose="02020603050405020304" pitchFamily="18" charset="0"/>
              </a:rPr>
              <a:t>                              even with </a:t>
            </a:r>
            <a:r>
              <a:rPr lang="en-US" altLang="ja-JP" sz="1800">
                <a:solidFill>
                  <a:schemeClr val="accent2"/>
                </a:solidFill>
                <a:latin typeface="Times New Roman" panose="02020603050405020304" pitchFamily="18" charset="0"/>
              </a:rPr>
              <a:t>only average values</a:t>
            </a:r>
            <a:r>
              <a:rPr lang="en-US" altLang="ja-JP" sz="1800">
                <a:latin typeface="Times New Roman" panose="02020603050405020304" pitchFamily="18" charset="0"/>
              </a:rPr>
              <a:t> </a:t>
            </a:r>
          </a:p>
        </p:txBody>
      </p:sp>
      <p:cxnSp>
        <p:nvCxnSpPr>
          <p:cNvPr id="18" name="直線矢印コネクタ 17">
            <a:extLst>
              <a:ext uri="{FF2B5EF4-FFF2-40B4-BE49-F238E27FC236}">
                <a16:creationId xmlns:a16="http://schemas.microsoft.com/office/drawing/2014/main" id="{EAF20E10-ABE1-4A7A-815C-B63DD16592CE}"/>
              </a:ext>
            </a:extLst>
          </p:cNvPr>
          <p:cNvCxnSpPr>
            <a:cxnSpLocks/>
            <a:stCxn id="15" idx="3"/>
            <a:endCxn id="8" idx="1"/>
          </p:cNvCxnSpPr>
          <p:nvPr/>
        </p:nvCxnSpPr>
        <p:spPr>
          <a:xfrm flipV="1">
            <a:off x="1912427" y="2358999"/>
            <a:ext cx="53983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コンテンツ プレースホルダー 2">
            <a:extLst>
              <a:ext uri="{FF2B5EF4-FFF2-40B4-BE49-F238E27FC236}">
                <a16:creationId xmlns:a16="http://schemas.microsoft.com/office/drawing/2014/main" id="{EA878DE5-0D4A-4AD7-9CAE-7F5E8A0920A9}"/>
              </a:ext>
            </a:extLst>
          </p:cNvPr>
          <p:cNvSpPr txBox="1">
            <a:spLocks/>
          </p:cNvSpPr>
          <p:nvPr/>
        </p:nvSpPr>
        <p:spPr>
          <a:xfrm>
            <a:off x="1888077" y="3126507"/>
            <a:ext cx="2592873"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31dB</a:t>
            </a:r>
          </a:p>
        </p:txBody>
      </p:sp>
      <p:sp>
        <p:nvSpPr>
          <p:cNvPr id="21" name="コンテンツ プレースホルダー 2">
            <a:extLst>
              <a:ext uri="{FF2B5EF4-FFF2-40B4-BE49-F238E27FC236}">
                <a16:creationId xmlns:a16="http://schemas.microsoft.com/office/drawing/2014/main" id="{620976DC-5E59-4E02-9607-0A26219C2052}"/>
              </a:ext>
            </a:extLst>
          </p:cNvPr>
          <p:cNvSpPr txBox="1">
            <a:spLocks/>
          </p:cNvSpPr>
          <p:nvPr/>
        </p:nvSpPr>
        <p:spPr>
          <a:xfrm>
            <a:off x="4173440" y="3168406"/>
            <a:ext cx="4600712"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a:solidFill>
                  <a:schemeClr val="bg1"/>
                </a:solidFill>
                <a:latin typeface="Times New Roman" panose="02020603050405020304" pitchFamily="18" charset="0"/>
              </a:rPr>
              <a:t>One of the factors</a:t>
            </a:r>
          </a:p>
          <a:p>
            <a:pPr marL="0" indent="0" algn="ctr">
              <a:buNone/>
            </a:pPr>
            <a:r>
              <a:rPr lang="en-US" altLang="ja-JP" sz="1700">
                <a:solidFill>
                  <a:schemeClr val="bg1"/>
                </a:solidFill>
                <a:latin typeface="Times New Roman" panose="02020603050405020304" pitchFamily="18" charset="0"/>
              </a:rPr>
              <a:t>that improved performance even at </a:t>
            </a:r>
            <a:r>
              <a:rPr lang="en-US" altLang="ja-JP" sz="1700">
                <a:solidFill>
                  <a:schemeClr val="accent2"/>
                </a:solidFill>
                <a:latin typeface="Times New Roman" panose="02020603050405020304" pitchFamily="18" charset="0"/>
              </a:rPr>
              <a:t>high bit rates</a:t>
            </a:r>
            <a:r>
              <a:rPr lang="ja-JP" altLang="en-US" sz="1700">
                <a:solidFill>
                  <a:schemeClr val="bg1"/>
                </a:solidFill>
                <a:latin typeface="Times New Roman" panose="02020603050405020304" pitchFamily="18" charset="0"/>
              </a:rPr>
              <a:t> </a:t>
            </a:r>
            <a:r>
              <a:rPr lang="en-US" altLang="ja-JP" sz="1700">
                <a:solidFill>
                  <a:schemeClr val="bg1"/>
                </a:solidFill>
                <a:latin typeface="Times New Roman" panose="02020603050405020304" pitchFamily="18" charset="0"/>
              </a:rPr>
              <a:t>!</a:t>
            </a:r>
          </a:p>
        </p:txBody>
      </p:sp>
      <p:sp>
        <p:nvSpPr>
          <p:cNvPr id="22" name="矢印: 右 21">
            <a:extLst>
              <a:ext uri="{FF2B5EF4-FFF2-40B4-BE49-F238E27FC236}">
                <a16:creationId xmlns:a16="http://schemas.microsoft.com/office/drawing/2014/main" id="{E505EB3B-6CB2-488B-9C1C-75F2BFCCF138}"/>
              </a:ext>
            </a:extLst>
          </p:cNvPr>
          <p:cNvSpPr/>
          <p:nvPr/>
        </p:nvSpPr>
        <p:spPr>
          <a:xfrm rot="5400000">
            <a:off x="6276949" y="2546740"/>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a:extLst>
              <a:ext uri="{FF2B5EF4-FFF2-40B4-BE49-F238E27FC236}">
                <a16:creationId xmlns:a16="http://schemas.microsoft.com/office/drawing/2014/main" id="{4667B119-078B-4530-A7CD-60BDFC4AD25E}"/>
              </a:ext>
            </a:extLst>
          </p:cNvPr>
          <p:cNvSpPr txBox="1">
            <a:spLocks/>
          </p:cNvSpPr>
          <p:nvPr/>
        </p:nvSpPr>
        <p:spPr>
          <a:xfrm>
            <a:off x="273050" y="4044632"/>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Future work </a:t>
            </a:r>
          </a:p>
        </p:txBody>
      </p:sp>
      <p:pic>
        <p:nvPicPr>
          <p:cNvPr id="24" name="図 23" descr="QR コード が含まれている画像&#10;&#10;自動的に生成された説明">
            <a:extLst>
              <a:ext uri="{FF2B5EF4-FFF2-40B4-BE49-F238E27FC236}">
                <a16:creationId xmlns:a16="http://schemas.microsoft.com/office/drawing/2014/main" id="{8FB7E00D-065E-490A-B0F7-A2A3AA090C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4680" y="4635663"/>
            <a:ext cx="1531620" cy="1531620"/>
          </a:xfrm>
          <a:prstGeom prst="rect">
            <a:avLst/>
          </a:prstGeom>
          <a:effectLst>
            <a:outerShdw blurRad="50800" dist="38100" dir="2700000" algn="tl" rotWithShape="0">
              <a:prstClr val="black">
                <a:alpha val="40000"/>
              </a:prstClr>
            </a:outerShdw>
          </a:effectLst>
        </p:spPr>
      </p:pic>
      <p:pic>
        <p:nvPicPr>
          <p:cNvPr id="26" name="図 25" descr="QR コード&#10;&#10;自動的に生成された説明">
            <a:extLst>
              <a:ext uri="{FF2B5EF4-FFF2-40B4-BE49-F238E27FC236}">
                <a16:creationId xmlns:a16="http://schemas.microsoft.com/office/drawing/2014/main" id="{AB3AF4D3-7621-429D-B57E-DF11AF7A4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0728" y="4623859"/>
            <a:ext cx="1543424" cy="1543424"/>
          </a:xfrm>
          <a:prstGeom prst="rect">
            <a:avLst/>
          </a:prstGeom>
          <a:effectLst>
            <a:outerShdw blurRad="50800" dist="38100" dir="2700000" algn="tl" rotWithShape="0">
              <a:prstClr val="black">
                <a:alpha val="40000"/>
              </a:prstClr>
            </a:outerShdw>
          </a:effectLst>
        </p:spPr>
      </p:pic>
      <p:sp>
        <p:nvSpPr>
          <p:cNvPr id="28" name="コンテンツ プレースホルダー 2">
            <a:extLst>
              <a:ext uri="{FF2B5EF4-FFF2-40B4-BE49-F238E27FC236}">
                <a16:creationId xmlns:a16="http://schemas.microsoft.com/office/drawing/2014/main" id="{6A87AF97-F4B4-4A1E-AAC6-FA2816DA17E9}"/>
              </a:ext>
            </a:extLst>
          </p:cNvPr>
          <p:cNvSpPr txBox="1">
            <a:spLocks/>
          </p:cNvSpPr>
          <p:nvPr/>
        </p:nvSpPr>
        <p:spPr>
          <a:xfrm>
            <a:off x="455915" y="4554924"/>
            <a:ext cx="4405789" cy="716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a:latin typeface="Times New Roman" panose="02020603050405020304" pitchFamily="18" charset="0"/>
              </a:rPr>
              <a:t>Different bit rates need different </a:t>
            </a:r>
            <a:r>
              <a:rPr lang="en-US" altLang="ja-JP" sz="1700" err="1">
                <a:latin typeface="Times New Roman" panose="02020603050405020304" pitchFamily="18" charset="0"/>
              </a:rPr>
              <a:t>ICA_Block</a:t>
            </a:r>
            <a:r>
              <a:rPr lang="en-US" altLang="ja-JP" sz="1700">
                <a:latin typeface="Times New Roman" panose="02020603050405020304" pitchFamily="18" charset="0"/>
              </a:rPr>
              <a:t>,          so separate processing is necessary</a:t>
            </a:r>
          </a:p>
        </p:txBody>
      </p:sp>
      <p:sp>
        <p:nvSpPr>
          <p:cNvPr id="29" name="コンテンツ プレースホルダー 2">
            <a:extLst>
              <a:ext uri="{FF2B5EF4-FFF2-40B4-BE49-F238E27FC236}">
                <a16:creationId xmlns:a16="http://schemas.microsoft.com/office/drawing/2014/main" id="{05ABCEFD-2D8A-40AB-AD1B-40ABE79AB5EA}"/>
              </a:ext>
            </a:extLst>
          </p:cNvPr>
          <p:cNvSpPr txBox="1">
            <a:spLocks/>
          </p:cNvSpPr>
          <p:nvPr/>
        </p:nvSpPr>
        <p:spPr>
          <a:xfrm>
            <a:off x="135156" y="5821258"/>
            <a:ext cx="5047310"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chor="ctr">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solidFill>
                  <a:schemeClr val="bg1"/>
                </a:solidFill>
                <a:latin typeface="Times New Roman" panose="02020603050405020304" pitchFamily="18" charset="0"/>
              </a:rPr>
              <a:t>Reduce the processing cost per bit rates</a:t>
            </a:r>
          </a:p>
        </p:txBody>
      </p:sp>
      <p:sp>
        <p:nvSpPr>
          <p:cNvPr id="30" name="矢印: 右 29">
            <a:extLst>
              <a:ext uri="{FF2B5EF4-FFF2-40B4-BE49-F238E27FC236}">
                <a16:creationId xmlns:a16="http://schemas.microsoft.com/office/drawing/2014/main" id="{95D72D13-B74E-4985-BFB7-117AE19E2423}"/>
              </a:ext>
            </a:extLst>
          </p:cNvPr>
          <p:cNvSpPr/>
          <p:nvPr/>
        </p:nvSpPr>
        <p:spPr>
          <a:xfrm rot="5400000">
            <a:off x="2472426" y="5163114"/>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DADCF292-68E8-421C-B3D8-58DC8D6D76D2}"/>
              </a:ext>
            </a:extLst>
          </p:cNvPr>
          <p:cNvSpPr txBox="1">
            <a:spLocks/>
          </p:cNvSpPr>
          <p:nvPr/>
        </p:nvSpPr>
        <p:spPr>
          <a:xfrm>
            <a:off x="5169525" y="6212755"/>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500">
                <a:latin typeface="Times New Roman" panose="02020603050405020304" pitchFamily="18" charset="0"/>
              </a:rPr>
              <a:t>[dB] </a:t>
            </a:r>
            <a:r>
              <a:rPr lang="en-US" altLang="ja-JP" sz="1800" err="1">
                <a:latin typeface="Times New Roman" panose="02020603050405020304" pitchFamily="18" charset="0"/>
              </a:rPr>
              <a:t>ICA_Block</a:t>
            </a:r>
            <a:endParaRPr lang="en-US" altLang="ja-JP" sz="1800">
              <a:latin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9E84EE08-CC3B-4E74-A686-8B5D026BB820}"/>
              </a:ext>
            </a:extLst>
          </p:cNvPr>
          <p:cNvSpPr txBox="1">
            <a:spLocks/>
          </p:cNvSpPr>
          <p:nvPr/>
        </p:nvSpPr>
        <p:spPr>
          <a:xfrm>
            <a:off x="7071454" y="6210799"/>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30</a:t>
            </a:r>
            <a:r>
              <a:rPr lang="en-US" altLang="ja-JP" sz="1500">
                <a:latin typeface="Times New Roman" panose="02020603050405020304" pitchFamily="18" charset="0"/>
              </a:rPr>
              <a:t>[dB] </a:t>
            </a:r>
            <a:r>
              <a:rPr lang="en-US" altLang="ja-JP" sz="1800" err="1">
                <a:latin typeface="Times New Roman" panose="02020603050405020304" pitchFamily="18" charset="0"/>
              </a:rPr>
              <a:t>ICA_Block</a:t>
            </a:r>
            <a:endParaRPr lang="en-US" altLang="ja-JP" sz="1800">
              <a:latin typeface="Times New Roman" panose="02020603050405020304" pitchFamily="18" charset="0"/>
            </a:endParaRPr>
          </a:p>
        </p:txBody>
      </p:sp>
    </p:spTree>
    <p:extLst>
      <p:ext uri="{BB962C8B-B14F-4D97-AF65-F5344CB8AC3E}">
        <p14:creationId xmlns:p14="http://schemas.microsoft.com/office/powerpoint/2010/main" val="55032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画像が必要とする</a:t>
            </a:r>
            <a:r>
              <a:rPr lang="ja-JP" altLang="en-US" sz="2000" dirty="0">
                <a:solidFill>
                  <a:schemeClr val="accent2"/>
                </a:solidFill>
                <a:latin typeface="Times New Roman" panose="02020603050405020304" pitchFamily="18" charset="0"/>
              </a:rPr>
              <a:t>統計的</a:t>
            </a:r>
            <a:r>
              <a:rPr lang="ja-JP" altLang="en-US" sz="2000" dirty="0">
                <a:latin typeface="Times New Roman" panose="02020603050405020304" pitchFamily="18" charset="0"/>
              </a:rPr>
              <a:t>な情報を抽出・保存可能</a:t>
            </a:r>
            <a:endParaRPr lang="en-US" altLang="ja-JP" sz="2000" dirty="0">
              <a:latin typeface="Times New Roman" panose="02020603050405020304" pitchFamily="18" charset="0"/>
            </a:endParaRPr>
          </a:p>
          <a:p>
            <a:pPr>
              <a:buFont typeface="Wingdings" panose="05000000000000000000" pitchFamily="2" charset="2"/>
              <a:buChar char="ü"/>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1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たくさん圧縮するとノイズが発生</a:t>
            </a:r>
          </a:p>
        </p:txBody>
      </p:sp>
      <p:grpSp>
        <p:nvGrpSpPr>
          <p:cNvPr id="31" name="グループ化 30"/>
          <p:cNvGrpSpPr/>
          <p:nvPr/>
        </p:nvGrpSpPr>
        <p:grpSpPr>
          <a:xfrm>
            <a:off x="2062728" y="4015130"/>
            <a:ext cx="4792857" cy="1785676"/>
            <a:chOff x="1415550" y="3829772"/>
            <a:chExt cx="6860136" cy="2374375"/>
          </a:xfrm>
        </p:grpSpPr>
        <p:pic>
          <p:nvPicPr>
            <p:cNvPr id="32" name="図 31" descr="C:\Users\kawamura\Desktop\DCT_q.bmp"/>
            <p:cNvPicPr/>
            <p:nvPr/>
          </p:nvPicPr>
          <p:blipFill>
            <a:blip r:embed="rId3">
              <a:extLst>
                <a:ext uri="{28A0092B-C50C-407E-A947-70E740481C1C}">
                  <a14:useLocalDpi xmlns:a14="http://schemas.microsoft.com/office/drawing/2010/main" val="0"/>
                </a:ext>
              </a:extLst>
            </a:blip>
            <a:srcRect/>
            <a:stretch>
              <a:fillRect/>
            </a:stretch>
          </p:blipFill>
          <p:spPr bwMode="auto">
            <a:xfrm>
              <a:off x="3449968" y="3856717"/>
              <a:ext cx="2100999" cy="2010401"/>
            </a:xfrm>
            <a:prstGeom prst="rect">
              <a:avLst/>
            </a:prstGeom>
            <a:noFill/>
            <a:ln>
              <a:noFill/>
            </a:ln>
            <a:effectLst>
              <a:outerShdw blurRad="50800" dist="38100" dir="2700000" algn="tl" rotWithShape="0">
                <a:prstClr val="black">
                  <a:alpha val="40000"/>
                </a:prstClr>
              </a:outerShdw>
            </a:effectLst>
          </p:spPr>
        </p:pic>
        <p:grpSp>
          <p:nvGrpSpPr>
            <p:cNvPr id="33" name="グループ化 32"/>
            <p:cNvGrpSpPr/>
            <p:nvPr/>
          </p:nvGrpSpPr>
          <p:grpSpPr>
            <a:xfrm>
              <a:off x="3745751" y="3846874"/>
              <a:ext cx="4529935" cy="2166982"/>
              <a:chOff x="3745751" y="3846874"/>
              <a:chExt cx="4529935" cy="2166982"/>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8" y="4930365"/>
                <a:ext cx="2064300" cy="5145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4948" y="3846874"/>
                <a:ext cx="2160738" cy="2166982"/>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35" name="グループ化 34"/>
            <p:cNvGrpSpPr/>
            <p:nvPr/>
          </p:nvGrpSpPr>
          <p:grpSpPr>
            <a:xfrm>
              <a:off x="1415550" y="3829772"/>
              <a:ext cx="3269300" cy="2374375"/>
              <a:chOff x="1415550" y="3829772"/>
              <a:chExt cx="3269300" cy="2374375"/>
            </a:xfrm>
          </p:grpSpPr>
          <p:sp>
            <p:nvSpPr>
              <p:cNvPr id="36" name="正方形/長方形 35"/>
              <p:cNvSpPr/>
              <p:nvPr/>
            </p:nvSpPr>
            <p:spPr>
              <a:xfrm>
                <a:off x="3909800" y="4036480"/>
                <a:ext cx="775050" cy="1252191"/>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5550" y="3829772"/>
                <a:ext cx="1433741" cy="2374375"/>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cxnSpLocks/>
                <a:stCxn id="36" idx="1"/>
                <a:endCxn id="37" idx="3"/>
              </p:cNvCxnSpPr>
              <p:nvPr/>
            </p:nvCxnSpPr>
            <p:spPr>
              <a:xfrm flipH="1">
                <a:off x="2849291" y="4662576"/>
                <a:ext cx="1060509" cy="35438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5" name="タイトル 1">
            <a:extLst>
              <a:ext uri="{FF2B5EF4-FFF2-40B4-BE49-F238E27FC236}">
                <a16:creationId xmlns:a16="http://schemas.microsoft.com/office/drawing/2014/main" id="{E26D2F89-FCA2-4FD1-A167-C8247E0E53D3}"/>
              </a:ext>
            </a:extLst>
          </p:cNvPr>
          <p:cNvSpPr>
            <a:spLocks noGrp="1"/>
          </p:cNvSpPr>
          <p:nvPr>
            <p:ph type="title"/>
          </p:nvPr>
        </p:nvSpPr>
        <p:spPr>
          <a:xfrm>
            <a:off x="273050" y="88900"/>
            <a:ext cx="867609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離散コサイン</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変換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(DCT)</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が必要とする特徴も削ってしまう</a:t>
            </a:r>
          </a:p>
        </p:txBody>
      </p:sp>
      <p:sp>
        <p:nvSpPr>
          <p:cNvPr id="56" name="正方形/長方形 55">
            <a:extLst>
              <a:ext uri="{FF2B5EF4-FFF2-40B4-BE49-F238E27FC236}">
                <a16:creationId xmlns:a16="http://schemas.microsoft.com/office/drawing/2014/main" id="{215DF7E9-A694-4760-9077-7817AF618DD9}"/>
              </a:ext>
            </a:extLst>
          </p:cNvPr>
          <p:cNvSpPr/>
          <p:nvPr/>
        </p:nvSpPr>
        <p:spPr>
          <a:xfrm>
            <a:off x="3164066" y="5590155"/>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57" name="楕円 56">
            <a:extLst>
              <a:ext uri="{FF2B5EF4-FFF2-40B4-BE49-F238E27FC236}">
                <a16:creationId xmlns:a16="http://schemas.microsoft.com/office/drawing/2014/main" id="{6C6FFD3E-9308-41FB-8F8B-CD0D3DCB6DB0}"/>
              </a:ext>
            </a:extLst>
          </p:cNvPr>
          <p:cNvSpPr>
            <a:spLocks noChangeAspect="1"/>
          </p:cNvSpPr>
          <p:nvPr/>
        </p:nvSpPr>
        <p:spPr>
          <a:xfrm>
            <a:off x="1902107" y="3808995"/>
            <a:ext cx="369331" cy="36933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a:extLst>
              <a:ext uri="{FF2B5EF4-FFF2-40B4-BE49-F238E27FC236}">
                <a16:creationId xmlns:a16="http://schemas.microsoft.com/office/drawing/2014/main" id="{B997F11D-3211-4D93-9E47-D23A278336AD}"/>
              </a:ext>
            </a:extLst>
          </p:cNvPr>
          <p:cNvSpPr>
            <a:spLocks noChangeAspect="1"/>
          </p:cNvSpPr>
          <p:nvPr/>
        </p:nvSpPr>
        <p:spPr>
          <a:xfrm>
            <a:off x="6387809" y="3706072"/>
            <a:ext cx="756957" cy="756957"/>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BB627799-0BEC-47A9-94CC-B13AAAB49168}"/>
              </a:ext>
            </a:extLst>
          </p:cNvPr>
          <p:cNvSpPr/>
          <p:nvPr/>
        </p:nvSpPr>
        <p:spPr>
          <a:xfrm>
            <a:off x="172856" y="2903578"/>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5" name="Picture 4" descr="C:\Users\isago_000\Documents\EasyLibrary\BARBARA.bmp">
            <a:extLst>
              <a:ext uri="{FF2B5EF4-FFF2-40B4-BE49-F238E27FC236}">
                <a16:creationId xmlns:a16="http://schemas.microsoft.com/office/drawing/2014/main" id="{0F74D092-3FC4-4942-B057-FE1F6B0B1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449" y="1471157"/>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グループ化 47">
            <a:extLst>
              <a:ext uri="{FF2B5EF4-FFF2-40B4-BE49-F238E27FC236}">
                <a16:creationId xmlns:a16="http://schemas.microsoft.com/office/drawing/2014/main" id="{6EDBB6F8-58F9-46CD-B0D8-926D5A77B5AF}"/>
              </a:ext>
            </a:extLst>
          </p:cNvPr>
          <p:cNvGrpSpPr/>
          <p:nvPr/>
        </p:nvGrpSpPr>
        <p:grpSpPr>
          <a:xfrm>
            <a:off x="514769" y="1626747"/>
            <a:ext cx="2951980" cy="1348123"/>
            <a:chOff x="-2279078" y="8207055"/>
            <a:chExt cx="4063793" cy="1853667"/>
          </a:xfrm>
        </p:grpSpPr>
        <p:sp>
          <p:nvSpPr>
            <p:cNvPr id="49" name="正方形/長方形 48">
              <a:extLst>
                <a:ext uri="{FF2B5EF4-FFF2-40B4-BE49-F238E27FC236}">
                  <a16:creationId xmlns:a16="http://schemas.microsoft.com/office/drawing/2014/main" id="{11CF89B2-B7BB-493A-9CDC-00B62F8E7003}"/>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CEEB1000-7037-468C-9E91-5F807EC35FF2}"/>
                </a:ext>
              </a:extLst>
            </p:cNvPr>
            <p:cNvCxnSpPr>
              <a:cxnSpLocks/>
              <a:stCxn id="49" idx="3"/>
              <a:endCxn id="5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44FF0BB1-DB13-44C0-A94D-13E618AE63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pic>
        <p:nvPicPr>
          <p:cNvPr id="64" name="図 63">
            <a:extLst>
              <a:ext uri="{FF2B5EF4-FFF2-40B4-BE49-F238E27FC236}">
                <a16:creationId xmlns:a16="http://schemas.microsoft.com/office/drawing/2014/main" id="{726E8F6B-4FB7-4A60-AC8B-92CE4124E3F9}"/>
              </a:ext>
            </a:extLst>
          </p:cNvPr>
          <p:cNvPicPr>
            <a:picLocks noChangeAspect="1"/>
          </p:cNvPicPr>
          <p:nvPr/>
        </p:nvPicPr>
        <p:blipFill>
          <a:blip r:embed="rId8"/>
          <a:stretch>
            <a:fillRect/>
          </a:stretch>
        </p:blipFill>
        <p:spPr>
          <a:xfrm>
            <a:off x="5841652" y="1730820"/>
            <a:ext cx="3207810" cy="1557829"/>
          </a:xfrm>
          <a:prstGeom prst="rect">
            <a:avLst/>
          </a:prstGeom>
        </p:spPr>
      </p:pic>
      <p:cxnSp>
        <p:nvCxnSpPr>
          <p:cNvPr id="65" name="直線矢印コネクタ 64">
            <a:extLst>
              <a:ext uri="{FF2B5EF4-FFF2-40B4-BE49-F238E27FC236}">
                <a16:creationId xmlns:a16="http://schemas.microsoft.com/office/drawing/2014/main" id="{D4E62827-98AE-4F14-AFD4-A02C5C13DF62}"/>
              </a:ext>
            </a:extLst>
          </p:cNvPr>
          <p:cNvCxnSpPr>
            <a:cxnSpLocks/>
            <a:stCxn id="52" idx="3"/>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3" name="図 62">
            <a:extLst>
              <a:ext uri="{FF2B5EF4-FFF2-40B4-BE49-F238E27FC236}">
                <a16:creationId xmlns:a16="http://schemas.microsoft.com/office/drawing/2014/main" id="{39B84C34-14BF-43BA-9723-50582543A5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15279" y="1630731"/>
            <a:ext cx="1309275" cy="1309275"/>
          </a:xfrm>
          <a:prstGeom prst="rect">
            <a:avLst/>
          </a:prstGeom>
        </p:spPr>
      </p:pic>
      <p:sp>
        <p:nvSpPr>
          <p:cNvPr id="66" name="正方形/長方形 65">
            <a:extLst>
              <a:ext uri="{FF2B5EF4-FFF2-40B4-BE49-F238E27FC236}">
                <a16:creationId xmlns:a16="http://schemas.microsoft.com/office/drawing/2014/main" id="{2485D8DE-EA0A-4349-84AE-FA61B5870087}"/>
              </a:ext>
            </a:extLst>
          </p:cNvPr>
          <p:cNvSpPr/>
          <p:nvPr/>
        </p:nvSpPr>
        <p:spPr>
          <a:xfrm>
            <a:off x="3774919" y="2927314"/>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周波数変換</a:t>
            </a:r>
            <a:endParaRPr lang="en-US" altLang="ja-JP">
              <a:latin typeface="+mn-ea"/>
              <a:cs typeface="Times New Roman" panose="02020603050405020304" pitchFamily="18" charset="0"/>
            </a:endParaRPr>
          </a:p>
        </p:txBody>
      </p:sp>
      <p:sp>
        <p:nvSpPr>
          <p:cNvPr id="67" name="正方形/長方形 66">
            <a:extLst>
              <a:ext uri="{FF2B5EF4-FFF2-40B4-BE49-F238E27FC236}">
                <a16:creationId xmlns:a16="http://schemas.microsoft.com/office/drawing/2014/main" id="{8494F7AE-7405-400E-9729-042B7EDFCA0D}"/>
              </a:ext>
            </a:extLst>
          </p:cNvPr>
          <p:cNvSpPr/>
          <p:nvPr/>
        </p:nvSpPr>
        <p:spPr>
          <a:xfrm>
            <a:off x="6572690" y="1315664"/>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係数</a:t>
            </a:r>
            <a:endParaRPr lang="en-US" altLang="ja-JP">
              <a:latin typeface="+mn-ea"/>
              <a:cs typeface="Times New Roman" panose="02020603050405020304" pitchFamily="18" charset="0"/>
            </a:endParaRPr>
          </a:p>
        </p:txBody>
      </p:sp>
      <p:sp>
        <p:nvSpPr>
          <p:cNvPr id="7" name="正方形/長方形 6">
            <a:extLst>
              <a:ext uri="{FF2B5EF4-FFF2-40B4-BE49-F238E27FC236}">
                <a16:creationId xmlns:a16="http://schemas.microsoft.com/office/drawing/2014/main" id="{76108EF6-4BE2-4B3A-967B-FC53EEE11D7B}"/>
              </a:ext>
            </a:extLst>
          </p:cNvPr>
          <p:cNvSpPr/>
          <p:nvPr/>
        </p:nvSpPr>
        <p:spPr>
          <a:xfrm>
            <a:off x="7133535" y="1721023"/>
            <a:ext cx="1803869"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25E9396F-B714-483C-9020-4DFE8EDB137A}"/>
              </a:ext>
            </a:extLst>
          </p:cNvPr>
          <p:cNvSpPr/>
          <p:nvPr/>
        </p:nvSpPr>
        <p:spPr>
          <a:xfrm>
            <a:off x="6276632" y="1721022"/>
            <a:ext cx="834907"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88E95A62-52E6-4F54-BA50-0FD2D41A0866}"/>
              </a:ext>
            </a:extLst>
          </p:cNvPr>
          <p:cNvSpPr/>
          <p:nvPr/>
        </p:nvSpPr>
        <p:spPr>
          <a:xfrm>
            <a:off x="6243404"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71" name="正方形/長方形 70">
            <a:extLst>
              <a:ext uri="{FF2B5EF4-FFF2-40B4-BE49-F238E27FC236}">
                <a16:creationId xmlns:a16="http://schemas.microsoft.com/office/drawing/2014/main" id="{5418BAE1-F7E9-4C52-971D-F777DAE82533}"/>
              </a:ext>
            </a:extLst>
          </p:cNvPr>
          <p:cNvSpPr/>
          <p:nvPr/>
        </p:nvSpPr>
        <p:spPr>
          <a:xfrm>
            <a:off x="7546518"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72" name="正方形/長方形 71">
            <a:extLst>
              <a:ext uri="{FF2B5EF4-FFF2-40B4-BE49-F238E27FC236}">
                <a16:creationId xmlns:a16="http://schemas.microsoft.com/office/drawing/2014/main" id="{69252636-0F70-458C-887C-006AEAD120D3}"/>
              </a:ext>
            </a:extLst>
          </p:cNvPr>
          <p:cNvSpPr/>
          <p:nvPr/>
        </p:nvSpPr>
        <p:spPr>
          <a:xfrm>
            <a:off x="3753253" y="1251631"/>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sp>
        <p:nvSpPr>
          <p:cNvPr id="42" name="正方形/長方形 41">
            <a:extLst>
              <a:ext uri="{FF2B5EF4-FFF2-40B4-BE49-F238E27FC236}">
                <a16:creationId xmlns:a16="http://schemas.microsoft.com/office/drawing/2014/main" id="{4675CCDE-04AE-4249-8296-DD3207DD0A68}"/>
              </a:ext>
            </a:extLst>
          </p:cNvPr>
          <p:cNvSpPr/>
          <p:nvPr/>
        </p:nvSpPr>
        <p:spPr>
          <a:xfrm>
            <a:off x="292950" y="4885607"/>
            <a:ext cx="1669021" cy="923330"/>
          </a:xfrm>
          <a:prstGeom prst="rect">
            <a:avLst/>
          </a:prstGeom>
        </p:spPr>
        <p:txBody>
          <a:bodyPr wrap="square">
            <a:spAutoFit/>
          </a:bodyPr>
          <a:lstStyle/>
          <a:p>
            <a:pPr algn="ctr"/>
            <a:r>
              <a:rPr lang="ja-JP" altLang="en-US">
                <a:latin typeface="+mn-ea"/>
                <a:cs typeface="Times New Roman" panose="02020603050405020304" pitchFamily="18" charset="0"/>
              </a:rPr>
              <a:t>低周波成分を保存できる！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3E85A323-425C-4BBA-8931-C86901FCD90E}"/>
              </a:ext>
            </a:extLst>
          </p:cNvPr>
          <p:cNvSpPr/>
          <p:nvPr/>
        </p:nvSpPr>
        <p:spPr>
          <a:xfrm>
            <a:off x="7056939" y="4791366"/>
            <a:ext cx="1669021" cy="923330"/>
          </a:xfrm>
          <a:prstGeom prst="rect">
            <a:avLst/>
          </a:prstGeom>
        </p:spPr>
        <p:txBody>
          <a:bodyPr wrap="square">
            <a:spAutoFit/>
          </a:bodyPr>
          <a:lstStyle/>
          <a:p>
            <a:pPr algn="ctr"/>
            <a:r>
              <a:rPr lang="ja-JP" altLang="en-US" dirty="0">
                <a:latin typeface="+mn-ea"/>
                <a:cs typeface="Times New Roman" panose="02020603050405020304" pitchFamily="18" charset="0"/>
              </a:rPr>
              <a:t>高周波成分を保存できない</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a:t>
            </a:r>
            <a:r>
              <a:rPr lang="ja-JP" altLang="en-US" dirty="0">
                <a:solidFill>
                  <a:schemeClr val="accent2"/>
                </a:solidFill>
                <a:latin typeface="+mn-ea"/>
                <a:cs typeface="Times New Roman" panose="02020603050405020304" pitchFamily="18" charset="0"/>
              </a:rPr>
              <a:t>苦手</a:t>
            </a:r>
            <a:r>
              <a:rPr lang="ja-JP" altLang="en-US" dirty="0">
                <a:latin typeface="+mn-ea"/>
                <a:cs typeface="Times New Roman" panose="02020603050405020304" pitchFamily="18" charset="0"/>
              </a:rPr>
              <a:t>な領域）</a:t>
            </a:r>
            <a:endParaRPr lang="en-US" altLang="ja-JP" dirty="0">
              <a:latin typeface="+mn-ea"/>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73050" y="1086719"/>
            <a:ext cx="8468614" cy="2246769"/>
          </a:xfrm>
          <a:prstGeom prst="rect">
            <a:avLst/>
          </a:prstGeom>
        </p:spPr>
        <p:txBody>
          <a:bodyPr wrap="square">
            <a:spAutoFit/>
          </a:bodyPr>
          <a:lstStyle/>
          <a:p>
            <a:pPr algn="just"/>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[1]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K.Kawamura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 Still Image Coding Method Using Discrete Cosine Transform and Basis of Independent Component Analysis,” </a:t>
            </a:r>
            <a:r>
              <a:rPr lang="en-US" altLang="ja-JP" sz="1400" i="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The journal of the Institute of Image Electronics Engineers of Japan</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vol.45, no.2, pp.201-211, (2016).</a:t>
            </a:r>
          </a:p>
          <a:p>
            <a:pPr algn="just"/>
            <a:endParaRPr lang="en-US" altLang="ja-JP" sz="140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[2]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A.Tgashi</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“Selection of Important ICA Basis Based on Comparison of Image Quality Improvement in Still Image Coding Using Basis of Independent Component Analysis,” </a:t>
            </a:r>
            <a:r>
              <a:rPr lang="en-US" altLang="ja-JP" sz="1400" i="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IEICE technical report</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vol.118, no.501, pp.153-158, (2019).</a:t>
            </a:r>
          </a:p>
          <a:p>
            <a:pPr algn="just"/>
            <a:endPar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[3] </a:t>
            </a:r>
            <a:r>
              <a:rPr lang="en-US" altLang="ja-JP" sz="1400" err="1">
                <a:effectLst/>
                <a:latin typeface="Times New Roman" panose="02020603050405020304" pitchFamily="18" charset="0"/>
                <a:ea typeface="Meiryo UI" panose="020B0604030504040204" pitchFamily="50" charset="-128"/>
                <a:cs typeface="Times New Roman" panose="02020603050405020304" pitchFamily="18" charset="0"/>
              </a:rPr>
              <a:t>S.Mallat</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err="1">
                <a:effectLst/>
                <a:latin typeface="Times New Roman" panose="02020603050405020304" pitchFamily="18" charset="0"/>
                <a:ea typeface="Meiryo UI" panose="020B0604030504040204" pitchFamily="50" charset="-128"/>
                <a:cs typeface="Times New Roman" panose="02020603050405020304" pitchFamily="18" charset="0"/>
              </a:rPr>
              <a:t>A.Zhang</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”Matching Pursuits with Time-Frequency Dictionaries, ” </a:t>
            </a:r>
            <a:r>
              <a:rPr lang="en-US" altLang="ja-JP" sz="1400" i="1">
                <a:effectLst/>
                <a:latin typeface="Times New Roman" panose="02020603050405020304" pitchFamily="18" charset="0"/>
                <a:ea typeface="Meiryo UI" panose="020B0604030504040204" pitchFamily="50" charset="-128"/>
                <a:cs typeface="Times New Roman" panose="02020603050405020304" pitchFamily="18" charset="0"/>
              </a:rPr>
              <a:t>IEEE Trans. on Signal Processing</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Vol.41, No.12, pp.3397-3415, (1993).</a:t>
            </a:r>
            <a:endParaRPr lang="ja-JP" altLang="ja-JP" sz="1400">
              <a:effectLst/>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7" name="タイトル 1">
            <a:extLst>
              <a:ext uri="{FF2B5EF4-FFF2-40B4-BE49-F238E27FC236}">
                <a16:creationId xmlns:a16="http://schemas.microsoft.com/office/drawing/2014/main" id="{28150F63-0BCF-4294-8DB3-D682E058960F}"/>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References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雲 4">
            <a:extLst>
              <a:ext uri="{FF2B5EF4-FFF2-40B4-BE49-F238E27FC236}">
                <a16:creationId xmlns:a16="http://schemas.microsoft.com/office/drawing/2014/main" id="{DB723B45-9ABC-4112-922C-1698751AB840}"/>
              </a:ext>
            </a:extLst>
          </p:cNvPr>
          <p:cNvSpPr/>
          <p:nvPr/>
        </p:nvSpPr>
        <p:spPr>
          <a:xfrm>
            <a:off x="164980" y="3819307"/>
            <a:ext cx="8814040" cy="2498729"/>
          </a:xfrm>
          <a:prstGeom prst="cloud">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A0D71BE-78D8-494D-A832-E5177C4F141D}"/>
              </a:ext>
            </a:extLst>
          </p:cNvPr>
          <p:cNvSpPr txBox="1"/>
          <p:nvPr/>
        </p:nvSpPr>
        <p:spPr>
          <a:xfrm>
            <a:off x="952107" y="4653172"/>
            <a:ext cx="7642389" cy="830997"/>
          </a:xfrm>
          <a:prstGeom prst="rect">
            <a:avLst/>
          </a:prstGeom>
          <a:solidFill>
            <a:schemeClr val="bg1"/>
          </a:solidFill>
          <a:effectLst>
            <a:softEdge rad="88900"/>
          </a:effectLst>
        </p:spPr>
        <p:txBody>
          <a:bodyPr wrap="square" rtlCol="0">
            <a:spAutoFit/>
          </a:bodyPr>
          <a:lstStyle/>
          <a:p>
            <a:pPr algn="ctr"/>
            <a:r>
              <a:rPr kumimoji="1" lang="en-US" altLang="ja-JP" sz="4800">
                <a:solidFill>
                  <a:schemeClr val="accent1"/>
                </a:solidFill>
                <a:latin typeface="Times New Roman" panose="02020603050405020304" pitchFamily="18" charset="0"/>
                <a:cs typeface="Times New Roman" panose="02020603050405020304" pitchFamily="18" charset="0"/>
              </a:rPr>
              <a:t>Thank you for </a:t>
            </a:r>
            <a:r>
              <a:rPr lang="en-US" altLang="ja-JP" sz="4800">
                <a:solidFill>
                  <a:schemeClr val="accent1"/>
                </a:solidFill>
                <a:latin typeface="Times New Roman" panose="02020603050405020304" pitchFamily="18" charset="0"/>
                <a:cs typeface="Times New Roman" panose="02020603050405020304" pitchFamily="18" charset="0"/>
              </a:rPr>
              <a:t>your attention !</a:t>
            </a:r>
            <a:endParaRPr kumimoji="1" lang="ja-JP" altLang="en-US" sz="480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extLst>
              <p:ext uri="{D42A27DB-BD31-4B8C-83A1-F6EECF244321}">
                <p14:modId xmlns:p14="http://schemas.microsoft.com/office/powerpoint/2010/main" val="1956609839"/>
              </p:ext>
            </p:extLst>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214931" y="253921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5946"/>
                <a:gd name="adj2" fmla="val -74322"/>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a:ln>
              <a:solidFill>
                <a:schemeClr val="tx1"/>
              </a:solidFill>
            </a:ln>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a:ln>
              <a:solidFill>
                <a:schemeClr val="tx1"/>
              </a:solidFill>
            </a:ln>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1895388" y="4491690"/>
            <a:ext cx="2162067" cy="778735"/>
          </a:xfrm>
          <a:prstGeom prst="wedgeRectCallout">
            <a:avLst>
              <a:gd name="adj1" fmla="val -72598"/>
              <a:gd name="adj2" fmla="val 1802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074" y="4558515"/>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180" y="4560968"/>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3968" y="4558515"/>
            <a:ext cx="642491" cy="642491"/>
          </a:xfrm>
          <a:prstGeom prst="rect">
            <a:avLst/>
          </a:prstGeom>
          <a:noFill/>
          <a:ln>
            <a:noFill/>
          </a:ln>
        </p:spPr>
      </p:pic>
      <p:sp>
        <p:nvSpPr>
          <p:cNvPr id="39" name="吹き出し: 四角形 38">
            <a:extLst>
              <a:ext uri="{FF2B5EF4-FFF2-40B4-BE49-F238E27FC236}">
                <a16:creationId xmlns:a16="http://schemas.microsoft.com/office/drawing/2014/main" id="{7C045E7C-FC8B-4504-8414-71558D70F722}"/>
              </a:ext>
            </a:extLst>
          </p:cNvPr>
          <p:cNvSpPr/>
          <p:nvPr/>
        </p:nvSpPr>
        <p:spPr>
          <a:xfrm>
            <a:off x="3098828" y="2020768"/>
            <a:ext cx="2162067" cy="778735"/>
          </a:xfrm>
          <a:prstGeom prst="wedgeRectCallout">
            <a:avLst>
              <a:gd name="adj1" fmla="val 17006"/>
              <a:gd name="adj2" fmla="val 7519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58702" y="209011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579" y="209092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3650" y="2090929"/>
            <a:ext cx="638410" cy="638410"/>
          </a:xfrm>
          <a:prstGeom prst="rect">
            <a:avLst/>
          </a:prstGeom>
        </p:spPr>
      </p:pic>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spTree>
    <p:extLst>
      <p:ext uri="{BB962C8B-B14F-4D97-AF65-F5344CB8AC3E}">
        <p14:creationId xmlns:p14="http://schemas.microsoft.com/office/powerpoint/2010/main" val="358295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02C8FC07-72B0-421A-8BED-77E7106154D9}"/>
              </a:ext>
            </a:extLst>
          </p:cNvPr>
          <p:cNvGraphicFramePr>
            <a:graphicFrameLocks/>
          </p:cNvGraphicFramePr>
          <p:nvPr>
            <p:extLst>
              <p:ext uri="{D42A27DB-BD31-4B8C-83A1-F6EECF244321}">
                <p14:modId xmlns:p14="http://schemas.microsoft.com/office/powerpoint/2010/main" val="2407843334"/>
              </p:ext>
            </p:extLst>
          </p:nvPr>
        </p:nvGraphicFramePr>
        <p:xfrm>
          <a:off x="433633" y="1452205"/>
          <a:ext cx="8086945" cy="440027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85" y="1781713"/>
            <a:ext cx="1496458" cy="1496458"/>
          </a:xfrm>
          <a:prstGeom prst="rect">
            <a:avLst/>
          </a:prstGeom>
        </p:spPr>
      </p:pic>
      <p:sp>
        <p:nvSpPr>
          <p:cNvPr id="7" name="タイトル 1">
            <a:extLst>
              <a:ext uri="{FF2B5EF4-FFF2-40B4-BE49-F238E27FC236}">
                <a16:creationId xmlns:a16="http://schemas.microsoft.com/office/drawing/2014/main" id="{1C86134C-58E3-4A3E-96C4-6F950BF1C663}"/>
              </a:ext>
            </a:extLst>
          </p:cNvPr>
          <p:cNvSpPr>
            <a:spLocks noGrp="1"/>
          </p:cNvSpPr>
          <p:nvPr>
            <p:ph type="title"/>
          </p:nvPr>
        </p:nvSpPr>
        <p:spPr>
          <a:xfrm>
            <a:off x="266700" y="96351"/>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3C5FB00B-C77E-4C82-A961-0509D44F8521}"/>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9" name="正方形/長方形 8">
            <a:extLst>
              <a:ext uri="{FF2B5EF4-FFF2-40B4-BE49-F238E27FC236}">
                <a16:creationId xmlns:a16="http://schemas.microsoft.com/office/drawing/2014/main" id="{5DBF991F-E220-4196-AE64-653D42B97FE1}"/>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1138573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1A695B00-7E37-463B-8E67-C5DED129AAD0}"/>
              </a:ext>
            </a:extLst>
          </p:cNvPr>
          <p:cNvGraphicFramePr>
            <a:graphicFrameLocks/>
          </p:cNvGraphicFramePr>
          <p:nvPr>
            <p:extLst>
              <p:ext uri="{D42A27DB-BD31-4B8C-83A1-F6EECF244321}">
                <p14:modId xmlns:p14="http://schemas.microsoft.com/office/powerpoint/2010/main" val="4241956477"/>
              </p:ext>
            </p:extLst>
          </p:nvPr>
        </p:nvGraphicFramePr>
        <p:xfrm>
          <a:off x="513456" y="1364685"/>
          <a:ext cx="8130896" cy="4500733"/>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“Cameraman”</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42" y="1723855"/>
            <a:ext cx="2114062" cy="2114062"/>
          </a:xfrm>
          <a:prstGeom prst="rect">
            <a:avLst/>
          </a:prstGeom>
        </p:spPr>
      </p:pic>
    </p:spTree>
    <p:extLst>
      <p:ext uri="{BB962C8B-B14F-4D97-AF65-F5344CB8AC3E}">
        <p14:creationId xmlns:p14="http://schemas.microsoft.com/office/powerpoint/2010/main" val="3987222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“Barbara”</a:t>
            </a: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01" y="1867460"/>
            <a:ext cx="1958296" cy="1958296"/>
          </a:xfrm>
          <a:prstGeom prst="rect">
            <a:avLst/>
          </a:prstGeom>
        </p:spPr>
      </p:pic>
      <p:graphicFrame>
        <p:nvGraphicFramePr>
          <p:cNvPr id="8" name="グラフ 7">
            <a:extLst>
              <a:ext uri="{FF2B5EF4-FFF2-40B4-BE49-F238E27FC236}">
                <a16:creationId xmlns:a16="http://schemas.microsoft.com/office/drawing/2014/main" id="{6571E151-76FF-420D-9703-97A1ED2731C5}"/>
              </a:ext>
            </a:extLst>
          </p:cNvPr>
          <p:cNvGraphicFramePr>
            <a:graphicFrameLocks/>
          </p:cNvGraphicFramePr>
          <p:nvPr>
            <p:extLst>
              <p:ext uri="{D42A27DB-BD31-4B8C-83A1-F6EECF244321}">
                <p14:modId xmlns:p14="http://schemas.microsoft.com/office/powerpoint/2010/main" val="2761273283"/>
              </p:ext>
            </p:extLst>
          </p:nvPr>
        </p:nvGraphicFramePr>
        <p:xfrm>
          <a:off x="544005" y="1519917"/>
          <a:ext cx="8333295" cy="4410184"/>
        </p:xfrm>
        <a:graphic>
          <a:graphicData uri="http://schemas.openxmlformats.org/drawingml/2006/chart">
            <c:chart xmlns:c="http://schemas.openxmlformats.org/drawingml/2006/chart" xmlns:r="http://schemas.openxmlformats.org/officeDocument/2006/relationships" r:id="rId4"/>
          </a:graphicData>
        </a:graphic>
      </p:graphicFrame>
      <p:sp>
        <p:nvSpPr>
          <p:cNvPr id="9" name="正方形/長方形 8">
            <a:extLst>
              <a:ext uri="{FF2B5EF4-FFF2-40B4-BE49-F238E27FC236}">
                <a16:creationId xmlns:a16="http://schemas.microsoft.com/office/drawing/2014/main" id="{32FB79DB-379B-41C8-AAC8-66FC0AD05FDD}"/>
              </a:ext>
            </a:extLst>
          </p:cNvPr>
          <p:cNvSpPr/>
          <p:nvPr/>
        </p:nvSpPr>
        <p:spPr>
          <a:xfrm>
            <a:off x="1030002" y="5930101"/>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2317569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126598" y="1408212"/>
            <a:ext cx="2868931" cy="1023081"/>
          </a:xfrm>
          <a:prstGeom prst="wedgeRectCallout">
            <a:avLst>
              <a:gd name="adj1" fmla="val 21245"/>
              <a:gd name="adj2" fmla="val 6729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anose="02020603050405020304" pitchFamily="18" charset="0"/>
                <a:cs typeface="Times New Roman" panose="02020603050405020304" pitchFamily="18" charset="0"/>
              </a:rPr>
              <a:t>T</a:t>
            </a:r>
            <a:r>
              <a:rPr kumimoji="1" lang="en-US" altLang="ja-JP">
                <a:solidFill>
                  <a:schemeClr val="tx1"/>
                </a:solidFill>
                <a:latin typeface="Times New Roman" panose="02020603050405020304" pitchFamily="18" charset="0"/>
                <a:cs typeface="Times New Roman" panose="02020603050405020304" pitchFamily="18" charset="0"/>
              </a:rPr>
              <a:t>he blocks can improve image quality Even with only average values.</a:t>
            </a: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4148669" y="1635535"/>
            <a:ext cx="846659"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827466" y="1645370"/>
            <a:ext cx="1530178"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23</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30</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684064"/>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6198568"/>
            <a:ext cx="59559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and ICA bases used there in each bit rates</a:t>
            </a:r>
          </a:p>
        </p:txBody>
      </p:sp>
      <p:pic>
        <p:nvPicPr>
          <p:cNvPr id="5" name="図 4" descr="QR コード&#10;&#10;自動的に生成された説明">
            <a:extLst>
              <a:ext uri="{FF2B5EF4-FFF2-40B4-BE49-F238E27FC236}">
                <a16:creationId xmlns:a16="http://schemas.microsoft.com/office/drawing/2014/main" id="{63C1F957-BC47-4A69-AC5F-57555C25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70" y="2640596"/>
            <a:ext cx="2034540" cy="2034540"/>
          </a:xfrm>
          <a:prstGeom prst="rect">
            <a:avLst/>
          </a:prstGeom>
          <a:effectLst>
            <a:outerShdw blurRad="50800" dist="38100" dir="2700000" algn="tl" rotWithShape="0">
              <a:prstClr val="black">
                <a:alpha val="40000"/>
              </a:prstClr>
            </a:outerShdw>
          </a:effectLst>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1F6D335B-1BCA-4E7D-9D88-D6A87BC4B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81" y="2663972"/>
            <a:ext cx="2034540" cy="2034540"/>
          </a:xfrm>
          <a:prstGeom prst="rect">
            <a:avLst/>
          </a:prstGeom>
          <a:effectLst>
            <a:outerShdw blurRad="50800" dist="38100" dir="2700000" algn="tl" rotWithShape="0">
              <a:prstClr val="black">
                <a:alpha val="40000"/>
              </a:prstClr>
            </a:outerShdw>
          </a:effectLst>
        </p:spPr>
      </p:pic>
      <p:pic>
        <p:nvPicPr>
          <p:cNvPr id="9" name="図 8" descr="QR コード&#10;&#10;自動的に生成された説明">
            <a:extLst>
              <a:ext uri="{FF2B5EF4-FFF2-40B4-BE49-F238E27FC236}">
                <a16:creationId xmlns:a16="http://schemas.microsoft.com/office/drawing/2014/main" id="{653566D2-C90F-49BE-AB6B-3CA48B906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4729" y="2630260"/>
            <a:ext cx="2034541" cy="2034541"/>
          </a:xfrm>
          <a:prstGeom prst="rect">
            <a:avLst/>
          </a:prstGeom>
          <a:effectLst>
            <a:outerShdw blurRad="50800" dist="38100" dir="2700000" algn="tl" rotWithShape="0">
              <a:prstClr val="black">
                <a:alpha val="40000"/>
              </a:prstClr>
            </a:outerShdw>
          </a:effectLst>
        </p:spPr>
      </p:pic>
      <p:pic>
        <p:nvPicPr>
          <p:cNvPr id="11" name="図 10" descr="背景パターン&#10;&#10;中程度の精度で自動的に生成された説明">
            <a:extLst>
              <a:ext uri="{FF2B5EF4-FFF2-40B4-BE49-F238E27FC236}">
                <a16:creationId xmlns:a16="http://schemas.microsoft.com/office/drawing/2014/main" id="{CBE9F4B0-CB25-4E4F-9353-0453F9C6F0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83" y="1728726"/>
            <a:ext cx="609600" cy="609600"/>
          </a:xfrm>
          <a:prstGeom prst="rect">
            <a:avLst/>
          </a:prstGeom>
        </p:spPr>
      </p:pic>
      <p:pic>
        <p:nvPicPr>
          <p:cNvPr id="13" name="図 12" descr="背景パターン&#10;&#10;自動的に生成された説明">
            <a:extLst>
              <a:ext uri="{FF2B5EF4-FFF2-40B4-BE49-F238E27FC236}">
                <a16:creationId xmlns:a16="http://schemas.microsoft.com/office/drawing/2014/main" id="{7DDE9EB7-9974-4D59-B305-359EC28BC3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5984" y="1732560"/>
            <a:ext cx="609600" cy="609600"/>
          </a:xfrm>
          <a:prstGeom prst="rect">
            <a:avLst/>
          </a:prstGeom>
        </p:spPr>
      </p:pic>
      <p:pic>
        <p:nvPicPr>
          <p:cNvPr id="15" name="図 14" descr="タイル床の上にある&#10;&#10;中程度の精度で自動的に生成された説明">
            <a:extLst>
              <a:ext uri="{FF2B5EF4-FFF2-40B4-BE49-F238E27FC236}">
                <a16:creationId xmlns:a16="http://schemas.microsoft.com/office/drawing/2014/main" id="{5AA5A9AF-4D9F-4D5B-A55B-4387D4569F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7198" y="1711582"/>
            <a:ext cx="609600" cy="609600"/>
          </a:xfrm>
          <a:prstGeom prst="rect">
            <a:avLst/>
          </a:prstGeom>
        </p:spPr>
      </p:pic>
      <p:sp>
        <p:nvSpPr>
          <p:cNvPr id="36" name="コンテンツ プレースホルダー 2">
            <a:extLst>
              <a:ext uri="{FF2B5EF4-FFF2-40B4-BE49-F238E27FC236}">
                <a16:creationId xmlns:a16="http://schemas.microsoft.com/office/drawing/2014/main" id="{2A7F8901-CAC5-4F50-B023-5026FCB99998}"/>
              </a:ext>
            </a:extLst>
          </p:cNvPr>
          <p:cNvSpPr txBox="1">
            <a:spLocks/>
          </p:cNvSpPr>
          <p:nvPr/>
        </p:nvSpPr>
        <p:spPr>
          <a:xfrm>
            <a:off x="521070" y="5146418"/>
            <a:ext cx="5745608"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We got the same results as the image “Airplane”</a:t>
            </a:r>
          </a:p>
        </p:txBody>
      </p:sp>
    </p:spTree>
    <p:extLst>
      <p:ext uri="{BB962C8B-B14F-4D97-AF65-F5344CB8AC3E}">
        <p14:creationId xmlns:p14="http://schemas.microsoft.com/office/powerpoint/2010/main" val="1020639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8680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223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7827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0810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6835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017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0894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3473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4768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011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012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Matching pursuits </a:t>
            </a:r>
            <a:r>
              <a:rPr lang="en-US" altLang="ja-JP" sz="1200">
                <a:latin typeface="Times New Roman" panose="02020603050405020304" pitchFamily="18" charset="0"/>
                <a:cs typeface="Times New Roman" panose="02020603050405020304" pitchFamily="18" charset="0"/>
              </a:rPr>
              <a:t>[3]</a:t>
            </a:r>
            <a:endParaRPr lang="ja-JP" altLang="en-US" sz="1600">
              <a:latin typeface="Times New Roman" panose="02020603050405020304" pitchFamily="18" charset="0"/>
              <a:cs typeface="Times New Roman" panose="02020603050405020304" pitchFamily="18" charset="0"/>
            </a:endParaRP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a:endCxn id="64" idx="2"/>
          </p:cNvCxnSpPr>
          <p:nvPr/>
        </p:nvCxnSpPr>
        <p:spPr>
          <a:xfrm flipV="1">
            <a:off x="2100062" y="330157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44005"/>
            <a:ext cx="2215890" cy="17895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67882"/>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Step1</a:t>
            </a:r>
            <a:endParaRPr lang="ja-JP" altLang="en-US" sz="200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057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Evaluate of each </a:t>
            </a:r>
          </a:p>
          <a:p>
            <a:pPr algn="ctr"/>
            <a:r>
              <a:rPr lang="en-US" altLang="ja-JP" sz="1600">
                <a:latin typeface="Times New Roman" panose="02020603050405020304" pitchFamily="18" charset="0"/>
                <a:cs typeface="Times New Roman" panose="02020603050405020304" pitchFamily="18" charset="0"/>
              </a:rPr>
              <a:t>ICA basis in optimal blocks</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830094" y="1210559"/>
            <a:ext cx="113543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Candidate</a:t>
            </a:r>
            <a:endParaRPr lang="ja-JP" altLang="en-US">
              <a:latin typeface="Times New Roman" panose="02020603050405020304" pitchFamily="18" charset="0"/>
              <a:cs typeface="Times New Roman" panose="02020603050405020304" pitchFamily="18" charset="0"/>
            </a:endParaRP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102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70D04628-C017-4086-B84E-EEA7DB81EBAA}"/>
              </a:ext>
            </a:extLst>
          </p:cNvPr>
          <p:cNvSpPr txBox="1"/>
          <p:nvPr/>
        </p:nvSpPr>
        <p:spPr>
          <a:xfrm>
            <a:off x="83833" y="5734590"/>
            <a:ext cx="2510494" cy="523220"/>
          </a:xfrm>
          <a:prstGeom prst="rect">
            <a:avLst/>
          </a:prstGeom>
          <a:noFill/>
        </p:spPr>
        <p:txBody>
          <a:bodyPr wrap="square" rtlCol="0">
            <a:spAutoFit/>
          </a:bodyPr>
          <a:lstStyle/>
          <a:p>
            <a:pPr algn="ctr"/>
            <a:r>
              <a:rPr lang="en-US" altLang="ja-JP" sz="1400">
                <a:latin typeface="Times New Roman" panose="02020603050405020304" pitchFamily="18" charset="0"/>
                <a:cs typeface="Times New Roman" panose="02020603050405020304" pitchFamily="18" charset="0"/>
              </a:rPr>
              <a:t>Determine the quantization priority in ICA</a:t>
            </a:r>
            <a:endParaRPr lang="ja-JP" altLang="en-US" sz="14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6495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1558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057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Focus only on image quality</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14001"/>
            <a:ext cx="4070604" cy="176947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44346"/>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Step2</a:t>
            </a:r>
            <a:endParaRPr lang="ja-JP" altLang="en-US" sz="200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2848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18982"/>
            <a:ext cx="98924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 </a:t>
            </a:r>
            <a:r>
              <a:rPr lang="en-US" altLang="ja-JP" sz="1600">
                <a:latin typeface="Times New Roman" panose="02020603050405020304" pitchFamily="18" charset="0"/>
                <a:cs typeface="Times New Roman" panose="02020603050405020304" pitchFamily="18" charset="0"/>
              </a:rPr>
              <a:t>basis</a:t>
            </a:r>
            <a:endParaRPr lang="ja-JP" altLang="en-US" sz="160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5785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4298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2848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3687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4347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163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106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3473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4768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7954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1317"/>
            <a:ext cx="106311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of </a:t>
            </a:r>
          </a:p>
          <a:p>
            <a:pPr algn="ctr"/>
            <a:r>
              <a:rPr lang="en-US" altLang="ja-JP" sz="1400" err="1">
                <a:latin typeface="Times New Roman" panose="02020603050405020304" pitchFamily="18" charset="0"/>
                <a:cs typeface="Times New Roman" panose="02020603050405020304" pitchFamily="18" charset="0"/>
              </a:rPr>
              <a:t>ICA_Block</a:t>
            </a:r>
            <a:endParaRPr lang="ja-JP" altLang="en-US" sz="140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780540" y="1124006"/>
            <a:ext cx="818942"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Proper</a:t>
            </a:r>
            <a:endParaRPr lang="ja-JP" altLang="en-US">
              <a:latin typeface="Times New Roman" panose="02020603050405020304" pitchFamily="18" charset="0"/>
              <a:cs typeface="Times New Roman" panose="02020603050405020304" pitchFamily="18" charset="0"/>
            </a:endParaRP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of conventional methods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6409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78353"/>
            <a:ext cx="114326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Image</a:t>
            </a:r>
          </a:p>
          <a:p>
            <a:pPr algn="ctr"/>
            <a:r>
              <a:rPr lang="en-US" altLang="ja-JP" sz="1400">
                <a:latin typeface="Times New Roman" panose="02020603050405020304" pitchFamily="18" charset="0"/>
                <a:cs typeface="Times New Roman" panose="02020603050405020304" pitchFamily="18" charset="0"/>
              </a:rPr>
              <a:t>segmentation</a:t>
            </a:r>
            <a:endParaRPr lang="ja-JP" altLang="en-US" sz="140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1645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02608"/>
            <a:ext cx="1031051"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Additional</a:t>
            </a:r>
          </a:p>
          <a:p>
            <a:pPr algn="ctr"/>
            <a:r>
              <a:rPr lang="en-US" sz="140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8537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1" y="852441"/>
            <a:ext cx="5037619" cy="605773"/>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System diagram of </a:t>
            </a:r>
            <a:r>
              <a:rPr lang="en-US" altLang="ja-JP" sz="2000">
                <a:solidFill>
                  <a:schemeClr val="accent2"/>
                </a:solidFill>
                <a:latin typeface="Times New Roman" panose="02020603050405020304" pitchFamily="18" charset="0"/>
              </a:rPr>
              <a:t>conventional method </a:t>
            </a:r>
            <a:r>
              <a:rPr lang="en-US" altLang="ja-JP" sz="1500">
                <a:latin typeface="Times New Roman" panose="02020603050405020304" pitchFamily="18" charset="0"/>
              </a:rPr>
              <a:t>[2]</a:t>
            </a:r>
            <a:endParaRPr lang="en-US" altLang="ja-JP" sz="2000">
              <a:latin typeface="Times New Roman" panose="02020603050405020304" pitchFamily="18" charset="0"/>
            </a:endParaRPr>
          </a:p>
        </p:txBody>
      </p:sp>
      <p:sp>
        <p:nvSpPr>
          <p:cNvPr id="90" name="テキスト ボックス 89">
            <a:extLst>
              <a:ext uri="{FF2B5EF4-FFF2-40B4-BE49-F238E27FC236}">
                <a16:creationId xmlns:a16="http://schemas.microsoft.com/office/drawing/2014/main" id="{DAB46D67-301A-4D47-99CB-CB45FBEA2BFA}"/>
              </a:ext>
            </a:extLst>
          </p:cNvPr>
          <p:cNvSpPr txBox="1"/>
          <p:nvPr/>
        </p:nvSpPr>
        <p:spPr>
          <a:xfrm>
            <a:off x="3312389" y="6366333"/>
            <a:ext cx="2132059" cy="307777"/>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Evaluate of each ICA basis</a:t>
            </a:r>
            <a:endParaRPr lang="ja-JP" altLang="en-US" sz="1400">
              <a:latin typeface="Times New Roman" panose="02020603050405020304" pitchFamily="18" charset="0"/>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8651ED1F-EDAD-4833-A061-7D648F2770BF}"/>
              </a:ext>
            </a:extLst>
          </p:cNvPr>
          <p:cNvSpPr txBox="1"/>
          <p:nvPr/>
        </p:nvSpPr>
        <p:spPr>
          <a:xfrm>
            <a:off x="5698601" y="6280978"/>
            <a:ext cx="1491114"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a:t>
            </a:r>
          </a:p>
          <a:p>
            <a:pPr algn="ctr"/>
            <a:r>
              <a:rPr lang="en-US" altLang="ja-JP" sz="1400">
                <a:latin typeface="Times New Roman" panose="02020603050405020304" pitchFamily="18" charset="0"/>
                <a:cs typeface="Times New Roman" panose="02020603050405020304" pitchFamily="18" charset="0"/>
              </a:rPr>
              <a:t>of Important basis</a:t>
            </a:r>
            <a:endParaRPr lang="ja-JP"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 name="コンテンツ プレースホルダー 18" descr="C:\Users\kawamura\study\ゼミ\基底画像（永久保存版）\barbara.bmp">
            <a:extLst>
              <a:ext uri="{FF2B5EF4-FFF2-40B4-BE49-F238E27FC236}">
                <a16:creationId xmlns:a16="http://schemas.microsoft.com/office/drawing/2014/main" id="{DEE238B7-45AD-41FB-A7E9-BEC79841B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399" y="2771793"/>
            <a:ext cx="1996925" cy="1996925"/>
          </a:xfrm>
          <a:prstGeom prst="rect">
            <a:avLst/>
          </a:prstGeom>
          <a:noFill/>
          <a:ln w="25400">
            <a:noFill/>
          </a:ln>
          <a:effectLst>
            <a:outerShdw blurRad="50800" dist="38100" dir="2700000" algn="tl" rotWithShape="0">
              <a:prstClr val="black">
                <a:alpha val="40000"/>
              </a:prstClr>
            </a:outerShdw>
          </a:effectLst>
        </p:spPr>
      </p:pic>
      <p:sp>
        <p:nvSpPr>
          <p:cNvPr id="49" name="正方形/長方形 48">
            <a:extLst>
              <a:ext uri="{FF2B5EF4-FFF2-40B4-BE49-F238E27FC236}">
                <a16:creationId xmlns:a16="http://schemas.microsoft.com/office/drawing/2014/main" id="{B555B924-3901-4623-97E3-236738C20A22}"/>
              </a:ext>
            </a:extLst>
          </p:cNvPr>
          <p:cNvSpPr/>
          <p:nvPr/>
        </p:nvSpPr>
        <p:spPr>
          <a:xfrm>
            <a:off x="578478" y="4490567"/>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63229CC8-34F3-4391-8E08-1F2B46F56F4B}"/>
              </a:ext>
            </a:extLst>
          </p:cNvPr>
          <p:cNvCxnSpPr>
            <a:cxnSpLocks/>
            <a:stCxn id="49" idx="3"/>
            <a:endCxn id="51" idx="1"/>
          </p:cNvCxnSpPr>
          <p:nvPr/>
        </p:nvCxnSpPr>
        <p:spPr>
          <a:xfrm flipV="1">
            <a:off x="646846" y="4203152"/>
            <a:ext cx="1970643" cy="3200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BF060B7A-D193-4180-97BA-FF12160A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489" y="3814127"/>
            <a:ext cx="792985" cy="778049"/>
          </a:xfrm>
          <a:prstGeom prst="rect">
            <a:avLst/>
          </a:prstGeom>
          <a:ln w="28575">
            <a:solidFill>
              <a:srgbClr val="FF0000"/>
            </a:solidFill>
          </a:ln>
          <a:effectLst>
            <a:outerShdw blurRad="50800" dist="38100" dir="2700000" algn="tl" rotWithShape="0">
              <a:prstClr val="black">
                <a:alpha val="40000"/>
              </a:prstClr>
            </a:outerShdw>
          </a:effectLst>
        </p:spPr>
      </p:pic>
      <p:grpSp>
        <p:nvGrpSpPr>
          <p:cNvPr id="52" name="グループ化 51">
            <a:extLst>
              <a:ext uri="{FF2B5EF4-FFF2-40B4-BE49-F238E27FC236}">
                <a16:creationId xmlns:a16="http://schemas.microsoft.com/office/drawing/2014/main" id="{28B79FF0-EE2B-4D1A-9B9A-C2FE66DEBFB7}"/>
              </a:ext>
            </a:extLst>
          </p:cNvPr>
          <p:cNvGrpSpPr/>
          <p:nvPr/>
        </p:nvGrpSpPr>
        <p:grpSpPr>
          <a:xfrm>
            <a:off x="3947119" y="2573405"/>
            <a:ext cx="1603866" cy="1982162"/>
            <a:chOff x="2930414" y="2365711"/>
            <a:chExt cx="1535099" cy="1920785"/>
          </a:xfrm>
        </p:grpSpPr>
        <p:pic>
          <p:nvPicPr>
            <p:cNvPr id="53" name="図 52">
              <a:extLst>
                <a:ext uri="{FF2B5EF4-FFF2-40B4-BE49-F238E27FC236}">
                  <a16:creationId xmlns:a16="http://schemas.microsoft.com/office/drawing/2014/main" id="{9A7AFDAB-66F4-46CB-92A9-06DF574A9086}"/>
                </a:ext>
              </a:extLst>
            </p:cNvPr>
            <p:cNvPicPr>
              <a:picLocks noChangeAspect="1"/>
            </p:cNvPicPr>
            <p:nvPr/>
          </p:nvPicPr>
          <p:blipFill>
            <a:blip r:embed="rId5"/>
            <a:stretch>
              <a:fillRect/>
            </a:stretch>
          </p:blipFill>
          <p:spPr>
            <a:xfrm>
              <a:off x="2930414" y="2746347"/>
              <a:ext cx="1535099" cy="1540149"/>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2B6AB4E-BEB6-4599-8AB8-2A55EF0362EA}"/>
                </a:ext>
              </a:extLst>
            </p:cNvPr>
            <p:cNvSpPr/>
            <p:nvPr/>
          </p:nvSpPr>
          <p:spPr>
            <a:xfrm>
              <a:off x="3134315" y="2365711"/>
              <a:ext cx="1127296"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ICA bases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sp>
        <p:nvSpPr>
          <p:cNvPr id="56" name="正方形/長方形 55">
            <a:extLst>
              <a:ext uri="{FF2B5EF4-FFF2-40B4-BE49-F238E27FC236}">
                <a16:creationId xmlns:a16="http://schemas.microsoft.com/office/drawing/2014/main" id="{A1FDFA94-3419-44DF-8D93-E8608E849CCF}"/>
              </a:ext>
            </a:extLst>
          </p:cNvPr>
          <p:cNvSpPr/>
          <p:nvPr/>
        </p:nvSpPr>
        <p:spPr>
          <a:xfrm>
            <a:off x="3937022" y="2965260"/>
            <a:ext cx="178407" cy="16725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F2156F64-AAA9-487E-93CE-AEA00E86CEC0}"/>
              </a:ext>
            </a:extLst>
          </p:cNvPr>
          <p:cNvGrpSpPr/>
          <p:nvPr/>
        </p:nvGrpSpPr>
        <p:grpSpPr>
          <a:xfrm>
            <a:off x="5685657" y="2628120"/>
            <a:ext cx="3366737" cy="757755"/>
            <a:chOff x="3948502" y="4268825"/>
            <a:chExt cx="4593021" cy="1111612"/>
          </a:xfrm>
        </p:grpSpPr>
        <p:grpSp>
          <p:nvGrpSpPr>
            <p:cNvPr id="58" name="グループ化 57">
              <a:extLst>
                <a:ext uri="{FF2B5EF4-FFF2-40B4-BE49-F238E27FC236}">
                  <a16:creationId xmlns:a16="http://schemas.microsoft.com/office/drawing/2014/main" id="{A3524701-C428-4171-9182-957A9DAE9E01}"/>
                </a:ext>
              </a:extLst>
            </p:cNvPr>
            <p:cNvGrpSpPr/>
            <p:nvPr/>
          </p:nvGrpSpPr>
          <p:grpSpPr>
            <a:xfrm>
              <a:off x="4525221" y="4595041"/>
              <a:ext cx="4016302" cy="785396"/>
              <a:chOff x="4539191" y="4695664"/>
              <a:chExt cx="4016302" cy="785396"/>
            </a:xfrm>
          </p:grpSpPr>
          <p:sp>
            <p:nvSpPr>
              <p:cNvPr id="61" name="テキスト ボックス 60">
                <a:extLst>
                  <a:ext uri="{FF2B5EF4-FFF2-40B4-BE49-F238E27FC236}">
                    <a16:creationId xmlns:a16="http://schemas.microsoft.com/office/drawing/2014/main" id="{CF406EEC-00F3-4238-94BA-F14CF98DCCE0}"/>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2" name="図 61" descr="C:\Users\togashi\Documents\togashi\富樫研究\ICA18.PNG">
                <a:extLst>
                  <a:ext uri="{FF2B5EF4-FFF2-40B4-BE49-F238E27FC236}">
                    <a16:creationId xmlns:a16="http://schemas.microsoft.com/office/drawing/2014/main" id="{E0A7B5A4-AA6D-45DA-B791-BCBC66AA279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8219" y="4936673"/>
                <a:ext cx="509829" cy="544387"/>
              </a:xfrm>
              <a:prstGeom prst="rect">
                <a:avLst/>
              </a:prstGeom>
              <a:noFill/>
              <a:ln>
                <a:noFill/>
              </a:ln>
              <a:effectLst>
                <a:outerShdw blurRad="50800" dist="38100" dir="2700000" algn="tl" rotWithShape="0">
                  <a:prstClr val="black">
                    <a:alpha val="40000"/>
                  </a:prstClr>
                </a:outerShdw>
              </a:effectLst>
            </p:spPr>
          </p:pic>
          <p:pic>
            <p:nvPicPr>
              <p:cNvPr id="63" name="図 62" descr="C:\Users\togashi\Documents\togashi\富樫研究\ICA40.PNG">
                <a:extLst>
                  <a:ext uri="{FF2B5EF4-FFF2-40B4-BE49-F238E27FC236}">
                    <a16:creationId xmlns:a16="http://schemas.microsoft.com/office/drawing/2014/main" id="{1289A2F4-1DA8-4A1D-99D0-E260D346B7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9191" y="4945718"/>
                <a:ext cx="509829" cy="529906"/>
              </a:xfrm>
              <a:prstGeom prst="rect">
                <a:avLst/>
              </a:prstGeom>
              <a:noFill/>
              <a:ln>
                <a:noFill/>
              </a:ln>
              <a:effectLst>
                <a:outerShdw blurRad="50800" dist="38100" dir="2700000" algn="tl" rotWithShape="0">
                  <a:prstClr val="black">
                    <a:alpha val="40000"/>
                  </a:prstClr>
                </a:outerShdw>
              </a:effectLst>
            </p:spPr>
          </p:pic>
          <p:sp>
            <p:nvSpPr>
              <p:cNvPr id="64" name="テキスト ボックス 63">
                <a:extLst>
                  <a:ext uri="{FF2B5EF4-FFF2-40B4-BE49-F238E27FC236}">
                    <a16:creationId xmlns:a16="http://schemas.microsoft.com/office/drawing/2014/main" id="{D1365F08-6E78-4D3A-B622-705244733F42}"/>
                  </a:ext>
                </a:extLst>
              </p:cNvPr>
              <p:cNvSpPr txBox="1"/>
              <p:nvPr/>
            </p:nvSpPr>
            <p:spPr>
              <a:xfrm>
                <a:off x="5044394" y="4878553"/>
                <a:ext cx="494046" cy="461665"/>
              </a:xfrm>
              <a:prstGeom prst="rect">
                <a:avLst/>
              </a:prstGeom>
              <a:noFill/>
            </p:spPr>
            <p:txBody>
              <a:bodyPr wrap="none" rtlCol="0">
                <a:spAutoFit/>
              </a:bodyPr>
              <a:lstStyle/>
              <a:p>
                <a:pPr algn="ctr"/>
                <a:r>
                  <a:rPr kumimoji="1" lang="ja-JP" altLang="en-US" sz="2400">
                    <a:latin typeface="+mn-lt"/>
                  </a:rPr>
                  <a:t>＞</a:t>
                </a:r>
              </a:p>
            </p:txBody>
          </p:sp>
          <p:sp>
            <p:nvSpPr>
              <p:cNvPr id="65" name="テキスト ボックス 64">
                <a:extLst>
                  <a:ext uri="{FF2B5EF4-FFF2-40B4-BE49-F238E27FC236}">
                    <a16:creationId xmlns:a16="http://schemas.microsoft.com/office/drawing/2014/main" id="{F86F182C-C24C-4850-A9DC-F0F46D1BC848}"/>
                  </a:ext>
                </a:extLst>
              </p:cNvPr>
              <p:cNvSpPr txBox="1"/>
              <p:nvPr/>
            </p:nvSpPr>
            <p:spPr>
              <a:xfrm>
                <a:off x="6042702" y="4878553"/>
                <a:ext cx="494046" cy="461665"/>
              </a:xfrm>
              <a:prstGeom prst="rect">
                <a:avLst/>
              </a:prstGeom>
              <a:noFill/>
            </p:spPr>
            <p:txBody>
              <a:bodyPr wrap="none" rtlCol="0">
                <a:spAutoFit/>
              </a:bodyPr>
              <a:lstStyle/>
              <a:p>
                <a:pPr algn="ctr"/>
                <a:r>
                  <a:rPr kumimoji="1" lang="ja-JP" altLang="en-US" sz="2400">
                    <a:latin typeface="+mn-lt"/>
                  </a:rPr>
                  <a:t>＞</a:t>
                </a:r>
              </a:p>
            </p:txBody>
          </p:sp>
          <p:pic>
            <p:nvPicPr>
              <p:cNvPr id="66" name="図 65">
                <a:extLst>
                  <a:ext uri="{FF2B5EF4-FFF2-40B4-BE49-F238E27FC236}">
                    <a16:creationId xmlns:a16="http://schemas.microsoft.com/office/drawing/2014/main" id="{548FCB0D-AF46-4954-832D-C9F628608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5351" y="4934588"/>
                <a:ext cx="466667" cy="530968"/>
              </a:xfrm>
              <a:prstGeom prst="rect">
                <a:avLst/>
              </a:prstGeom>
              <a:effectLst>
                <a:outerShdw blurRad="50800" dist="38100" dir="2700000" algn="tl" rotWithShape="0">
                  <a:prstClr val="black">
                    <a:alpha val="40000"/>
                  </a:prstClr>
                </a:outerShdw>
              </a:effectLst>
            </p:spPr>
          </p:pic>
          <p:pic>
            <p:nvPicPr>
              <p:cNvPr id="67" name="図 66">
                <a:extLst>
                  <a:ext uri="{FF2B5EF4-FFF2-40B4-BE49-F238E27FC236}">
                    <a16:creationId xmlns:a16="http://schemas.microsoft.com/office/drawing/2014/main" id="{BD5B156D-D8CE-4232-B637-01F2A6B6F8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5319" y="4923828"/>
                <a:ext cx="476191" cy="541803"/>
              </a:xfrm>
              <a:prstGeom prst="rect">
                <a:avLst/>
              </a:prstGeom>
              <a:effectLst>
                <a:outerShdw blurRad="50800" dist="38100" dir="2700000" algn="tl" rotWithShape="0">
                  <a:prstClr val="black">
                    <a:alpha val="40000"/>
                  </a:prstClr>
                </a:outerShdw>
              </a:effectLst>
            </p:spPr>
          </p:pic>
          <p:sp>
            <p:nvSpPr>
              <p:cNvPr id="68" name="テキスト ボックス 67">
                <a:extLst>
                  <a:ext uri="{FF2B5EF4-FFF2-40B4-BE49-F238E27FC236}">
                    <a16:creationId xmlns:a16="http://schemas.microsoft.com/office/drawing/2014/main" id="{86C2653F-2F7D-4F5E-915E-51C9E5F5094C}"/>
                  </a:ext>
                </a:extLst>
              </p:cNvPr>
              <p:cNvSpPr txBox="1"/>
              <p:nvPr/>
            </p:nvSpPr>
            <p:spPr>
              <a:xfrm>
                <a:off x="7020691" y="4863133"/>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59" name="正方形/長方形 58">
              <a:extLst>
                <a:ext uri="{FF2B5EF4-FFF2-40B4-BE49-F238E27FC236}">
                  <a16:creationId xmlns:a16="http://schemas.microsoft.com/office/drawing/2014/main" id="{705D737F-E063-448A-B53B-38CC00F4C5FD}"/>
                </a:ext>
              </a:extLst>
            </p:cNvPr>
            <p:cNvSpPr/>
            <p:nvPr/>
          </p:nvSpPr>
          <p:spPr>
            <a:xfrm>
              <a:off x="3948502" y="4268825"/>
              <a:ext cx="881748" cy="496652"/>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grpSp>
      <p:cxnSp>
        <p:nvCxnSpPr>
          <p:cNvPr id="69" name="カギ線コネクタ 7">
            <a:extLst>
              <a:ext uri="{FF2B5EF4-FFF2-40B4-BE49-F238E27FC236}">
                <a16:creationId xmlns:a16="http://schemas.microsoft.com/office/drawing/2014/main" id="{021FAD91-F062-4EFC-A296-05A3B862238E}"/>
              </a:ext>
            </a:extLst>
          </p:cNvPr>
          <p:cNvCxnSpPr>
            <a:cxnSpLocks/>
            <a:stCxn id="51" idx="0"/>
            <a:endCxn id="56" idx="1"/>
          </p:cNvCxnSpPr>
          <p:nvPr/>
        </p:nvCxnSpPr>
        <p:spPr>
          <a:xfrm rot="5400000" flipH="1" flipV="1">
            <a:off x="3092882" y="2969987"/>
            <a:ext cx="765241" cy="923040"/>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337BCC4-D94A-48C2-8481-3E69A8453B1C}"/>
              </a:ext>
            </a:extLst>
          </p:cNvPr>
          <p:cNvSpPr/>
          <p:nvPr/>
        </p:nvSpPr>
        <p:spPr>
          <a:xfrm>
            <a:off x="2239911" y="2654372"/>
            <a:ext cx="1858202" cy="369332"/>
          </a:xfrm>
          <a:prstGeom prst="rect">
            <a:avLst/>
          </a:prstGeom>
        </p:spPr>
        <p:txBody>
          <a:bodyPr wrap="none">
            <a:spAutoFit/>
          </a:bodyPr>
          <a:lstStyle/>
          <a:p>
            <a:pPr algn="ctr"/>
            <a:r>
              <a:rPr lang="en-US" altLang="ja-JP">
                <a:latin typeface="Times New Roman" panose="02020603050405020304" pitchFamily="18" charset="0"/>
                <a:cs typeface="Times New Roman" panose="02020603050405020304" pitchFamily="18" charset="0"/>
              </a:rPr>
              <a:t>Matching pursuits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8" name="正方形/長方形 7">
            <a:extLst>
              <a:ext uri="{FF2B5EF4-FFF2-40B4-BE49-F238E27FC236}">
                <a16:creationId xmlns:a16="http://schemas.microsoft.com/office/drawing/2014/main" id="{6A264DA4-6051-40ED-8E1B-1785F5435453}"/>
              </a:ext>
            </a:extLst>
          </p:cNvPr>
          <p:cNvSpPr/>
          <p:nvPr/>
        </p:nvSpPr>
        <p:spPr>
          <a:xfrm>
            <a:off x="841779" y="5396405"/>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en-US" altLang="ja-JP" sz="2400">
                <a:solidFill>
                  <a:schemeClr val="bg1"/>
                </a:solidFill>
                <a:latin typeface="Times New Roman" panose="02020603050405020304" pitchFamily="18" charset="0"/>
                <a:cs typeface="Times New Roman" panose="02020603050405020304" pitchFamily="18" charset="0"/>
              </a:rPr>
              <a:t>Quantization by setting the coefficients of the ICA basis with low similarity to 0</a:t>
            </a:r>
          </a:p>
        </p:txBody>
      </p:sp>
      <p:sp>
        <p:nvSpPr>
          <p:cNvPr id="77" name="テキスト ボックス 76">
            <a:extLst>
              <a:ext uri="{FF2B5EF4-FFF2-40B4-BE49-F238E27FC236}">
                <a16:creationId xmlns:a16="http://schemas.microsoft.com/office/drawing/2014/main" id="{3853218F-CC7C-4A68-B0AE-1761A14EB686}"/>
              </a:ext>
            </a:extLst>
          </p:cNvPr>
          <p:cNvSpPr txBox="1"/>
          <p:nvPr/>
        </p:nvSpPr>
        <p:spPr>
          <a:xfrm>
            <a:off x="3509641" y="1518856"/>
            <a:ext cx="5542753" cy="646331"/>
          </a:xfrm>
          <a:prstGeom prst="rect">
            <a:avLst/>
          </a:prstGeom>
          <a:noFill/>
          <a:ln w="19050">
            <a:solidFill>
              <a:schemeClr val="bg2">
                <a:lumMod val="50000"/>
              </a:schemeClr>
            </a:solidFill>
            <a:prstDash val="sysDash"/>
          </a:ln>
        </p:spPr>
        <p:txBody>
          <a:bodyPr wrap="square" rtlCol="0">
            <a:spAutoFit/>
          </a:bodyPr>
          <a:lstStyle/>
          <a:p>
            <a:r>
              <a:rPr lang="en-US" altLang="ja-JP">
                <a:latin typeface="Times New Roman" panose="02020603050405020304" pitchFamily="18" charset="0"/>
                <a:cs typeface="Times New Roman" panose="02020603050405020304" pitchFamily="18" charset="0"/>
              </a:rPr>
              <a:t>Matching pursuits :</a:t>
            </a:r>
            <a:r>
              <a:rPr kumimoji="1" lang="ja-JP" altLang="en-US">
                <a:latin typeface="Times New Roman" panose="02020603050405020304" pitchFamily="18" charset="0"/>
                <a:cs typeface="Times New Roman" panose="02020603050405020304" pitchFamily="18" charset="0"/>
              </a:rPr>
              <a:t> </a:t>
            </a:r>
            <a:r>
              <a:rPr kumimoji="1" lang="en-US" altLang="ja-JP">
                <a:latin typeface="Times New Roman" panose="02020603050405020304" pitchFamily="18" charset="0"/>
                <a:cs typeface="Times New Roman" panose="02020603050405020304" pitchFamily="18" charset="0"/>
              </a:rPr>
              <a:t>Calculate the similarity between block </a:t>
            </a:r>
          </a:p>
          <a:p>
            <a:r>
              <a:rPr kumimoji="1" lang="en-US" altLang="ja-JP">
                <a:latin typeface="Times New Roman" panose="02020603050405020304" pitchFamily="18" charset="0"/>
                <a:cs typeface="Times New Roman" panose="02020603050405020304" pitchFamily="18" charset="0"/>
              </a:rPr>
              <a:t>                                and basis by inner product</a:t>
            </a:r>
          </a:p>
        </p:txBody>
      </p:sp>
      <p:sp>
        <p:nvSpPr>
          <p:cNvPr id="33" name="正方形/長方形 32">
            <a:extLst>
              <a:ext uri="{FF2B5EF4-FFF2-40B4-BE49-F238E27FC236}">
                <a16:creationId xmlns:a16="http://schemas.microsoft.com/office/drawing/2014/main" id="{2D6D7F81-483A-4EDC-9AC3-1A6ECD49A598}"/>
              </a:ext>
            </a:extLst>
          </p:cNvPr>
          <p:cNvSpPr/>
          <p:nvPr/>
        </p:nvSpPr>
        <p:spPr>
          <a:xfrm>
            <a:off x="2688946" y="4559305"/>
            <a:ext cx="675185" cy="338554"/>
          </a:xfrm>
          <a:prstGeom prst="rect">
            <a:avLst/>
          </a:prstGeom>
        </p:spPr>
        <p:txBody>
          <a:bodyPr wrap="none">
            <a:spAutoFit/>
          </a:bodyPr>
          <a:lstStyle/>
          <a:p>
            <a:pPr algn="ctr"/>
            <a:r>
              <a:rPr lang="en-US" altLang="ja-JP" sz="1600">
                <a:solidFill>
                  <a:sysClr val="windowText" lastClr="000000"/>
                </a:solidFill>
                <a:latin typeface="Times New Roman" panose="02020603050405020304" pitchFamily="18" charset="0"/>
                <a:cs typeface="Times New Roman" panose="02020603050405020304" pitchFamily="18" charset="0"/>
              </a:rPr>
              <a:t>Block</a:t>
            </a:r>
            <a:endParaRPr lang="ja-JP" altLang="en-US" sz="1600">
              <a:solidFill>
                <a:sysClr val="windowText" lastClr="000000"/>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779344"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Step1 : Determine the quantization priority in ICA based by </a:t>
            </a:r>
            <a:r>
              <a:rPr lang="en-US" altLang="ja-JP" sz="2000">
                <a:solidFill>
                  <a:schemeClr val="accent2"/>
                </a:solidFill>
                <a:latin typeface="Times New Roman" panose="02020603050405020304" pitchFamily="18" charset="0"/>
                <a:cs typeface="Times New Roman" panose="02020603050405020304" pitchFamily="18" charset="0"/>
              </a:rPr>
              <a:t>Matching pursuits </a:t>
            </a:r>
            <a:r>
              <a:rPr lang="en-US" altLang="ja-JP" sz="1400">
                <a:latin typeface="Times New Roman" panose="02020603050405020304" pitchFamily="18" charset="0"/>
                <a:cs typeface="Times New Roman" panose="02020603050405020304" pitchFamily="18" charset="0"/>
              </a:rPr>
              <a:t>[3]</a:t>
            </a:r>
            <a:endParaRPr lang="en-US" altLang="ja-JP" sz="2000">
              <a:latin typeface="Times New Roman" panose="02020603050405020304" pitchFamily="18" charset="0"/>
            </a:endParaRPr>
          </a:p>
        </p:txBody>
      </p:sp>
      <p:sp>
        <p:nvSpPr>
          <p:cNvPr id="38" name="正方形/長方形 37">
            <a:extLst>
              <a:ext uri="{FF2B5EF4-FFF2-40B4-BE49-F238E27FC236}">
                <a16:creationId xmlns:a16="http://schemas.microsoft.com/office/drawing/2014/main" id="{BBCA6042-E4BD-4CBF-ABF4-91080D244D37}"/>
              </a:ext>
            </a:extLst>
          </p:cNvPr>
          <p:cNvSpPr/>
          <p:nvPr/>
        </p:nvSpPr>
        <p:spPr>
          <a:xfrm>
            <a:off x="6787172" y="2573405"/>
            <a:ext cx="1107997"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Similarity</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39" name="正方形/長方形 38">
            <a:extLst>
              <a:ext uri="{FF2B5EF4-FFF2-40B4-BE49-F238E27FC236}">
                <a16:creationId xmlns:a16="http://schemas.microsoft.com/office/drawing/2014/main" id="{F4A8B62F-40A9-409F-B3B9-46247AA9363D}"/>
              </a:ext>
            </a:extLst>
          </p:cNvPr>
          <p:cNvSpPr/>
          <p:nvPr/>
        </p:nvSpPr>
        <p:spPr>
          <a:xfrm>
            <a:off x="6157522" y="4137094"/>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40" name="矢印: 右 39">
            <a:extLst>
              <a:ext uri="{FF2B5EF4-FFF2-40B4-BE49-F238E27FC236}">
                <a16:creationId xmlns:a16="http://schemas.microsoft.com/office/drawing/2014/main" id="{A5A43BBB-F38E-47F7-8A2A-17E9AE747FD8}"/>
              </a:ext>
            </a:extLst>
          </p:cNvPr>
          <p:cNvSpPr/>
          <p:nvPr/>
        </p:nvSpPr>
        <p:spPr>
          <a:xfrm rot="5400000">
            <a:off x="7198398" y="3518997"/>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9A1A01FF-1D80-4D88-BDCA-51DEDFDEB2CF}"/>
              </a:ext>
            </a:extLst>
          </p:cNvPr>
          <p:cNvGrpSpPr/>
          <p:nvPr/>
        </p:nvGrpSpPr>
        <p:grpSpPr>
          <a:xfrm>
            <a:off x="6099075" y="4442463"/>
            <a:ext cx="2939220" cy="586215"/>
            <a:chOff x="4545704" y="4695664"/>
            <a:chExt cx="4009789" cy="859967"/>
          </a:xfrm>
        </p:grpSpPr>
        <p:sp>
          <p:nvSpPr>
            <p:cNvPr id="46" name="テキスト ボックス 45">
              <a:extLst>
                <a:ext uri="{FF2B5EF4-FFF2-40B4-BE49-F238E27FC236}">
                  <a16:creationId xmlns:a16="http://schemas.microsoft.com/office/drawing/2014/main" id="{88014513-FCF8-4AD7-B87B-0F6CC5747382}"/>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47" name="図 46" descr="C:\Users\togashi\Documents\togashi\富樫研究\ICA18.PNG">
              <a:extLst>
                <a:ext uri="{FF2B5EF4-FFF2-40B4-BE49-F238E27FC236}">
                  <a16:creationId xmlns:a16="http://schemas.microsoft.com/office/drawing/2014/main" id="{73344172-E911-480F-9961-F31E4C53796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48" name="図 47" descr="C:\Users\togashi\Documents\togashi\富樫研究\ICA40.PNG">
              <a:extLst>
                <a:ext uri="{FF2B5EF4-FFF2-40B4-BE49-F238E27FC236}">
                  <a16:creationId xmlns:a16="http://schemas.microsoft.com/office/drawing/2014/main" id="{CC29D51A-B904-4130-ACAB-DAF34D6C431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55" name="テキスト ボックス 54">
              <a:extLst>
                <a:ext uri="{FF2B5EF4-FFF2-40B4-BE49-F238E27FC236}">
                  <a16:creationId xmlns:a16="http://schemas.microsoft.com/office/drawing/2014/main" id="{397C62EF-C7D9-4F45-B068-ECF7834442E0}"/>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72" name="テキスト ボックス 71">
              <a:extLst>
                <a:ext uri="{FF2B5EF4-FFF2-40B4-BE49-F238E27FC236}">
                  <a16:creationId xmlns:a16="http://schemas.microsoft.com/office/drawing/2014/main" id="{FC0CF38B-7C21-42A3-BF32-37062D09D996}"/>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73" name="図 72">
              <a:extLst>
                <a:ext uri="{FF2B5EF4-FFF2-40B4-BE49-F238E27FC236}">
                  <a16:creationId xmlns:a16="http://schemas.microsoft.com/office/drawing/2014/main" id="{59197D67-23F0-4ED8-93BE-80B3F7EA72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74" name="図 73">
              <a:extLst>
                <a:ext uri="{FF2B5EF4-FFF2-40B4-BE49-F238E27FC236}">
                  <a16:creationId xmlns:a16="http://schemas.microsoft.com/office/drawing/2014/main" id="{00A77165-15FD-4F75-8A77-EF7E782D8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75" name="テキスト ボックス 74">
              <a:extLst>
                <a:ext uri="{FF2B5EF4-FFF2-40B4-BE49-F238E27FC236}">
                  <a16:creationId xmlns:a16="http://schemas.microsoft.com/office/drawing/2014/main" id="{B3A48479-B67D-4FC8-A8CA-62148A579BC2}"/>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78" name="正方形/長方形 77">
            <a:extLst>
              <a:ext uri="{FF2B5EF4-FFF2-40B4-BE49-F238E27FC236}">
                <a16:creationId xmlns:a16="http://schemas.microsoft.com/office/drawing/2014/main" id="{62927B84-2E00-40B4-94BD-87510536313A}"/>
              </a:ext>
            </a:extLst>
          </p:cNvPr>
          <p:cNvSpPr/>
          <p:nvPr/>
        </p:nvSpPr>
        <p:spPr>
          <a:xfrm>
            <a:off x="8316562" y="2631620"/>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79" name="正方形/長方形 78">
            <a:extLst>
              <a:ext uri="{FF2B5EF4-FFF2-40B4-BE49-F238E27FC236}">
                <a16:creationId xmlns:a16="http://schemas.microsoft.com/office/drawing/2014/main" id="{F7CFA007-AA00-4617-9CC8-F568A35308DF}"/>
              </a:ext>
            </a:extLst>
          </p:cNvPr>
          <p:cNvSpPr/>
          <p:nvPr/>
        </p:nvSpPr>
        <p:spPr>
          <a:xfrm>
            <a:off x="8473514" y="4167872"/>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80" name="正方形/長方形 79">
            <a:extLst>
              <a:ext uri="{FF2B5EF4-FFF2-40B4-BE49-F238E27FC236}">
                <a16:creationId xmlns:a16="http://schemas.microsoft.com/office/drawing/2014/main" id="{35CDC50E-2E8A-4028-8C4F-027E7ECCD8B2}"/>
              </a:ext>
            </a:extLst>
          </p:cNvPr>
          <p:cNvSpPr/>
          <p:nvPr/>
        </p:nvSpPr>
        <p:spPr>
          <a:xfrm>
            <a:off x="5594239" y="4167872"/>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325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 name="グラフ 70">
            <a:extLst>
              <a:ext uri="{FF2B5EF4-FFF2-40B4-BE49-F238E27FC236}">
                <a16:creationId xmlns:a16="http://schemas.microsoft.com/office/drawing/2014/main" id="{DE3E240F-62D6-4A36-8901-8CC59F874705}"/>
              </a:ext>
            </a:extLst>
          </p:cNvPr>
          <p:cNvGraphicFramePr>
            <a:graphicFrameLocks/>
          </p:cNvGraphicFramePr>
          <p:nvPr>
            <p:extLst>
              <p:ext uri="{D42A27DB-BD31-4B8C-83A1-F6EECF244321}">
                <p14:modId xmlns:p14="http://schemas.microsoft.com/office/powerpoint/2010/main" val="1858804539"/>
              </p:ext>
            </p:extLst>
          </p:nvPr>
        </p:nvGraphicFramePr>
        <p:xfrm>
          <a:off x="5881796" y="2812961"/>
          <a:ext cx="2854868" cy="1813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6" name="グラフ 75">
            <a:extLst>
              <a:ext uri="{FF2B5EF4-FFF2-40B4-BE49-F238E27FC236}">
                <a16:creationId xmlns:a16="http://schemas.microsoft.com/office/drawing/2014/main" id="{A55F9179-2741-4F9B-B2CA-2337EE1AE168}"/>
              </a:ext>
            </a:extLst>
          </p:cNvPr>
          <p:cNvGraphicFramePr>
            <a:graphicFrameLocks/>
          </p:cNvGraphicFramePr>
          <p:nvPr>
            <p:extLst>
              <p:ext uri="{D42A27DB-BD31-4B8C-83A1-F6EECF244321}">
                <p14:modId xmlns:p14="http://schemas.microsoft.com/office/powerpoint/2010/main" val="2793282593"/>
              </p:ext>
            </p:extLst>
          </p:nvPr>
        </p:nvGraphicFramePr>
        <p:xfrm>
          <a:off x="2416103" y="2857992"/>
          <a:ext cx="2922269" cy="1813982"/>
        </p:xfrm>
        <a:graphic>
          <a:graphicData uri="http://schemas.openxmlformats.org/drawingml/2006/chart">
            <c:chart xmlns:c="http://schemas.openxmlformats.org/drawingml/2006/chart" xmlns:r="http://schemas.openxmlformats.org/officeDocument/2006/relationships" r:id="rId4"/>
          </a:graphicData>
        </a:graphic>
      </p:graphicFrame>
      <p:sp>
        <p:nvSpPr>
          <p:cNvPr id="8" name="正方形/長方形 7">
            <a:extLst>
              <a:ext uri="{FF2B5EF4-FFF2-40B4-BE49-F238E27FC236}">
                <a16:creationId xmlns:a16="http://schemas.microsoft.com/office/drawing/2014/main" id="{6A264DA4-6051-40ED-8E1B-1785F5435453}"/>
              </a:ext>
            </a:extLst>
          </p:cNvPr>
          <p:cNvSpPr/>
          <p:nvPr/>
        </p:nvSpPr>
        <p:spPr>
          <a:xfrm>
            <a:off x="806635" y="5952046"/>
            <a:ext cx="7560636" cy="6852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Classify blocks to higher image quality </a:t>
            </a:r>
            <a:endParaRPr kumimoji="1" lang="en-US" altLang="ja-JP" sz="2400">
              <a:solidFill>
                <a:schemeClr val="bg1"/>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Image segmentation</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258511"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Adjust the number of ICA bases to the number of DCT bases and compare</a:t>
            </a:r>
          </a:p>
        </p:txBody>
      </p:sp>
      <p:sp>
        <p:nvSpPr>
          <p:cNvPr id="10" name="テキスト ボックス 9">
            <a:extLst>
              <a:ext uri="{FF2B5EF4-FFF2-40B4-BE49-F238E27FC236}">
                <a16:creationId xmlns:a16="http://schemas.microsoft.com/office/drawing/2014/main" id="{1AF53F6E-3047-4A39-81C7-D86E16D70D0A}"/>
              </a:ext>
            </a:extLst>
          </p:cNvPr>
          <p:cNvSpPr txBox="1"/>
          <p:nvPr/>
        </p:nvSpPr>
        <p:spPr>
          <a:xfrm>
            <a:off x="4100282" y="3355039"/>
            <a:ext cx="973343"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18 bases</a:t>
            </a:r>
            <a:endParaRPr kumimoji="1" lang="ja-JP" altLang="en-US">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22FE613-E045-4DBA-8892-3546DF910C70}"/>
              </a:ext>
            </a:extLst>
          </p:cNvPr>
          <p:cNvSpPr txBox="1"/>
          <p:nvPr/>
        </p:nvSpPr>
        <p:spPr>
          <a:xfrm>
            <a:off x="6720821" y="3690673"/>
            <a:ext cx="875184" cy="369332"/>
          </a:xfrm>
          <a:prstGeom prst="rect">
            <a:avLst/>
          </a:prstGeom>
          <a:noFill/>
        </p:spPr>
        <p:txBody>
          <a:bodyPr wrap="square" rtlCol="0">
            <a:spAutoFit/>
          </a:bodyPr>
          <a:lstStyle/>
          <a:p>
            <a:r>
              <a:rPr kumimoji="1" lang="en-US" altLang="ja-JP">
                <a:latin typeface="Times New Roman" panose="02020603050405020304" pitchFamily="18" charset="0"/>
                <a:cs typeface="Times New Roman" panose="02020603050405020304" pitchFamily="18" charset="0"/>
              </a:rPr>
              <a:t>6 bases</a:t>
            </a:r>
            <a:endParaRPr kumimoji="1" lang="ja-JP" altLang="en-US">
              <a:latin typeface="Times New Roman" panose="02020603050405020304" pitchFamily="18" charset="0"/>
              <a:cs typeface="Times New Roman" panose="02020603050405020304" pitchFamily="18" charset="0"/>
            </a:endParaRPr>
          </a:p>
        </p:txBody>
      </p:sp>
      <p:pic>
        <p:nvPicPr>
          <p:cNvPr id="12" name="図 11" descr="背景パターン&#10;&#10;自動的に生成された説明">
            <a:extLst>
              <a:ext uri="{FF2B5EF4-FFF2-40B4-BE49-F238E27FC236}">
                <a16:creationId xmlns:a16="http://schemas.microsoft.com/office/drawing/2014/main" id="{7A6B07DE-0EEF-465E-9E67-5E1085F1B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395" y="4955107"/>
            <a:ext cx="789696" cy="789696"/>
          </a:xfrm>
          <a:prstGeom prst="rect">
            <a:avLst/>
          </a:prstGeom>
          <a:effectLst>
            <a:outerShdw blurRad="50800" dist="38100" dir="2700000" algn="tl" rotWithShape="0">
              <a:prstClr val="black">
                <a:alpha val="40000"/>
              </a:prstClr>
            </a:outerShdw>
          </a:effectLst>
        </p:spPr>
      </p:pic>
      <p:pic>
        <p:nvPicPr>
          <p:cNvPr id="14" name="図 13" descr="図形 が含まれている画像&#10;&#10;自動的に生成された説明">
            <a:extLst>
              <a:ext uri="{FF2B5EF4-FFF2-40B4-BE49-F238E27FC236}">
                <a16:creationId xmlns:a16="http://schemas.microsoft.com/office/drawing/2014/main" id="{E8A1D6CF-814C-4DBB-A505-94B87BC3E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940" y="4955108"/>
            <a:ext cx="789695" cy="789695"/>
          </a:xfrm>
          <a:prstGeom prst="rect">
            <a:avLst/>
          </a:prstGeom>
          <a:effectLst>
            <a:outerShdw blurRad="50800" dist="38100" dir="2700000" algn="tl" rotWithShape="0">
              <a:prstClr val="black">
                <a:alpha val="40000"/>
              </a:prstClr>
            </a:outerShdw>
          </a:effectLst>
        </p:spPr>
      </p:pic>
      <p:pic>
        <p:nvPicPr>
          <p:cNvPr id="16" name="図 15" descr="図形 が含まれている画像&#10;&#10;自動的に生成された説明">
            <a:extLst>
              <a:ext uri="{FF2B5EF4-FFF2-40B4-BE49-F238E27FC236}">
                <a16:creationId xmlns:a16="http://schemas.microsoft.com/office/drawing/2014/main" id="{5F57F982-EAF2-43C4-AA1C-A116CF733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9349" y="1460983"/>
            <a:ext cx="609600" cy="609600"/>
          </a:xfrm>
          <a:prstGeom prst="rect">
            <a:avLst/>
          </a:prstGeom>
          <a:ln w="25400">
            <a:solidFill>
              <a:srgbClr val="FF0000"/>
            </a:solidFill>
          </a:ln>
          <a:effectLst>
            <a:outerShdw blurRad="50800" dist="38100" dir="2700000" algn="tl" rotWithShape="0">
              <a:prstClr val="black">
                <a:alpha val="40000"/>
              </a:prstClr>
            </a:outerShdw>
          </a:effectLst>
        </p:spPr>
      </p:pic>
      <p:pic>
        <p:nvPicPr>
          <p:cNvPr id="81" name="図 80" descr="雪の上を飛ぶ飛行機の白黒写真&#10;&#10;自動的に生成された説明">
            <a:extLst>
              <a:ext uri="{FF2B5EF4-FFF2-40B4-BE49-F238E27FC236}">
                <a16:creationId xmlns:a16="http://schemas.microsoft.com/office/drawing/2014/main" id="{3BCC9E18-5D4B-4DE4-9844-F63E2E0F9E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514" y="2735580"/>
            <a:ext cx="1690077" cy="1690077"/>
          </a:xfrm>
          <a:prstGeom prst="rect">
            <a:avLst/>
          </a:prstGeom>
          <a:effectLst>
            <a:outerShdw blurRad="50800" dist="38100" dir="2700000" algn="tl" rotWithShape="0">
              <a:prstClr val="black">
                <a:alpha val="40000"/>
              </a:prstClr>
            </a:outerShdw>
          </a:effectLst>
        </p:spPr>
      </p:pic>
      <p:sp>
        <p:nvSpPr>
          <p:cNvPr id="82" name="正方形/長方形 81">
            <a:extLst>
              <a:ext uri="{FF2B5EF4-FFF2-40B4-BE49-F238E27FC236}">
                <a16:creationId xmlns:a16="http://schemas.microsoft.com/office/drawing/2014/main" id="{59B63EE0-AEA9-45FE-B158-AAD9584FEDBE}"/>
              </a:ext>
            </a:extLst>
          </p:cNvPr>
          <p:cNvSpPr/>
          <p:nvPr/>
        </p:nvSpPr>
        <p:spPr>
          <a:xfrm>
            <a:off x="504580" y="3141011"/>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3" name="直線コネクタ 82">
            <a:extLst>
              <a:ext uri="{FF2B5EF4-FFF2-40B4-BE49-F238E27FC236}">
                <a16:creationId xmlns:a16="http://schemas.microsoft.com/office/drawing/2014/main" id="{885B134E-303C-4402-BD47-E71D26DB208C}"/>
              </a:ext>
            </a:extLst>
          </p:cNvPr>
          <p:cNvCxnSpPr>
            <a:cxnSpLocks/>
            <a:stCxn id="82" idx="3"/>
            <a:endCxn id="16" idx="1"/>
          </p:cNvCxnSpPr>
          <p:nvPr/>
        </p:nvCxnSpPr>
        <p:spPr>
          <a:xfrm flipV="1">
            <a:off x="572948" y="1765783"/>
            <a:ext cx="1736401" cy="14079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D6EFDE47-B98A-4023-98A2-E86C22F441DE}"/>
              </a:ext>
            </a:extLst>
          </p:cNvPr>
          <p:cNvSpPr txBox="1"/>
          <p:nvPr/>
        </p:nvSpPr>
        <p:spPr>
          <a:xfrm>
            <a:off x="504580" y="4351997"/>
            <a:ext cx="1293944"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Input image</a:t>
            </a:r>
            <a:endParaRPr kumimoji="1" lang="ja-JP" altLang="en-US">
              <a:latin typeface="Times New Roman" panose="02020603050405020304" pitchFamily="18" charset="0"/>
              <a:cs typeface="Times New Roman" panose="02020603050405020304" pitchFamily="18" charset="0"/>
            </a:endParaRPr>
          </a:p>
        </p:txBody>
      </p:sp>
      <p:sp>
        <p:nvSpPr>
          <p:cNvPr id="85" name="テキスト ボックス 84">
            <a:extLst>
              <a:ext uri="{FF2B5EF4-FFF2-40B4-BE49-F238E27FC236}">
                <a16:creationId xmlns:a16="http://schemas.microsoft.com/office/drawing/2014/main" id="{04B14026-E904-4534-8169-7D46455916C4}"/>
              </a:ext>
            </a:extLst>
          </p:cNvPr>
          <p:cNvSpPr txBox="1"/>
          <p:nvPr/>
        </p:nvSpPr>
        <p:spPr>
          <a:xfrm>
            <a:off x="2246099" y="2038190"/>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cxnSp>
        <p:nvCxnSpPr>
          <p:cNvPr id="24" name="コネクタ: カギ線 23">
            <a:extLst>
              <a:ext uri="{FF2B5EF4-FFF2-40B4-BE49-F238E27FC236}">
                <a16:creationId xmlns:a16="http://schemas.microsoft.com/office/drawing/2014/main" id="{F35CFE33-E118-49A6-8DC9-9344BF9FF55A}"/>
              </a:ext>
            </a:extLst>
          </p:cNvPr>
          <p:cNvCxnSpPr>
            <a:cxnSpLocks/>
            <a:stCxn id="16" idx="3"/>
          </p:cNvCxnSpPr>
          <p:nvPr/>
        </p:nvCxnSpPr>
        <p:spPr>
          <a:xfrm>
            <a:off x="2918949" y="1765783"/>
            <a:ext cx="1181333" cy="1015517"/>
          </a:xfrm>
          <a:prstGeom prst="bentConnector3">
            <a:avLst>
              <a:gd name="adj1" fmla="val 10031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3335ACF6-8B54-4282-8419-0003A7AAD53F}"/>
              </a:ext>
            </a:extLst>
          </p:cNvPr>
          <p:cNvCxnSpPr>
            <a:cxnSpLocks/>
            <a:stCxn id="16" idx="3"/>
          </p:cNvCxnSpPr>
          <p:nvPr/>
        </p:nvCxnSpPr>
        <p:spPr>
          <a:xfrm>
            <a:off x="2918949" y="1765783"/>
            <a:ext cx="4408443" cy="959351"/>
          </a:xfrm>
          <a:prstGeom prst="bentConnector3">
            <a:avLst>
              <a:gd name="adj1" fmla="val 99954"/>
            </a:avLst>
          </a:prstGeom>
          <a:ln w="2857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CB73258-5032-4F05-9B00-E548C153164B}"/>
              </a:ext>
            </a:extLst>
          </p:cNvPr>
          <p:cNvSpPr txBox="1"/>
          <p:nvPr/>
        </p:nvSpPr>
        <p:spPr>
          <a:xfrm>
            <a:off x="2871766" y="2503571"/>
            <a:ext cx="699230"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DCT</a:t>
            </a:r>
            <a:endParaRPr kumimoji="1" lang="ja-JP" altLang="en-US" sz="2000">
              <a:latin typeface="Times New Roman" panose="02020603050405020304" pitchFamily="18" charset="0"/>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45159A93-9D12-4C15-8855-86A7ED87A166}"/>
              </a:ext>
            </a:extLst>
          </p:cNvPr>
          <p:cNvSpPr txBox="1"/>
          <p:nvPr/>
        </p:nvSpPr>
        <p:spPr>
          <a:xfrm>
            <a:off x="3851757" y="1912859"/>
            <a:ext cx="3724160" cy="646331"/>
          </a:xfrm>
          <a:prstGeom prst="rect">
            <a:avLst/>
          </a:prstGeom>
          <a:solidFill>
            <a:schemeClr val="bg1"/>
          </a:solidFill>
        </p:spPr>
        <p:txBody>
          <a:bodyPr wrap="none" rtlCol="0">
            <a:spAutoFit/>
          </a:bodyPr>
          <a:lstStyle/>
          <a:p>
            <a:pPr algn="ctr"/>
            <a:r>
              <a:rPr kumimoji="1" lang="en-US" altLang="ja-JP">
                <a:latin typeface="Times New Roman" panose="02020603050405020304" pitchFamily="18" charset="0"/>
                <a:cs typeface="Times New Roman" panose="02020603050405020304" pitchFamily="18" charset="0"/>
              </a:rPr>
              <a:t>Adjust the number of ICA bases to be </a:t>
            </a:r>
          </a:p>
          <a:p>
            <a:pPr algn="ctr"/>
            <a:r>
              <a:rPr kumimoji="1" lang="en-US" altLang="ja-JP">
                <a:latin typeface="Times New Roman" panose="02020603050405020304" pitchFamily="18" charset="0"/>
                <a:cs typeface="Times New Roman" panose="02020603050405020304" pitchFamily="18" charset="0"/>
              </a:rPr>
              <a:t>less than or equal to the DCT bases</a:t>
            </a:r>
            <a:endParaRPr kumimoji="1" lang="ja-JP" altLang="en-US">
              <a:latin typeface="Times New Roman" panose="02020603050405020304" pitchFamily="18" charset="0"/>
              <a:cs typeface="Times New Roman" panose="02020603050405020304" pitchFamily="18" charset="0"/>
            </a:endParaRPr>
          </a:p>
        </p:txBody>
      </p:sp>
      <p:cxnSp>
        <p:nvCxnSpPr>
          <p:cNvPr id="92" name="直線矢印コネクタ 91">
            <a:extLst>
              <a:ext uri="{FF2B5EF4-FFF2-40B4-BE49-F238E27FC236}">
                <a16:creationId xmlns:a16="http://schemas.microsoft.com/office/drawing/2014/main" id="{0C4BCFCA-666C-4FAF-9C57-CBA1B18B1EAD}"/>
              </a:ext>
            </a:extLst>
          </p:cNvPr>
          <p:cNvCxnSpPr>
            <a:cxnSpLocks/>
            <a:stCxn id="12" idx="3"/>
            <a:endCxn id="14" idx="1"/>
          </p:cNvCxnSpPr>
          <p:nvPr/>
        </p:nvCxnSpPr>
        <p:spPr>
          <a:xfrm>
            <a:off x="4270091" y="5349955"/>
            <a:ext cx="2642849"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9182585F-1785-4046-9635-D35C94CB0638}"/>
              </a:ext>
            </a:extLst>
          </p:cNvPr>
          <p:cNvSpPr txBox="1"/>
          <p:nvPr/>
        </p:nvSpPr>
        <p:spPr>
          <a:xfrm>
            <a:off x="4415552" y="4959791"/>
            <a:ext cx="2351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Compere image quality</a:t>
            </a:r>
            <a:endParaRPr kumimoji="1" lang="ja-JP" altLang="en-US">
              <a:latin typeface="Times New Roman" panose="02020603050405020304" pitchFamily="18" charset="0"/>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3EC6C161-A33F-421F-B41E-41DFEF11A562}"/>
              </a:ext>
            </a:extLst>
          </p:cNvPr>
          <p:cNvSpPr txBox="1"/>
          <p:nvPr/>
        </p:nvSpPr>
        <p:spPr>
          <a:xfrm>
            <a:off x="5351706" y="5307110"/>
            <a:ext cx="479619"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VS</a:t>
            </a:r>
            <a:endParaRPr kumimoji="1" lang="ja-JP" altLang="en-US">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7221126-DE16-42C2-BD37-F5F2F39B9AE2}"/>
              </a:ext>
            </a:extLst>
          </p:cNvPr>
          <p:cNvSpPr txBox="1"/>
          <p:nvPr/>
        </p:nvSpPr>
        <p:spPr>
          <a:xfrm>
            <a:off x="7946652" y="2502126"/>
            <a:ext cx="627095"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ICA</a:t>
            </a:r>
            <a:endParaRPr kumimoji="1" lang="ja-JP" altLang="en-US" sz="2000">
              <a:latin typeface="Times New Roman" panose="02020603050405020304" pitchFamily="18" charset="0"/>
              <a:cs typeface="Times New Roman" panose="02020603050405020304" pitchFamily="18" charset="0"/>
            </a:endParaRPr>
          </a:p>
        </p:txBody>
      </p:sp>
      <p:cxnSp>
        <p:nvCxnSpPr>
          <p:cNvPr id="102" name="直線矢印コネクタ 101">
            <a:extLst>
              <a:ext uri="{FF2B5EF4-FFF2-40B4-BE49-F238E27FC236}">
                <a16:creationId xmlns:a16="http://schemas.microsoft.com/office/drawing/2014/main" id="{B75A964B-7F6A-4F64-BD85-FA36C1A84FC4}"/>
              </a:ext>
            </a:extLst>
          </p:cNvPr>
          <p:cNvCxnSpPr>
            <a:cxnSpLocks/>
            <a:stCxn id="71" idx="2"/>
            <a:endCxn id="14" idx="0"/>
          </p:cNvCxnSpPr>
          <p:nvPr/>
        </p:nvCxnSpPr>
        <p:spPr>
          <a:xfrm flipH="1">
            <a:off x="7307788" y="4626943"/>
            <a:ext cx="1442" cy="3281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437FA49-BC89-4307-A333-508F2E91CD2F}"/>
              </a:ext>
            </a:extLst>
          </p:cNvPr>
          <p:cNvCxnSpPr>
            <a:cxnSpLocks/>
            <a:stCxn id="76" idx="2"/>
            <a:endCxn id="12" idx="0"/>
          </p:cNvCxnSpPr>
          <p:nvPr/>
        </p:nvCxnSpPr>
        <p:spPr>
          <a:xfrm flipH="1">
            <a:off x="3875243" y="4671974"/>
            <a:ext cx="1994" cy="283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A4BE45C-2432-4D4A-95CA-F3F76C30617F}"/>
              </a:ext>
            </a:extLst>
          </p:cNvPr>
          <p:cNvSpPr txBox="1"/>
          <p:nvPr/>
        </p:nvSpPr>
        <p:spPr>
          <a:xfrm>
            <a:off x="2651688"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26.8dB</a:t>
            </a:r>
            <a:endParaRPr kumimoji="1" lang="ja-JP" altLang="en-US">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6C69918B-97BD-48B9-93F9-39D7A77F6092}"/>
              </a:ext>
            </a:extLst>
          </p:cNvPr>
          <p:cNvSpPr txBox="1"/>
          <p:nvPr/>
        </p:nvSpPr>
        <p:spPr>
          <a:xfrm>
            <a:off x="7740854"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27.3dB</a:t>
            </a:r>
            <a:endParaRPr kumimoji="1" lang="ja-JP"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75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715088B8-2799-4C95-A213-9BEB8C9B74C4}"/>
              </a:ext>
            </a:extLst>
          </p:cNvPr>
          <p:cNvGraphicFramePr/>
          <p:nvPr>
            <p:extLst>
              <p:ext uri="{D42A27DB-BD31-4B8C-83A1-F6EECF244321}">
                <p14:modId xmlns:p14="http://schemas.microsoft.com/office/powerpoint/2010/main" val="2549543025"/>
              </p:ext>
            </p:extLst>
          </p:nvPr>
        </p:nvGraphicFramePr>
        <p:xfrm>
          <a:off x="273050" y="1951082"/>
          <a:ext cx="5261518" cy="3290606"/>
        </p:xfrm>
        <a:graphic>
          <a:graphicData uri="http://schemas.openxmlformats.org/drawingml/2006/chart">
            <c:chart xmlns:c="http://schemas.openxmlformats.org/drawingml/2006/chart" xmlns:r="http://schemas.openxmlformats.org/officeDocument/2006/relationships" r:id="rId3"/>
          </a:graphicData>
        </a:graphic>
      </p:graphicFrame>
      <p:sp>
        <p:nvSpPr>
          <p:cNvPr id="7" name="タイトル 1">
            <a:extLst>
              <a:ext uri="{FF2B5EF4-FFF2-40B4-BE49-F238E27FC236}">
                <a16:creationId xmlns:a16="http://schemas.microsoft.com/office/drawing/2014/main" id="{87553B92-66A3-4435-92E1-FCE39F95833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P</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E7F3D498-8D52-4BF0-868D-75054A2301EA}"/>
              </a:ext>
            </a:extLst>
          </p:cNvPr>
          <p:cNvSpPr>
            <a:spLocks noGrp="1"/>
          </p:cNvSpPr>
          <p:nvPr>
            <p:ph idx="1"/>
          </p:nvPr>
        </p:nvSpPr>
        <p:spPr>
          <a:xfrm>
            <a:off x="273050" y="987457"/>
            <a:ext cx="7997738" cy="826465"/>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 minimum number of ICA bases and the number of blocks that</a:t>
            </a:r>
          </a:p>
          <a:p>
            <a:pPr marL="0" indent="0">
              <a:buNone/>
            </a:pPr>
            <a:r>
              <a:rPr lang="en-US" altLang="ja-JP" sz="2000">
                <a:latin typeface="Times New Roman" panose="02020603050405020304" pitchFamily="18" charset="0"/>
              </a:rPr>
              <a:t>     can be better image quality that DCT when quantized at 31dB</a:t>
            </a:r>
          </a:p>
        </p:txBody>
      </p:sp>
      <p:sp>
        <p:nvSpPr>
          <p:cNvPr id="9" name="正方形/長方形 8">
            <a:extLst>
              <a:ext uri="{FF2B5EF4-FFF2-40B4-BE49-F238E27FC236}">
                <a16:creationId xmlns:a16="http://schemas.microsoft.com/office/drawing/2014/main" id="{EA8C06B4-EE49-485F-8714-E3B4D255818D}"/>
              </a:ext>
            </a:extLst>
          </p:cNvPr>
          <p:cNvSpPr/>
          <p:nvPr/>
        </p:nvSpPr>
        <p:spPr>
          <a:xfrm>
            <a:off x="881471" y="5552263"/>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Priority of quantization should be</a:t>
            </a:r>
          </a:p>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based on </a:t>
            </a:r>
            <a:r>
              <a:rPr lang="en-US" altLang="ja-JP" sz="2400">
                <a:solidFill>
                  <a:schemeClr val="accent2"/>
                </a:solidFill>
                <a:latin typeface="Times New Roman" panose="02020603050405020304" pitchFamily="18" charset="0"/>
                <a:cs typeface="Times New Roman" panose="02020603050405020304" pitchFamily="18" charset="0"/>
              </a:rPr>
              <a:t>the combination of ICA basis</a:t>
            </a:r>
            <a:endParaRPr kumimoji="1" lang="en-US" altLang="ja-JP" sz="2400">
              <a:solidFill>
                <a:schemeClr val="accent2"/>
              </a:solidFill>
              <a:latin typeface="Times New Roman" panose="02020603050405020304" pitchFamily="18" charset="0"/>
              <a:cs typeface="Times New Roman" panose="02020603050405020304" pitchFamily="18" charset="0"/>
            </a:endParaRPr>
          </a:p>
        </p:txBody>
      </p:sp>
      <p:sp>
        <p:nvSpPr>
          <p:cNvPr id="10" name="コンテンツ プレースホルダー 2">
            <a:extLst>
              <a:ext uri="{FF2B5EF4-FFF2-40B4-BE49-F238E27FC236}">
                <a16:creationId xmlns:a16="http://schemas.microsoft.com/office/drawing/2014/main" id="{F6F16CCB-9C14-4B07-AA3A-0DF1271CD80D}"/>
              </a:ext>
            </a:extLst>
          </p:cNvPr>
          <p:cNvSpPr txBox="1">
            <a:spLocks/>
          </p:cNvSpPr>
          <p:nvPr/>
        </p:nvSpPr>
        <p:spPr>
          <a:xfrm>
            <a:off x="5909536" y="4088929"/>
            <a:ext cx="3064496" cy="5956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a:latin typeface="Times New Roman" panose="02020603050405020304" pitchFamily="18" charset="0"/>
                <a:cs typeface="Times New Roman" panose="02020603050405020304" pitchFamily="18" charset="0"/>
              </a:rPr>
              <a:t>Matching pursuits dose not consider </a:t>
            </a:r>
          </a:p>
          <a:p>
            <a:pPr marL="0" indent="0">
              <a:buNone/>
            </a:pPr>
            <a:r>
              <a:rPr lang="en-US" altLang="ja-JP" sz="1600">
                <a:latin typeface="Times New Roman" panose="02020603050405020304" pitchFamily="18" charset="0"/>
                <a:cs typeface="Times New Roman" panose="02020603050405020304" pitchFamily="18" charset="0"/>
              </a:rPr>
              <a:t>combinations of bases…</a:t>
            </a:r>
            <a:endParaRPr lang="en-US" altLang="ja-JP" sz="2000">
              <a:latin typeface="Times New Roman" panose="02020603050405020304" pitchFamily="18" charset="0"/>
            </a:endParaRPr>
          </a:p>
        </p:txBody>
      </p:sp>
      <p:sp>
        <p:nvSpPr>
          <p:cNvPr id="12" name="吹き出し: 角を丸めた四角形 11">
            <a:extLst>
              <a:ext uri="{FF2B5EF4-FFF2-40B4-BE49-F238E27FC236}">
                <a16:creationId xmlns:a16="http://schemas.microsoft.com/office/drawing/2014/main" id="{2D5918C2-15AF-4C5E-B948-C0D56B1500DB}"/>
              </a:ext>
            </a:extLst>
          </p:cNvPr>
          <p:cNvSpPr/>
          <p:nvPr/>
        </p:nvSpPr>
        <p:spPr>
          <a:xfrm>
            <a:off x="2295515" y="2363014"/>
            <a:ext cx="2858668" cy="1212107"/>
          </a:xfrm>
          <a:prstGeom prst="wedgeRoundRectCallout">
            <a:avLst>
              <a:gd name="adj1" fmla="val -63526"/>
              <a:gd name="adj2" fmla="val 5418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anose="02020603050405020304" pitchFamily="18" charset="0"/>
              </a:rPr>
              <a:t>Most of the blocks combine multiple ICA bases !</a:t>
            </a:r>
          </a:p>
        </p:txBody>
      </p:sp>
      <p:sp>
        <p:nvSpPr>
          <p:cNvPr id="11" name="正方形/長方形 10">
            <a:extLst>
              <a:ext uri="{FF2B5EF4-FFF2-40B4-BE49-F238E27FC236}">
                <a16:creationId xmlns:a16="http://schemas.microsoft.com/office/drawing/2014/main" id="{A4BCCAEF-9EC1-4A5C-8D65-72E17B3FEA9C}"/>
              </a:ext>
            </a:extLst>
          </p:cNvPr>
          <p:cNvSpPr/>
          <p:nvPr/>
        </p:nvSpPr>
        <p:spPr>
          <a:xfrm>
            <a:off x="6049020" y="2610098"/>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B66C746D-3928-4D16-94B0-3C81463C90BF}"/>
              </a:ext>
            </a:extLst>
          </p:cNvPr>
          <p:cNvGrpSpPr/>
          <p:nvPr/>
        </p:nvGrpSpPr>
        <p:grpSpPr>
          <a:xfrm>
            <a:off x="5990573" y="2915467"/>
            <a:ext cx="2939220" cy="586215"/>
            <a:chOff x="4545704" y="4695664"/>
            <a:chExt cx="4009789" cy="859967"/>
          </a:xfrm>
        </p:grpSpPr>
        <p:sp>
          <p:nvSpPr>
            <p:cNvPr id="14" name="テキスト ボックス 13">
              <a:extLst>
                <a:ext uri="{FF2B5EF4-FFF2-40B4-BE49-F238E27FC236}">
                  <a16:creationId xmlns:a16="http://schemas.microsoft.com/office/drawing/2014/main" id="{354C74BD-BE40-449F-A10C-87754563D7F5}"/>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15" name="図 14" descr="C:\Users\togashi\Documents\togashi\富樫研究\ICA18.PNG">
              <a:extLst>
                <a:ext uri="{FF2B5EF4-FFF2-40B4-BE49-F238E27FC236}">
                  <a16:creationId xmlns:a16="http://schemas.microsoft.com/office/drawing/2014/main" id="{35E327C4-D51C-41E3-BD53-A5EFBED843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16" name="図 15" descr="C:\Users\togashi\Documents\togashi\富樫研究\ICA40.PNG">
              <a:extLst>
                <a:ext uri="{FF2B5EF4-FFF2-40B4-BE49-F238E27FC236}">
                  <a16:creationId xmlns:a16="http://schemas.microsoft.com/office/drawing/2014/main" id="{1045C4EF-C40D-403D-B6B1-09883B2A615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17" name="テキスト ボックス 16">
              <a:extLst>
                <a:ext uri="{FF2B5EF4-FFF2-40B4-BE49-F238E27FC236}">
                  <a16:creationId xmlns:a16="http://schemas.microsoft.com/office/drawing/2014/main" id="{C447F30E-1286-4940-8EA0-3AC366ED979A}"/>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18" name="テキスト ボックス 17">
              <a:extLst>
                <a:ext uri="{FF2B5EF4-FFF2-40B4-BE49-F238E27FC236}">
                  <a16:creationId xmlns:a16="http://schemas.microsoft.com/office/drawing/2014/main" id="{DA106B9B-E6C3-4CD7-9C2C-FA2B2BF7F7F5}"/>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19" name="図 18">
              <a:extLst>
                <a:ext uri="{FF2B5EF4-FFF2-40B4-BE49-F238E27FC236}">
                  <a16:creationId xmlns:a16="http://schemas.microsoft.com/office/drawing/2014/main" id="{8FEB45CD-B2CB-4CDC-9C6F-D4A45777B2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20" name="図 19">
              <a:extLst>
                <a:ext uri="{FF2B5EF4-FFF2-40B4-BE49-F238E27FC236}">
                  <a16:creationId xmlns:a16="http://schemas.microsoft.com/office/drawing/2014/main" id="{6B1119C1-A477-4008-ADBE-A7D3488524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21" name="テキスト ボックス 20">
              <a:extLst>
                <a:ext uri="{FF2B5EF4-FFF2-40B4-BE49-F238E27FC236}">
                  <a16:creationId xmlns:a16="http://schemas.microsoft.com/office/drawing/2014/main" id="{270EB2B0-FE1D-4B53-BFAE-AB693660CD34}"/>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22" name="正方形/長方形 21">
            <a:extLst>
              <a:ext uri="{FF2B5EF4-FFF2-40B4-BE49-F238E27FC236}">
                <a16:creationId xmlns:a16="http://schemas.microsoft.com/office/drawing/2014/main" id="{58269D56-448E-4D24-9959-2D0738884281}"/>
              </a:ext>
            </a:extLst>
          </p:cNvPr>
          <p:cNvSpPr/>
          <p:nvPr/>
        </p:nvSpPr>
        <p:spPr>
          <a:xfrm>
            <a:off x="8365012" y="2640876"/>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a16="http://schemas.microsoft.com/office/drawing/2014/main" id="{39A09FC0-6847-41DC-B865-E6AF3A813910}"/>
              </a:ext>
            </a:extLst>
          </p:cNvPr>
          <p:cNvSpPr/>
          <p:nvPr/>
        </p:nvSpPr>
        <p:spPr>
          <a:xfrm>
            <a:off x="5485737" y="2640876"/>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cxnSp>
        <p:nvCxnSpPr>
          <p:cNvPr id="3" name="コネクタ: カギ線 2">
            <a:extLst>
              <a:ext uri="{FF2B5EF4-FFF2-40B4-BE49-F238E27FC236}">
                <a16:creationId xmlns:a16="http://schemas.microsoft.com/office/drawing/2014/main" id="{DC20704B-6F58-41CD-AE12-4E3553D1D291}"/>
              </a:ext>
            </a:extLst>
          </p:cNvPr>
          <p:cNvCxnSpPr>
            <a:cxnSpLocks/>
            <a:stCxn id="16" idx="2"/>
            <a:endCxn id="19" idx="2"/>
          </p:cNvCxnSpPr>
          <p:nvPr/>
        </p:nvCxnSpPr>
        <p:spPr>
          <a:xfrm rot="5400000" flipH="1" flipV="1">
            <a:off x="7242213" y="2383169"/>
            <a:ext cx="6847" cy="2136419"/>
          </a:xfrm>
          <a:prstGeom prst="bentConnector3">
            <a:avLst>
              <a:gd name="adj1" fmla="val -6677377"/>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CF73531F-A583-47E8-AB47-4503F2997646}"/>
              </a:ext>
            </a:extLst>
          </p:cNvPr>
          <p:cNvCxnSpPr>
            <a:cxnSpLocks/>
            <a:stCxn id="15" idx="2"/>
            <a:endCxn id="20" idx="2"/>
          </p:cNvCxnSpPr>
          <p:nvPr/>
        </p:nvCxnSpPr>
        <p:spPr>
          <a:xfrm rot="5400000" flipH="1" flipV="1">
            <a:off x="7252735" y="3090487"/>
            <a:ext cx="10549" cy="725888"/>
          </a:xfrm>
          <a:prstGeom prst="bentConnector3">
            <a:avLst>
              <a:gd name="adj1" fmla="val -4189610"/>
            </a:avLst>
          </a:prstGeom>
          <a:ln w="19050">
            <a:solidFill>
              <a:srgbClr val="F68E38"/>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1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図 80" descr="C:\Users\kawamura\Desktop\ICA_q_mp.bmp">
            <a:extLst>
              <a:ext uri="{FF2B5EF4-FFF2-40B4-BE49-F238E27FC236}">
                <a16:creationId xmlns:a16="http://schemas.microsoft.com/office/drawing/2014/main" id="{54B8469D-100F-4D42-8CE4-72A6CEAC6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59114" y="4016585"/>
            <a:ext cx="1468790" cy="1571701"/>
          </a:xfrm>
          <a:prstGeom prst="rect">
            <a:avLst/>
          </a:prstGeom>
          <a:noFill/>
          <a:ln>
            <a:noFill/>
          </a:ln>
          <a:effectLst>
            <a:outerShdw blurRad="50800" dist="38100" dir="2700000" algn="tl" rotWithShape="0">
              <a:prstClr val="black">
                <a:alpha val="40000"/>
              </a:prstClr>
            </a:outerShdw>
          </a:effectLst>
        </p:spPr>
      </p:pic>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人の視覚が必要とする情報を抽出・保存可能</a:t>
            </a: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100">
              <a:latin typeface="Times New Roman" panose="02020603050405020304" pitchFamily="18" charset="0"/>
            </a:endParaRPr>
          </a:p>
          <a:p>
            <a:pPr marL="0" indent="0">
              <a:buNone/>
            </a:pPr>
            <a:endParaRPr lang="en-US" altLang="ja-JP" sz="2000">
              <a:latin typeface="Times New Roman" panose="02020603050405020304" pitchFamily="18" charset="0"/>
            </a:endParaRPr>
          </a:p>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たくさん圧縮しても、局所特徴を保存できる</a:t>
            </a:r>
            <a:endParaRPr lang="en-US" altLang="ja-JP" sz="2000">
              <a:latin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が必要とする情報を保存できる</a:t>
            </a:r>
          </a:p>
        </p:txBody>
      </p:sp>
      <p:sp>
        <p:nvSpPr>
          <p:cNvPr id="42" name="タイトル 1">
            <a:extLst>
              <a:ext uri="{FF2B5EF4-FFF2-40B4-BE49-F238E27FC236}">
                <a16:creationId xmlns:a16="http://schemas.microsoft.com/office/drawing/2014/main" id="{19B54CB9-2933-4754-A41D-E3B86A3AC562}"/>
              </a:ext>
            </a:extLst>
          </p:cNvPr>
          <p:cNvSpPr>
            <a:spLocks noGrp="1"/>
          </p:cNvSpPr>
          <p:nvPr>
            <p:ph type="title"/>
          </p:nvPr>
        </p:nvSpPr>
        <p:spPr>
          <a:xfrm>
            <a:off x="273050" y="88900"/>
            <a:ext cx="806627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独立成分分析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(ICA)</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71" name="グループ化 70">
            <a:extLst>
              <a:ext uri="{FF2B5EF4-FFF2-40B4-BE49-F238E27FC236}">
                <a16:creationId xmlns:a16="http://schemas.microsoft.com/office/drawing/2014/main" id="{87BB3D91-E4CD-4412-93B1-B14579101767}"/>
              </a:ext>
            </a:extLst>
          </p:cNvPr>
          <p:cNvGrpSpPr/>
          <p:nvPr/>
        </p:nvGrpSpPr>
        <p:grpSpPr>
          <a:xfrm>
            <a:off x="3331603" y="4235299"/>
            <a:ext cx="2281562" cy="1103172"/>
            <a:chOff x="2849291" y="4134374"/>
            <a:chExt cx="3265657" cy="1466864"/>
          </a:xfrm>
        </p:grpSpPr>
        <p:grpSp>
          <p:nvGrpSpPr>
            <p:cNvPr id="73" name="グループ化 72">
              <a:extLst>
                <a:ext uri="{FF2B5EF4-FFF2-40B4-BE49-F238E27FC236}">
                  <a16:creationId xmlns:a16="http://schemas.microsoft.com/office/drawing/2014/main" id="{ED3FC66B-DF5E-4E4C-9A6C-08D7CA2B9D46}"/>
                </a:ext>
              </a:extLst>
            </p:cNvPr>
            <p:cNvGrpSpPr/>
            <p:nvPr/>
          </p:nvGrpSpPr>
          <p:grpSpPr>
            <a:xfrm>
              <a:off x="3745751" y="5084758"/>
              <a:ext cx="2369197" cy="516480"/>
              <a:chOff x="3745751" y="5084758"/>
              <a:chExt cx="2369197" cy="516480"/>
            </a:xfrm>
          </p:grpSpPr>
          <p:sp>
            <p:nvSpPr>
              <p:cNvPr id="78" name="正方形/長方形 77">
                <a:extLst>
                  <a:ext uri="{FF2B5EF4-FFF2-40B4-BE49-F238E27FC236}">
                    <a16:creationId xmlns:a16="http://schemas.microsoft.com/office/drawing/2014/main" id="{FAB4581F-7CF2-4573-BC30-97E8020A9730}"/>
                  </a:ext>
                </a:extLst>
              </p:cNvPr>
              <p:cNvSpPr/>
              <p:nvPr/>
            </p:nvSpPr>
            <p:spPr>
              <a:xfrm>
                <a:off x="3745751" y="5288671"/>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9" name="直線コネクタ 78">
                <a:extLst>
                  <a:ext uri="{FF2B5EF4-FFF2-40B4-BE49-F238E27FC236}">
                    <a16:creationId xmlns:a16="http://schemas.microsoft.com/office/drawing/2014/main" id="{0F60FF71-920C-4849-828F-CDE2F730F05A}"/>
                  </a:ext>
                </a:extLst>
              </p:cNvPr>
              <p:cNvCxnSpPr>
                <a:endCxn id="78" idx="3"/>
              </p:cNvCxnSpPr>
              <p:nvPr/>
            </p:nvCxnSpPr>
            <p:spPr>
              <a:xfrm flipH="1">
                <a:off x="4050648" y="5084758"/>
                <a:ext cx="2064300" cy="36019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A1292D58-1AA2-459B-91D6-930C44346505}"/>
                </a:ext>
              </a:extLst>
            </p:cNvPr>
            <p:cNvGrpSpPr/>
            <p:nvPr/>
          </p:nvGrpSpPr>
          <p:grpSpPr>
            <a:xfrm>
              <a:off x="2849291" y="4134374"/>
              <a:ext cx="1865999" cy="1154296"/>
              <a:chOff x="2849291" y="4134374"/>
              <a:chExt cx="1865999" cy="1154296"/>
            </a:xfrm>
          </p:grpSpPr>
          <p:sp>
            <p:nvSpPr>
              <p:cNvPr id="75" name="正方形/長方形 74">
                <a:extLst>
                  <a:ext uri="{FF2B5EF4-FFF2-40B4-BE49-F238E27FC236}">
                    <a16:creationId xmlns:a16="http://schemas.microsoft.com/office/drawing/2014/main" id="{EF0E4097-B06F-4231-99ED-CFA0D63A86A7}"/>
                  </a:ext>
                </a:extLst>
              </p:cNvPr>
              <p:cNvSpPr/>
              <p:nvPr/>
            </p:nvSpPr>
            <p:spPr>
              <a:xfrm>
                <a:off x="3906681" y="4134374"/>
                <a:ext cx="808609" cy="1154296"/>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7" name="直線コネクタ 76">
                <a:extLst>
                  <a:ext uri="{FF2B5EF4-FFF2-40B4-BE49-F238E27FC236}">
                    <a16:creationId xmlns:a16="http://schemas.microsoft.com/office/drawing/2014/main" id="{598ADDD6-4AE3-437A-B97D-D5CCFE429557}"/>
                  </a:ext>
                </a:extLst>
              </p:cNvPr>
              <p:cNvCxnSpPr>
                <a:cxnSpLocks/>
                <a:stCxn id="75" idx="1"/>
              </p:cNvCxnSpPr>
              <p:nvPr/>
            </p:nvCxnSpPr>
            <p:spPr>
              <a:xfrm flipH="1">
                <a:off x="2849291" y="4711522"/>
                <a:ext cx="1057390" cy="3054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82" name="Picture 7">
            <a:extLst>
              <a:ext uri="{FF2B5EF4-FFF2-40B4-BE49-F238E27FC236}">
                <a16:creationId xmlns:a16="http://schemas.microsoft.com/office/drawing/2014/main" id="{6981EC85-E58C-48C6-8D32-C5F37DC8F2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7695" y="3981228"/>
            <a:ext cx="1036410" cy="1800963"/>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3" name="Picture 4">
            <a:extLst>
              <a:ext uri="{FF2B5EF4-FFF2-40B4-BE49-F238E27FC236}">
                <a16:creationId xmlns:a16="http://schemas.microsoft.com/office/drawing/2014/main" id="{AD114AEB-B15D-4C80-AF96-06A3AC221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897"/>
          <a:stretch>
            <a:fillRect/>
          </a:stretch>
        </p:blipFill>
        <p:spPr bwMode="auto">
          <a:xfrm>
            <a:off x="5468387" y="4069256"/>
            <a:ext cx="1601055" cy="1666070"/>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4" name="正方形/長方形 83">
            <a:extLst>
              <a:ext uri="{FF2B5EF4-FFF2-40B4-BE49-F238E27FC236}">
                <a16:creationId xmlns:a16="http://schemas.microsoft.com/office/drawing/2014/main" id="{EEA93104-BA9D-471E-84FB-5327E8191BDA}"/>
              </a:ext>
            </a:extLst>
          </p:cNvPr>
          <p:cNvSpPr/>
          <p:nvPr/>
        </p:nvSpPr>
        <p:spPr>
          <a:xfrm>
            <a:off x="3476880" y="5563567"/>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9" name="楕円 8">
            <a:extLst>
              <a:ext uri="{FF2B5EF4-FFF2-40B4-BE49-F238E27FC236}">
                <a16:creationId xmlns:a16="http://schemas.microsoft.com/office/drawing/2014/main" id="{B5512D76-EFEE-4C50-947A-AB358205984B}"/>
              </a:ext>
            </a:extLst>
          </p:cNvPr>
          <p:cNvSpPr>
            <a:spLocks noChangeAspect="1"/>
          </p:cNvSpPr>
          <p:nvPr/>
        </p:nvSpPr>
        <p:spPr>
          <a:xfrm>
            <a:off x="6709469" y="3888371"/>
            <a:ext cx="447611" cy="44761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7E4E747C-F24F-4771-AE82-31B75B6D0007}"/>
              </a:ext>
            </a:extLst>
          </p:cNvPr>
          <p:cNvSpPr>
            <a:spLocks noChangeAspect="1"/>
          </p:cNvSpPr>
          <p:nvPr/>
        </p:nvSpPr>
        <p:spPr>
          <a:xfrm>
            <a:off x="2052460" y="3647159"/>
            <a:ext cx="795502" cy="79550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1223412-D39F-403B-AF04-0D4904CEF504}"/>
              </a:ext>
            </a:extLst>
          </p:cNvPr>
          <p:cNvSpPr/>
          <p:nvPr/>
        </p:nvSpPr>
        <p:spPr>
          <a:xfrm>
            <a:off x="182987" y="2874441"/>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0" name="Picture 4" descr="C:\Users\isago_000\Documents\EasyLibrary\BARBARA.bmp">
            <a:extLst>
              <a:ext uri="{FF2B5EF4-FFF2-40B4-BE49-F238E27FC236}">
                <a16:creationId xmlns:a16="http://schemas.microsoft.com/office/drawing/2014/main" id="{7BE76074-21E4-44BC-B52A-B877B982E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80" y="1442020"/>
            <a:ext cx="1464580" cy="1451145"/>
          </a:xfrm>
          <a:prstGeom prst="rect">
            <a:avLst/>
          </a:prstGeom>
          <a:noFill/>
          <a:extLst>
            <a:ext uri="{909E8E84-426E-40DD-AFC4-6F175D3DCCD1}">
              <a14:hiddenFill xmlns:a14="http://schemas.microsoft.com/office/drawing/2010/main">
                <a:solidFill>
                  <a:srgbClr val="FFFFFF"/>
                </a:solidFill>
              </a14:hiddenFill>
            </a:ext>
          </a:extLst>
        </p:spPr>
      </p:pic>
      <p:sp>
        <p:nvSpPr>
          <p:cNvPr id="58" name="正方形/長方形 57">
            <a:extLst>
              <a:ext uri="{FF2B5EF4-FFF2-40B4-BE49-F238E27FC236}">
                <a16:creationId xmlns:a16="http://schemas.microsoft.com/office/drawing/2014/main" id="{77B45E84-DAFC-44F5-BD93-9398E64AF63C}"/>
              </a:ext>
            </a:extLst>
          </p:cNvPr>
          <p:cNvSpPr/>
          <p:nvPr/>
        </p:nvSpPr>
        <p:spPr>
          <a:xfrm>
            <a:off x="3952818" y="1303729"/>
            <a:ext cx="1464581" cy="369332"/>
          </a:xfrm>
          <a:prstGeom prst="rect">
            <a:avLst/>
          </a:prstGeom>
        </p:spPr>
        <p:txBody>
          <a:bodyPr wrap="square">
            <a:spAutoFit/>
          </a:bodyPr>
          <a:lstStyle/>
          <a:p>
            <a:pPr algn="ctr"/>
            <a:r>
              <a:rPr lang="en-US" altLang="ja-JP">
                <a:latin typeface="+mn-ea"/>
                <a:cs typeface="Times New Roman" panose="02020603050405020304" pitchFamily="18" charset="0"/>
              </a:rPr>
              <a:t>ICA</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grpSp>
        <p:nvGrpSpPr>
          <p:cNvPr id="59" name="グループ化 58">
            <a:extLst>
              <a:ext uri="{FF2B5EF4-FFF2-40B4-BE49-F238E27FC236}">
                <a16:creationId xmlns:a16="http://schemas.microsoft.com/office/drawing/2014/main" id="{5E9F91CA-05E4-42EF-887C-EDBEC3EEA0A3}"/>
              </a:ext>
            </a:extLst>
          </p:cNvPr>
          <p:cNvGrpSpPr/>
          <p:nvPr/>
        </p:nvGrpSpPr>
        <p:grpSpPr>
          <a:xfrm>
            <a:off x="524900" y="1597610"/>
            <a:ext cx="2951980" cy="1348123"/>
            <a:chOff x="-2279078" y="8207055"/>
            <a:chExt cx="4063793" cy="1853667"/>
          </a:xfrm>
        </p:grpSpPr>
        <p:sp>
          <p:nvSpPr>
            <p:cNvPr id="60" name="正方形/長方形 59">
              <a:extLst>
                <a:ext uri="{FF2B5EF4-FFF2-40B4-BE49-F238E27FC236}">
                  <a16:creationId xmlns:a16="http://schemas.microsoft.com/office/drawing/2014/main" id="{011430DB-2BD4-4F1F-9341-7AEF84E9926F}"/>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61" name="直線コネクタ 60">
              <a:extLst>
                <a:ext uri="{FF2B5EF4-FFF2-40B4-BE49-F238E27FC236}">
                  <a16:creationId xmlns:a16="http://schemas.microsoft.com/office/drawing/2014/main" id="{45776ACD-4044-441A-9955-C23B74B9F269}"/>
                </a:ext>
              </a:extLst>
            </p:cNvPr>
            <p:cNvCxnSpPr>
              <a:cxnSpLocks/>
              <a:stCxn id="60" idx="3"/>
              <a:endCxn id="6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2" name="図 61">
              <a:extLst>
                <a:ext uri="{FF2B5EF4-FFF2-40B4-BE49-F238E27FC236}">
                  <a16:creationId xmlns:a16="http://schemas.microsoft.com/office/drawing/2014/main" id="{87E19CE3-F10F-4FC9-BC50-8F69DC6E8C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sp>
        <p:nvSpPr>
          <p:cNvPr id="37" name="正方形/長方形 36">
            <a:extLst>
              <a:ext uri="{FF2B5EF4-FFF2-40B4-BE49-F238E27FC236}">
                <a16:creationId xmlns:a16="http://schemas.microsoft.com/office/drawing/2014/main" id="{FEA87E20-1F8A-4D36-8B37-18A12C6A1232}"/>
              </a:ext>
            </a:extLst>
          </p:cNvPr>
          <p:cNvSpPr/>
          <p:nvPr/>
        </p:nvSpPr>
        <p:spPr>
          <a:xfrm>
            <a:off x="3952818" y="2901437"/>
            <a:ext cx="1464581" cy="369332"/>
          </a:xfrm>
          <a:prstGeom prst="rect">
            <a:avLst/>
          </a:prstGeom>
        </p:spPr>
        <p:txBody>
          <a:bodyPr wrap="square">
            <a:spAutoFit/>
          </a:bodyPr>
          <a:lstStyle/>
          <a:p>
            <a:pPr algn="ctr"/>
            <a:r>
              <a:rPr lang="ja-JP" altLang="en-US">
                <a:latin typeface="+mn-ea"/>
                <a:cs typeface="Times New Roman" panose="02020603050405020304" pitchFamily="18" charset="0"/>
              </a:rPr>
              <a:t>特徴抽出</a:t>
            </a:r>
            <a:endParaRPr lang="en-US" altLang="ja-JP">
              <a:latin typeface="+mn-ea"/>
              <a:cs typeface="Times New Roman" panose="02020603050405020304" pitchFamily="18" charset="0"/>
            </a:endParaRPr>
          </a:p>
        </p:txBody>
      </p:sp>
      <p:grpSp>
        <p:nvGrpSpPr>
          <p:cNvPr id="44" name="グループ化 43">
            <a:extLst>
              <a:ext uri="{FF2B5EF4-FFF2-40B4-BE49-F238E27FC236}">
                <a16:creationId xmlns:a16="http://schemas.microsoft.com/office/drawing/2014/main" id="{1A6429B3-815E-42DC-B8A9-1C8E534BB03A}"/>
              </a:ext>
            </a:extLst>
          </p:cNvPr>
          <p:cNvGrpSpPr/>
          <p:nvPr/>
        </p:nvGrpSpPr>
        <p:grpSpPr>
          <a:xfrm>
            <a:off x="5889339" y="1277031"/>
            <a:ext cx="3171867" cy="2046594"/>
            <a:chOff x="5071139" y="1859912"/>
            <a:chExt cx="3806161" cy="2406407"/>
          </a:xfrm>
        </p:grpSpPr>
        <p:pic>
          <p:nvPicPr>
            <p:cNvPr id="47" name="図 46">
              <a:extLst>
                <a:ext uri="{FF2B5EF4-FFF2-40B4-BE49-F238E27FC236}">
                  <a16:creationId xmlns:a16="http://schemas.microsoft.com/office/drawing/2014/main" id="{DB213008-63A7-436A-A855-DF0CB6356032}"/>
                </a:ext>
              </a:extLst>
            </p:cNvPr>
            <p:cNvPicPr>
              <a:picLocks noChangeAspect="1"/>
            </p:cNvPicPr>
            <p:nvPr/>
          </p:nvPicPr>
          <p:blipFill>
            <a:blip r:embed="rId8"/>
            <a:stretch>
              <a:fillRect/>
            </a:stretch>
          </p:blipFill>
          <p:spPr>
            <a:xfrm>
              <a:off x="5071139" y="2161141"/>
              <a:ext cx="3806161" cy="2105178"/>
            </a:xfrm>
            <a:prstGeom prst="rect">
              <a:avLst/>
            </a:prstGeom>
          </p:spPr>
        </p:pic>
        <p:sp>
          <p:nvSpPr>
            <p:cNvPr id="48" name="正方形/長方形 47">
              <a:extLst>
                <a:ext uri="{FF2B5EF4-FFF2-40B4-BE49-F238E27FC236}">
                  <a16:creationId xmlns:a16="http://schemas.microsoft.com/office/drawing/2014/main" id="{C86B16F7-9492-418B-B23D-94D708D87225}"/>
                </a:ext>
              </a:extLst>
            </p:cNvPr>
            <p:cNvSpPr/>
            <p:nvPr/>
          </p:nvSpPr>
          <p:spPr>
            <a:xfrm>
              <a:off x="6409760" y="1859912"/>
              <a:ext cx="1202611" cy="434264"/>
            </a:xfrm>
            <a:prstGeom prst="rect">
              <a:avLst/>
            </a:prstGeom>
          </p:spPr>
          <p:txBody>
            <a:bodyPr wrap="none">
              <a:spAutoFit/>
            </a:bodyPr>
            <a:lstStyle/>
            <a:p>
              <a:pPr algn="ctr"/>
              <a:r>
                <a:rPr lang="en-US" altLang="ja-JP">
                  <a:solidFill>
                    <a:sysClr val="windowText" lastClr="000000"/>
                  </a:solidFill>
                  <a:latin typeface="+mn-ea"/>
                  <a:cs typeface="Tahoma" panose="020B0604030504040204" pitchFamily="34" charset="0"/>
                </a:rPr>
                <a:t>ICA</a:t>
              </a:r>
              <a:r>
                <a:rPr lang="ja-JP" altLang="en-US">
                  <a:solidFill>
                    <a:sysClr val="windowText" lastClr="000000"/>
                  </a:solidFill>
                  <a:latin typeface="+mn-ea"/>
                  <a:cs typeface="Tahoma" panose="020B0604030504040204" pitchFamily="34" charset="0"/>
                </a:rPr>
                <a:t>係数</a:t>
              </a:r>
            </a:p>
          </p:txBody>
        </p:sp>
      </p:grpSp>
      <p:cxnSp>
        <p:nvCxnSpPr>
          <p:cNvPr id="52" name="直線矢印コネクタ 51">
            <a:extLst>
              <a:ext uri="{FF2B5EF4-FFF2-40B4-BE49-F238E27FC236}">
                <a16:creationId xmlns:a16="http://schemas.microsoft.com/office/drawing/2014/main" id="{B3785311-FB61-4D6C-A4D3-8BFC2310B27B}"/>
              </a:ext>
            </a:extLst>
          </p:cNvPr>
          <p:cNvCxnSpPr>
            <a:cxnSpLocks/>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3" name="図 52">
            <a:extLst>
              <a:ext uri="{FF2B5EF4-FFF2-40B4-BE49-F238E27FC236}">
                <a16:creationId xmlns:a16="http://schemas.microsoft.com/office/drawing/2014/main" id="{A2AABB14-ACC3-41F6-B800-9D631EF874B5}"/>
              </a:ext>
            </a:extLst>
          </p:cNvPr>
          <p:cNvPicPr>
            <a:picLocks noChangeAspect="1"/>
          </p:cNvPicPr>
          <p:nvPr/>
        </p:nvPicPr>
        <p:blipFill>
          <a:blip r:embed="rId9"/>
          <a:stretch>
            <a:fillRect/>
          </a:stretch>
        </p:blipFill>
        <p:spPr>
          <a:xfrm>
            <a:off x="4050642" y="1697117"/>
            <a:ext cx="1219125" cy="1208101"/>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78C668E-B0A2-4281-8F12-AB26824C3AFD}"/>
              </a:ext>
            </a:extLst>
          </p:cNvPr>
          <p:cNvSpPr/>
          <p:nvPr/>
        </p:nvSpPr>
        <p:spPr>
          <a:xfrm>
            <a:off x="6365144" y="1810231"/>
            <a:ext cx="90136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DA371664-E6FA-47B6-8AC3-B23266D5D0AA}"/>
              </a:ext>
            </a:extLst>
          </p:cNvPr>
          <p:cNvSpPr/>
          <p:nvPr/>
        </p:nvSpPr>
        <p:spPr>
          <a:xfrm>
            <a:off x="7293659" y="1813744"/>
            <a:ext cx="244565"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FC26235C-C732-43DF-B13B-6DADCCC02ED0}"/>
              </a:ext>
            </a:extLst>
          </p:cNvPr>
          <p:cNvSpPr/>
          <p:nvPr/>
        </p:nvSpPr>
        <p:spPr>
          <a:xfrm>
            <a:off x="6410175" y="2456978"/>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63" name="正方形/長方形 62">
            <a:extLst>
              <a:ext uri="{FF2B5EF4-FFF2-40B4-BE49-F238E27FC236}">
                <a16:creationId xmlns:a16="http://schemas.microsoft.com/office/drawing/2014/main" id="{6C406297-B8AD-42F2-B047-E0953C7C3E38}"/>
              </a:ext>
            </a:extLst>
          </p:cNvPr>
          <p:cNvSpPr/>
          <p:nvPr/>
        </p:nvSpPr>
        <p:spPr>
          <a:xfrm>
            <a:off x="7565377" y="1804812"/>
            <a:ext cx="441700"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B247F34D-0209-43C8-8443-6630399DF15C}"/>
              </a:ext>
            </a:extLst>
          </p:cNvPr>
          <p:cNvSpPr/>
          <p:nvPr/>
        </p:nvSpPr>
        <p:spPr>
          <a:xfrm>
            <a:off x="8034230" y="1813744"/>
            <a:ext cx="219881" cy="143002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D3F74BEE-7CDA-4197-B3C3-A83F8617641B}"/>
              </a:ext>
            </a:extLst>
          </p:cNvPr>
          <p:cNvSpPr/>
          <p:nvPr/>
        </p:nvSpPr>
        <p:spPr>
          <a:xfrm>
            <a:off x="8267512" y="1802527"/>
            <a:ext cx="67503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A014A0BB-9782-466B-B663-1A019B606FCB}"/>
              </a:ext>
            </a:extLst>
          </p:cNvPr>
          <p:cNvSpPr/>
          <p:nvPr/>
        </p:nvSpPr>
        <p:spPr>
          <a:xfrm>
            <a:off x="7693489" y="3244896"/>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45" name="正方形/長方形 44">
            <a:extLst>
              <a:ext uri="{FF2B5EF4-FFF2-40B4-BE49-F238E27FC236}">
                <a16:creationId xmlns:a16="http://schemas.microsoft.com/office/drawing/2014/main" id="{6EF9CB67-91BF-440D-B625-EE7F6A009074}"/>
              </a:ext>
            </a:extLst>
          </p:cNvPr>
          <p:cNvSpPr/>
          <p:nvPr/>
        </p:nvSpPr>
        <p:spPr>
          <a:xfrm>
            <a:off x="373955" y="4881709"/>
            <a:ext cx="1988456" cy="923330"/>
          </a:xfrm>
          <a:prstGeom prst="rect">
            <a:avLst/>
          </a:prstGeom>
        </p:spPr>
        <p:txBody>
          <a:bodyPr wrap="square">
            <a:spAutoFit/>
          </a:bodyPr>
          <a:lstStyle/>
          <a:p>
            <a:pPr algn="ctr"/>
            <a:r>
              <a:rPr lang="ja-JP" altLang="en-US">
                <a:latin typeface="+mn-ea"/>
                <a:cs typeface="Times New Roman" panose="02020603050405020304" pitchFamily="18" charset="0"/>
              </a:rPr>
              <a:t>少数の基底で</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表現できない</a:t>
            </a:r>
            <a:r>
              <a:rPr lang="en-US" altLang="ja-JP">
                <a:latin typeface="+mn-ea"/>
                <a:cs typeface="Times New Roman" panose="02020603050405020304" pitchFamily="18" charset="0"/>
              </a:rPr>
              <a:t>...</a:t>
            </a: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苦手</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9666B275-61AD-4170-BA7A-832F0F93A725}"/>
              </a:ext>
            </a:extLst>
          </p:cNvPr>
          <p:cNvSpPr/>
          <p:nvPr/>
        </p:nvSpPr>
        <p:spPr>
          <a:xfrm>
            <a:off x="7017504" y="4846339"/>
            <a:ext cx="1988456" cy="923330"/>
          </a:xfrm>
          <a:prstGeom prst="rect">
            <a:avLst/>
          </a:prstGeom>
        </p:spPr>
        <p:txBody>
          <a:bodyPr wrap="square">
            <a:spAutoFit/>
          </a:bodyPr>
          <a:lstStyle/>
          <a:p>
            <a:pPr algn="ctr"/>
            <a:r>
              <a:rPr lang="ja-JP" altLang="en-US">
                <a:latin typeface="+mn-ea"/>
                <a:cs typeface="Times New Roman" panose="02020603050405020304" pitchFamily="18" charset="0"/>
              </a:rPr>
              <a:t>少数の基底で</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表現できる！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Tree>
    <p:extLst>
      <p:ext uri="{BB962C8B-B14F-4D97-AF65-F5344CB8AC3E}">
        <p14:creationId xmlns:p14="http://schemas.microsoft.com/office/powerpoint/2010/main" val="1868798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7" name="グラフ 56">
            <a:extLst>
              <a:ext uri="{FF2B5EF4-FFF2-40B4-BE49-F238E27FC236}">
                <a16:creationId xmlns:a16="http://schemas.microsoft.com/office/drawing/2014/main" id="{7ADD520B-8EF7-4375-A111-BE3444BDFF05}"/>
              </a:ext>
            </a:extLst>
          </p:cNvPr>
          <p:cNvGraphicFramePr>
            <a:graphicFrameLocks/>
          </p:cNvGraphicFramePr>
          <p:nvPr>
            <p:extLst>
              <p:ext uri="{D42A27DB-BD31-4B8C-83A1-F6EECF244321}">
                <p14:modId xmlns:p14="http://schemas.microsoft.com/office/powerpoint/2010/main" val="3163624377"/>
              </p:ext>
            </p:extLst>
          </p:nvPr>
        </p:nvGraphicFramePr>
        <p:xfrm>
          <a:off x="4089581" y="1979788"/>
          <a:ext cx="4459765"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図 2" descr="設計図 が含まれている画像&#10;&#10;自動的に生成された説明">
            <a:extLst>
              <a:ext uri="{FF2B5EF4-FFF2-40B4-BE49-F238E27FC236}">
                <a16:creationId xmlns:a16="http://schemas.microsoft.com/office/drawing/2014/main" id="{5BF8ACE2-4B73-4337-941F-E08C36979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35" y="2781244"/>
            <a:ext cx="2438400" cy="2438400"/>
          </a:xfrm>
          <a:prstGeom prst="rect">
            <a:avLst/>
          </a:prstGeom>
        </p:spPr>
      </p:pic>
      <p:sp>
        <p:nvSpPr>
          <p:cNvPr id="86" name="右矢印 98">
            <a:extLst>
              <a:ext uri="{FF2B5EF4-FFF2-40B4-BE49-F238E27FC236}">
                <a16:creationId xmlns:a16="http://schemas.microsoft.com/office/drawing/2014/main" id="{AB8A4B3E-E00F-4989-9FD9-F4B1D0585209}"/>
              </a:ext>
            </a:extLst>
          </p:cNvPr>
          <p:cNvSpPr/>
          <p:nvPr/>
        </p:nvSpPr>
        <p:spPr>
          <a:xfrm rot="16200000">
            <a:off x="4788463" y="4874238"/>
            <a:ext cx="298705" cy="36404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AD1409F-171B-446E-A9A0-0536901BAB71}"/>
              </a:ext>
            </a:extLst>
          </p:cNvPr>
          <p:cNvSpPr/>
          <p:nvPr/>
        </p:nvSpPr>
        <p:spPr>
          <a:xfrm>
            <a:off x="4755791" y="5222327"/>
            <a:ext cx="3911199"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Important bases in the conventional method</a:t>
            </a:r>
          </a:p>
        </p:txBody>
      </p:sp>
      <p:sp>
        <p:nvSpPr>
          <p:cNvPr id="47" name="正方形/長方形 46">
            <a:extLst>
              <a:ext uri="{FF2B5EF4-FFF2-40B4-BE49-F238E27FC236}">
                <a16:creationId xmlns:a16="http://schemas.microsoft.com/office/drawing/2014/main" id="{04EE8316-5D7F-400D-89FC-2C2C5C8A7DB9}"/>
              </a:ext>
            </a:extLst>
          </p:cNvPr>
          <p:cNvSpPr/>
          <p:nvPr/>
        </p:nvSpPr>
        <p:spPr>
          <a:xfrm>
            <a:off x="4556587" y="1734316"/>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Total MSE that can be improved from DCT</a:t>
            </a:r>
          </a:p>
        </p:txBody>
      </p:sp>
      <p:sp>
        <p:nvSpPr>
          <p:cNvPr id="49" name="正方形/長方形 48">
            <a:extLst>
              <a:ext uri="{FF2B5EF4-FFF2-40B4-BE49-F238E27FC236}">
                <a16:creationId xmlns:a16="http://schemas.microsoft.com/office/drawing/2014/main" id="{90ABFF8E-C67F-4015-8922-9416857B0074}"/>
              </a:ext>
            </a:extLst>
          </p:cNvPr>
          <p:cNvSpPr/>
          <p:nvPr/>
        </p:nvSpPr>
        <p:spPr>
          <a:xfrm>
            <a:off x="508508" y="2300778"/>
            <a:ext cx="3527733"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6" name="正方形/長方形 55">
            <a:extLst>
              <a:ext uri="{FF2B5EF4-FFF2-40B4-BE49-F238E27FC236}">
                <a16:creationId xmlns:a16="http://schemas.microsoft.com/office/drawing/2014/main" id="{16FBF028-C746-430B-9606-DD89BCC677A0}"/>
              </a:ext>
            </a:extLst>
          </p:cNvPr>
          <p:cNvSpPr/>
          <p:nvPr/>
        </p:nvSpPr>
        <p:spPr>
          <a:xfrm>
            <a:off x="2275396" y="4796378"/>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EE9B72B0-7B18-4BE4-A938-BD971130E036}"/>
              </a:ext>
            </a:extLst>
          </p:cNvPr>
          <p:cNvSpPr/>
          <p:nvPr/>
        </p:nvSpPr>
        <p:spPr>
          <a:xfrm>
            <a:off x="561848" y="2364370"/>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4" name="図 93" descr="小さい, 流し, 座る, タイル張り が含まれている画像&#10;&#10;自動的に生成された説明">
            <a:extLst>
              <a:ext uri="{FF2B5EF4-FFF2-40B4-BE49-F238E27FC236}">
                <a16:creationId xmlns:a16="http://schemas.microsoft.com/office/drawing/2014/main" id="{F03C0BB6-CADF-4354-8E26-57EB80B4C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7241" y="1488593"/>
            <a:ext cx="331483" cy="331483"/>
          </a:xfrm>
          <a:prstGeom prst="rect">
            <a:avLst/>
          </a:prstGeom>
        </p:spPr>
      </p:pic>
      <p:pic>
        <p:nvPicPr>
          <p:cNvPr id="96" name="図 95" descr="座る, 小さい, 流し, タイル張り が含まれている画像&#10;&#10;自動的に生成された説明">
            <a:extLst>
              <a:ext uri="{FF2B5EF4-FFF2-40B4-BE49-F238E27FC236}">
                <a16:creationId xmlns:a16="http://schemas.microsoft.com/office/drawing/2014/main" id="{75380603-E142-4EED-9D9E-9E6B98439D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3172" y="1854079"/>
            <a:ext cx="331484" cy="331484"/>
          </a:xfrm>
          <a:prstGeom prst="rect">
            <a:avLst/>
          </a:prstGeom>
        </p:spPr>
      </p:pic>
      <p:pic>
        <p:nvPicPr>
          <p:cNvPr id="97" name="図 96" descr="ツリーマップ図 が含まれている画像&#10;&#10;自動的に生成された説明">
            <a:extLst>
              <a:ext uri="{FF2B5EF4-FFF2-40B4-BE49-F238E27FC236}">
                <a16:creationId xmlns:a16="http://schemas.microsoft.com/office/drawing/2014/main" id="{2D3BF3AD-D016-4248-BDF8-E35E34AEF3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740" y="1861962"/>
            <a:ext cx="331484" cy="331484"/>
          </a:xfrm>
          <a:prstGeom prst="rect">
            <a:avLst/>
          </a:prstGeom>
        </p:spPr>
      </p:pic>
      <p:grpSp>
        <p:nvGrpSpPr>
          <p:cNvPr id="31" name="グループ化 30">
            <a:extLst>
              <a:ext uri="{FF2B5EF4-FFF2-40B4-BE49-F238E27FC236}">
                <a16:creationId xmlns:a16="http://schemas.microsoft.com/office/drawing/2014/main" id="{15781DD2-7571-42C7-942D-18B3B443927F}"/>
              </a:ext>
            </a:extLst>
          </p:cNvPr>
          <p:cNvGrpSpPr/>
          <p:nvPr/>
        </p:nvGrpSpPr>
        <p:grpSpPr>
          <a:xfrm>
            <a:off x="4838349" y="4553673"/>
            <a:ext cx="3466249" cy="327230"/>
            <a:chOff x="4742481" y="3789308"/>
            <a:chExt cx="3466249" cy="327230"/>
          </a:xfrm>
        </p:grpSpPr>
        <p:pic>
          <p:nvPicPr>
            <p:cNvPr id="15" name="図 14" descr="小さい, 流し, 座る, タイル張り が含まれている画像&#10;&#10;自動的に生成された説明">
              <a:extLst>
                <a:ext uri="{FF2B5EF4-FFF2-40B4-BE49-F238E27FC236}">
                  <a16:creationId xmlns:a16="http://schemas.microsoft.com/office/drawing/2014/main" id="{28FCDF05-3241-4A4A-8486-5BC7F9E72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2119" y="3805334"/>
              <a:ext cx="120834" cy="120834"/>
            </a:xfrm>
            <a:prstGeom prst="rect">
              <a:avLst/>
            </a:prstGeom>
          </p:spPr>
        </p:pic>
        <p:pic>
          <p:nvPicPr>
            <p:cNvPr id="17" name="図 16" descr="座る, 小さい, 流し, タイル張り が含まれている画像&#10;&#10;自動的に生成された説明">
              <a:extLst>
                <a:ext uri="{FF2B5EF4-FFF2-40B4-BE49-F238E27FC236}">
                  <a16:creationId xmlns:a16="http://schemas.microsoft.com/office/drawing/2014/main" id="{FD971729-4A64-41DD-A40C-81DFFF106F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42481" y="3943427"/>
              <a:ext cx="120834" cy="120834"/>
            </a:xfrm>
            <a:prstGeom prst="rect">
              <a:avLst/>
            </a:prstGeom>
          </p:spPr>
        </p:pic>
        <p:pic>
          <p:nvPicPr>
            <p:cNvPr id="20" name="図 19" descr="ツリーマップ図 が含まれている画像&#10;&#10;自動的に生成された説明">
              <a:extLst>
                <a:ext uri="{FF2B5EF4-FFF2-40B4-BE49-F238E27FC236}">
                  <a16:creationId xmlns:a16="http://schemas.microsoft.com/office/drawing/2014/main" id="{87A2A709-9442-436A-A15C-C357E6028E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1978" y="3943427"/>
              <a:ext cx="120834" cy="120834"/>
            </a:xfrm>
            <a:prstGeom prst="rect">
              <a:avLst/>
            </a:prstGeom>
          </p:spPr>
        </p:pic>
        <p:pic>
          <p:nvPicPr>
            <p:cNvPr id="22" name="図 21" descr="座る, 小さい, タイル張り, 流し が含まれている画像&#10;&#10;自動的に生成された説明">
              <a:extLst>
                <a:ext uri="{FF2B5EF4-FFF2-40B4-BE49-F238E27FC236}">
                  <a16:creationId xmlns:a16="http://schemas.microsoft.com/office/drawing/2014/main" id="{C5EAA06E-AE6A-4386-BFB9-1F2DE9146C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3534" y="3796301"/>
              <a:ext cx="120834" cy="120834"/>
            </a:xfrm>
            <a:prstGeom prst="rect">
              <a:avLst/>
            </a:prstGeom>
          </p:spPr>
        </p:pic>
        <p:pic>
          <p:nvPicPr>
            <p:cNvPr id="80" name="図 79" descr="小さい, 流し, 座る, タイル張り が含まれている画像&#10;&#10;自動的に生成された説明">
              <a:extLst>
                <a:ext uri="{FF2B5EF4-FFF2-40B4-BE49-F238E27FC236}">
                  <a16:creationId xmlns:a16="http://schemas.microsoft.com/office/drawing/2014/main" id="{C8F9B411-15F1-419A-95B8-593EC86455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830" y="3934069"/>
              <a:ext cx="120834" cy="120834"/>
            </a:xfrm>
            <a:prstGeom prst="rect">
              <a:avLst/>
            </a:prstGeom>
          </p:spPr>
        </p:pic>
        <p:pic>
          <p:nvPicPr>
            <p:cNvPr id="84" name="図 83" descr="ツリーマップ図 が含まれている画像&#10;&#10;自動的に生成された説明">
              <a:extLst>
                <a:ext uri="{FF2B5EF4-FFF2-40B4-BE49-F238E27FC236}">
                  <a16:creationId xmlns:a16="http://schemas.microsoft.com/office/drawing/2014/main" id="{FFFCF052-8731-44A2-A8A5-AC90AA2392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1708" y="3931545"/>
              <a:ext cx="120834" cy="120834"/>
            </a:xfrm>
            <a:prstGeom prst="rect">
              <a:avLst/>
            </a:prstGeom>
          </p:spPr>
        </p:pic>
        <p:pic>
          <p:nvPicPr>
            <p:cNvPr id="24" name="図 23" descr="背景パターン&#10;&#10;自動的に生成された説明">
              <a:extLst>
                <a:ext uri="{FF2B5EF4-FFF2-40B4-BE49-F238E27FC236}">
                  <a16:creationId xmlns:a16="http://schemas.microsoft.com/office/drawing/2014/main" id="{4D9380D2-4D6E-4AB0-B5CC-760311B2087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42039" y="3930163"/>
              <a:ext cx="120835" cy="120835"/>
            </a:xfrm>
            <a:prstGeom prst="rect">
              <a:avLst/>
            </a:prstGeom>
          </p:spPr>
        </p:pic>
        <p:pic>
          <p:nvPicPr>
            <p:cNvPr id="90" name="図 89" descr="小さい, 流し, 座る, タイル張り が含まれている画像&#10;&#10;自動的に生成された説明">
              <a:extLst>
                <a:ext uri="{FF2B5EF4-FFF2-40B4-BE49-F238E27FC236}">
                  <a16:creationId xmlns:a16="http://schemas.microsoft.com/office/drawing/2014/main" id="{E539E038-9ED7-44B7-ACF5-24AF272E5C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4949" y="3796301"/>
              <a:ext cx="120834" cy="120834"/>
            </a:xfrm>
            <a:prstGeom prst="rect">
              <a:avLst/>
            </a:prstGeom>
          </p:spPr>
        </p:pic>
        <p:pic>
          <p:nvPicPr>
            <p:cNvPr id="91" name="図 90" descr="ツリーマップ図 が含まれている画像&#10;&#10;自動的に生成された説明">
              <a:extLst>
                <a:ext uri="{FF2B5EF4-FFF2-40B4-BE49-F238E27FC236}">
                  <a16:creationId xmlns:a16="http://schemas.microsoft.com/office/drawing/2014/main" id="{9A1E7059-31E7-4A53-A9D1-889369ADFE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84736" y="3928039"/>
              <a:ext cx="120834" cy="120834"/>
            </a:xfrm>
            <a:prstGeom prst="rect">
              <a:avLst/>
            </a:prstGeom>
          </p:spPr>
        </p:pic>
        <p:pic>
          <p:nvPicPr>
            <p:cNvPr id="92" name="図 91" descr="小さい, 流し, 座る, タイル張り が含まれている画像&#10;&#10;自動的に生成された説明">
              <a:extLst>
                <a:ext uri="{FF2B5EF4-FFF2-40B4-BE49-F238E27FC236}">
                  <a16:creationId xmlns:a16="http://schemas.microsoft.com/office/drawing/2014/main" id="{27316520-417A-405C-B640-AAACFCE7D7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3736" y="3795822"/>
              <a:ext cx="147939" cy="147939"/>
            </a:xfrm>
            <a:prstGeom prst="rect">
              <a:avLst/>
            </a:prstGeom>
          </p:spPr>
        </p:pic>
        <p:pic>
          <p:nvPicPr>
            <p:cNvPr id="93" name="図 92" descr="ツリーマップ図 が含まれている画像&#10;&#10;自動的に生成された説明">
              <a:extLst>
                <a:ext uri="{FF2B5EF4-FFF2-40B4-BE49-F238E27FC236}">
                  <a16:creationId xmlns:a16="http://schemas.microsoft.com/office/drawing/2014/main" id="{0ABDE1BC-8B2E-41B3-8D47-92B5732D2E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5603" y="3960998"/>
              <a:ext cx="141695" cy="141695"/>
            </a:xfrm>
            <a:prstGeom prst="rect">
              <a:avLst/>
            </a:prstGeom>
          </p:spPr>
        </p:pic>
        <p:pic>
          <p:nvPicPr>
            <p:cNvPr id="26" name="図 25" descr="小さい, タイル張り, 流し, 時計 が含まれている画像&#10;&#10;自動的に生成された説明">
              <a:extLst>
                <a:ext uri="{FF2B5EF4-FFF2-40B4-BE49-F238E27FC236}">
                  <a16:creationId xmlns:a16="http://schemas.microsoft.com/office/drawing/2014/main" id="{1B08E7A3-8689-4851-B497-1255D8A2AF0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73999" y="3799884"/>
              <a:ext cx="148300" cy="148300"/>
            </a:xfrm>
            <a:prstGeom prst="rect">
              <a:avLst/>
            </a:prstGeom>
          </p:spPr>
        </p:pic>
        <p:pic>
          <p:nvPicPr>
            <p:cNvPr id="98" name="図 97" descr="小さい, 流し, 座る, タイル張り が含まれている画像&#10;&#10;自動的に生成された説明">
              <a:extLst>
                <a:ext uri="{FF2B5EF4-FFF2-40B4-BE49-F238E27FC236}">
                  <a16:creationId xmlns:a16="http://schemas.microsoft.com/office/drawing/2014/main" id="{6BC89437-AED5-4871-968B-09C1AACDA5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5880" y="3963462"/>
              <a:ext cx="147939" cy="147939"/>
            </a:xfrm>
            <a:prstGeom prst="rect">
              <a:avLst/>
            </a:prstGeom>
          </p:spPr>
        </p:pic>
        <p:pic>
          <p:nvPicPr>
            <p:cNvPr id="28" name="図 27" descr="小さい, 流し, 座る, タイル張り が含まれている画像&#10;&#10;自動的に生成された説明">
              <a:extLst>
                <a:ext uri="{FF2B5EF4-FFF2-40B4-BE49-F238E27FC236}">
                  <a16:creationId xmlns:a16="http://schemas.microsoft.com/office/drawing/2014/main" id="{F8FC2629-574C-40B9-9FED-46D313CDEF3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81615" y="3798497"/>
              <a:ext cx="147939" cy="147939"/>
            </a:xfrm>
            <a:prstGeom prst="rect">
              <a:avLst/>
            </a:prstGeom>
          </p:spPr>
        </p:pic>
        <p:pic>
          <p:nvPicPr>
            <p:cNvPr id="101" name="図 100" descr="小さい, 流し, 座る, タイル張り が含まれている画像&#10;&#10;自動的に生成された説明">
              <a:extLst>
                <a:ext uri="{FF2B5EF4-FFF2-40B4-BE49-F238E27FC236}">
                  <a16:creationId xmlns:a16="http://schemas.microsoft.com/office/drawing/2014/main" id="{59996DE3-730E-46C3-BD12-785CFC56A3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1615" y="3968599"/>
              <a:ext cx="147939" cy="147939"/>
            </a:xfrm>
            <a:prstGeom prst="rect">
              <a:avLst/>
            </a:prstGeom>
          </p:spPr>
        </p:pic>
        <p:pic>
          <p:nvPicPr>
            <p:cNvPr id="102" name="図 101" descr="小さい, 流し, 座る, タイル張り が含まれている画像&#10;&#10;自動的に生成された説明">
              <a:extLst>
                <a:ext uri="{FF2B5EF4-FFF2-40B4-BE49-F238E27FC236}">
                  <a16:creationId xmlns:a16="http://schemas.microsoft.com/office/drawing/2014/main" id="{58881E7B-209B-4E7E-8B05-D12E59395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46" y="3795822"/>
              <a:ext cx="300873" cy="300873"/>
            </a:xfrm>
            <a:prstGeom prst="rect">
              <a:avLst/>
            </a:prstGeom>
          </p:spPr>
        </p:pic>
        <p:pic>
          <p:nvPicPr>
            <p:cNvPr id="103" name="図 102" descr="ツリーマップ図 が含まれている画像&#10;&#10;自動的に生成された説明">
              <a:extLst>
                <a:ext uri="{FF2B5EF4-FFF2-40B4-BE49-F238E27FC236}">
                  <a16:creationId xmlns:a16="http://schemas.microsoft.com/office/drawing/2014/main" id="{0F4FFD92-7DA5-46C9-9ECA-6D73D682D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507073" y="3792990"/>
              <a:ext cx="300874" cy="300874"/>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C1D42804-4419-436B-AC36-12C0DD873D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7857" y="3789308"/>
              <a:ext cx="300873" cy="300873"/>
            </a:xfrm>
            <a:prstGeom prst="rect">
              <a:avLst/>
            </a:prstGeom>
          </p:spPr>
        </p:pic>
      </p:grpSp>
      <p:sp>
        <p:nvSpPr>
          <p:cNvPr id="48" name="タイトル 1">
            <a:extLst>
              <a:ext uri="{FF2B5EF4-FFF2-40B4-BE49-F238E27FC236}">
                <a16:creationId xmlns:a16="http://schemas.microsoft.com/office/drawing/2014/main" id="{51C8FCB7-CF45-46A3-88D8-4087DE75E551}"/>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0" name="コンテンツ プレースホルダー 2">
            <a:extLst>
              <a:ext uri="{FF2B5EF4-FFF2-40B4-BE49-F238E27FC236}">
                <a16:creationId xmlns:a16="http://schemas.microsoft.com/office/drawing/2014/main" id="{A2C6EA34-2822-4A3D-8F37-46E0755CAFF2}"/>
              </a:ext>
            </a:extLst>
          </p:cNvPr>
          <p:cNvSpPr>
            <a:spLocks noGrp="1"/>
          </p:cNvSpPr>
          <p:nvPr>
            <p:ph idx="1"/>
          </p:nvPr>
        </p:nvSpPr>
        <p:spPr>
          <a:xfrm>
            <a:off x="273050" y="960928"/>
            <a:ext cx="8764270" cy="523220"/>
          </a:xfrm>
        </p:spPr>
        <p:txBody>
          <a:bodyPr>
            <a:normAutofit fontScale="925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Step2 : Evaluate only with the basis that can optimal the image quality of the block</a:t>
            </a:r>
          </a:p>
        </p:txBody>
      </p:sp>
      <p:sp>
        <p:nvSpPr>
          <p:cNvPr id="63" name="正方形/長方形 62">
            <a:extLst>
              <a:ext uri="{FF2B5EF4-FFF2-40B4-BE49-F238E27FC236}">
                <a16:creationId xmlns:a16="http://schemas.microsoft.com/office/drawing/2014/main" id="{894F706E-96CE-4444-B379-8E9D94131819}"/>
              </a:ext>
            </a:extLst>
          </p:cNvPr>
          <p:cNvSpPr/>
          <p:nvPr/>
        </p:nvSpPr>
        <p:spPr>
          <a:xfrm>
            <a:off x="273050" y="1694768"/>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64" name="正方形/長方形 63">
            <a:extLst>
              <a:ext uri="{FF2B5EF4-FFF2-40B4-BE49-F238E27FC236}">
                <a16:creationId xmlns:a16="http://schemas.microsoft.com/office/drawing/2014/main" id="{B94FB933-E176-48C2-BCD1-336F4258827D}"/>
              </a:ext>
            </a:extLst>
          </p:cNvPr>
          <p:cNvSpPr/>
          <p:nvPr/>
        </p:nvSpPr>
        <p:spPr>
          <a:xfrm>
            <a:off x="874867" y="5693759"/>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rPr>
              <a:t>Optimizes the image quality of the entire image is the important basis</a:t>
            </a:r>
            <a:endParaRPr lang="ja-JP" altLang="en-US" sz="2400"/>
          </a:p>
        </p:txBody>
      </p:sp>
      <p:sp>
        <p:nvSpPr>
          <p:cNvPr id="44" name="正方形/長方形 43">
            <a:extLst>
              <a:ext uri="{FF2B5EF4-FFF2-40B4-BE49-F238E27FC236}">
                <a16:creationId xmlns:a16="http://schemas.microsoft.com/office/drawing/2014/main" id="{E5128D7C-91B4-46E6-872A-DC57BEF1815D}"/>
              </a:ext>
            </a:extLst>
          </p:cNvPr>
          <p:cNvSpPr/>
          <p:nvPr/>
        </p:nvSpPr>
        <p:spPr>
          <a:xfrm>
            <a:off x="1967146" y="467759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5" name="正方形/長方形 44">
            <a:extLst>
              <a:ext uri="{FF2B5EF4-FFF2-40B4-BE49-F238E27FC236}">
                <a16:creationId xmlns:a16="http://schemas.microsoft.com/office/drawing/2014/main" id="{CCBA6297-0EBA-468C-9FDB-8A112F93911E}"/>
              </a:ext>
            </a:extLst>
          </p:cNvPr>
          <p:cNvSpPr/>
          <p:nvPr/>
        </p:nvSpPr>
        <p:spPr>
          <a:xfrm>
            <a:off x="1432308" y="4440323"/>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6" name="正方形/長方形 45">
            <a:extLst>
              <a:ext uri="{FF2B5EF4-FFF2-40B4-BE49-F238E27FC236}">
                <a16:creationId xmlns:a16="http://schemas.microsoft.com/office/drawing/2014/main" id="{FD3D2211-7C18-47E9-A9A9-157C5A97209D}"/>
              </a:ext>
            </a:extLst>
          </p:cNvPr>
          <p:cNvSpPr/>
          <p:nvPr/>
        </p:nvSpPr>
        <p:spPr>
          <a:xfrm>
            <a:off x="2423172" y="459231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5" name="正方形/長方形 54">
            <a:extLst>
              <a:ext uri="{FF2B5EF4-FFF2-40B4-BE49-F238E27FC236}">
                <a16:creationId xmlns:a16="http://schemas.microsoft.com/office/drawing/2014/main" id="{067A1F5C-D517-4475-881B-29D0BC26D9EA}"/>
              </a:ext>
            </a:extLst>
          </p:cNvPr>
          <p:cNvSpPr/>
          <p:nvPr/>
        </p:nvSpPr>
        <p:spPr>
          <a:xfrm>
            <a:off x="2871528" y="437987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2" name="正方形/長方形 41">
            <a:extLst>
              <a:ext uri="{FF2B5EF4-FFF2-40B4-BE49-F238E27FC236}">
                <a16:creationId xmlns:a16="http://schemas.microsoft.com/office/drawing/2014/main" id="{3E16EA7D-B628-4709-9185-5E354786F4C2}"/>
              </a:ext>
            </a:extLst>
          </p:cNvPr>
          <p:cNvSpPr/>
          <p:nvPr/>
        </p:nvSpPr>
        <p:spPr>
          <a:xfrm>
            <a:off x="1118772" y="5222327"/>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Tree>
    <p:extLst>
      <p:ext uri="{BB962C8B-B14F-4D97-AF65-F5344CB8AC3E}">
        <p14:creationId xmlns:p14="http://schemas.microsoft.com/office/powerpoint/2010/main" val="160389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4" name="グループ化 63">
            <a:extLst>
              <a:ext uri="{FF2B5EF4-FFF2-40B4-BE49-F238E27FC236}">
                <a16:creationId xmlns:a16="http://schemas.microsoft.com/office/drawing/2014/main" id="{6DA18696-57EF-4F0E-A666-4E2FB06334C1}"/>
              </a:ext>
            </a:extLst>
          </p:cNvPr>
          <p:cNvGrpSpPr/>
          <p:nvPr/>
        </p:nvGrpSpPr>
        <p:grpSpPr>
          <a:xfrm rot="10800000">
            <a:off x="4201068" y="2370722"/>
            <a:ext cx="971303" cy="975474"/>
            <a:chOff x="7481454" y="1451459"/>
            <a:chExt cx="971303" cy="975474"/>
          </a:xfrm>
        </p:grpSpPr>
        <p:sp>
          <p:nvSpPr>
            <p:cNvPr id="65" name="大かっこ 64">
              <a:extLst>
                <a:ext uri="{FF2B5EF4-FFF2-40B4-BE49-F238E27FC236}">
                  <a16:creationId xmlns:a16="http://schemas.microsoft.com/office/drawing/2014/main" id="{EAB71945-3F91-4BD8-BBC5-A3C2669AEBD0}"/>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D750272C-EB97-4EB9-BF5F-0AA2D30D9D41}"/>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タイトル 1">
            <a:extLst>
              <a:ext uri="{FF2B5EF4-FFF2-40B4-BE49-F238E27FC236}">
                <a16:creationId xmlns:a16="http://schemas.microsoft.com/office/drawing/2014/main" id="{0ADE4971-E3A0-4267-AF2D-764A3F754024}"/>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Step2 :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23C9B421-E2C6-425F-8A73-C418E6BFA82B}"/>
              </a:ext>
            </a:extLst>
          </p:cNvPr>
          <p:cNvSpPr>
            <a:spLocks noGrp="1"/>
          </p:cNvSpPr>
          <p:nvPr>
            <p:ph idx="1"/>
          </p:nvPr>
        </p:nvSpPr>
        <p:spPr>
          <a:xfrm>
            <a:off x="373634" y="937437"/>
            <a:ext cx="8503666" cy="1049548"/>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There are other ICA bases besides the optimal one </a:t>
            </a:r>
          </a:p>
          <a:p>
            <a:pPr marL="0" indent="0">
              <a:buNone/>
            </a:pPr>
            <a:r>
              <a:rPr lang="en-US" altLang="ja-JP" sz="2000">
                <a:latin typeface="Times New Roman" panose="02020603050405020304" pitchFamily="18" charset="0"/>
              </a:rPr>
              <a:t>                                                                 that are effective in preserving the block</a:t>
            </a:r>
            <a:endParaRPr lang="en-US" altLang="ja-JP" sz="1800">
              <a:latin typeface="Times New Roman" panose="02020603050405020304" pitchFamily="18" charset="0"/>
            </a:endParaRPr>
          </a:p>
        </p:txBody>
      </p:sp>
      <p:sp>
        <p:nvSpPr>
          <p:cNvPr id="10" name="正方形/長方形 9">
            <a:extLst>
              <a:ext uri="{FF2B5EF4-FFF2-40B4-BE49-F238E27FC236}">
                <a16:creationId xmlns:a16="http://schemas.microsoft.com/office/drawing/2014/main" id="{8D64813A-89B7-4382-9F97-C72991112727}"/>
              </a:ext>
            </a:extLst>
          </p:cNvPr>
          <p:cNvSpPr/>
          <p:nvPr/>
        </p:nvSpPr>
        <p:spPr>
          <a:xfrm>
            <a:off x="437433" y="5779008"/>
            <a:ext cx="8269133" cy="83018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It should be evaluated in terms of both </a:t>
            </a:r>
            <a:r>
              <a:rPr lang="en-US" altLang="ja-JP" sz="2400">
                <a:solidFill>
                  <a:schemeClr val="accent2"/>
                </a:solidFill>
                <a:latin typeface="Times New Roman" panose="02020603050405020304" pitchFamily="18" charset="0"/>
                <a:cs typeface="Times New Roman" panose="02020603050405020304" pitchFamily="18" charset="0"/>
              </a:rPr>
              <a:t>image quality</a:t>
            </a:r>
            <a:r>
              <a:rPr lang="en-US" altLang="ja-JP" sz="2400">
                <a:latin typeface="Times New Roman" panose="02020603050405020304" pitchFamily="18" charset="0"/>
                <a:cs typeface="Times New Roman" panose="02020603050405020304" pitchFamily="18" charset="0"/>
              </a:rPr>
              <a:t> and </a:t>
            </a:r>
            <a:r>
              <a:rPr lang="en-US" altLang="ja-JP" sz="2400">
                <a:solidFill>
                  <a:schemeClr val="accent2"/>
                </a:solidFill>
                <a:latin typeface="Times New Roman" panose="02020603050405020304" pitchFamily="18" charset="0"/>
                <a:cs typeface="Times New Roman" panose="02020603050405020304" pitchFamily="18" charset="0"/>
              </a:rPr>
              <a:t>entropy</a:t>
            </a:r>
            <a:endParaRPr lang="ja-JP" altLang="en-US" sz="2400">
              <a:solidFill>
                <a:schemeClr val="accent2"/>
              </a:solidFill>
              <a:latin typeface="Times New Roman" panose="02020603050405020304" pitchFamily="18" charset="0"/>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F016B11D-6C43-4872-8BB7-E046D73FCF60}"/>
              </a:ext>
            </a:extLst>
          </p:cNvPr>
          <p:cNvSpPr txBox="1"/>
          <p:nvPr/>
        </p:nvSpPr>
        <p:spPr>
          <a:xfrm>
            <a:off x="3108740" y="4582709"/>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pic>
        <p:nvPicPr>
          <p:cNvPr id="19" name="図 18" descr="設計図 が含まれている画像&#10;&#10;自動的に生成された説明">
            <a:extLst>
              <a:ext uri="{FF2B5EF4-FFF2-40B4-BE49-F238E27FC236}">
                <a16:creationId xmlns:a16="http://schemas.microsoft.com/office/drawing/2014/main" id="{711BD452-709C-4178-88E3-ED2B0682F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28" y="2176986"/>
            <a:ext cx="2438400" cy="2438400"/>
          </a:xfrm>
          <a:prstGeom prst="rect">
            <a:avLst/>
          </a:prstGeom>
        </p:spPr>
      </p:pic>
      <p:sp>
        <p:nvSpPr>
          <p:cNvPr id="16" name="正方形/長方形 15">
            <a:extLst>
              <a:ext uri="{FF2B5EF4-FFF2-40B4-BE49-F238E27FC236}">
                <a16:creationId xmlns:a16="http://schemas.microsoft.com/office/drawing/2014/main" id="{F9C403E5-C525-4C73-A199-C18BD56E47ED}"/>
              </a:ext>
            </a:extLst>
          </p:cNvPr>
          <p:cNvSpPr/>
          <p:nvPr/>
        </p:nvSpPr>
        <p:spPr>
          <a:xfrm>
            <a:off x="1339957" y="4550033"/>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17" name="直線コネクタ 16">
            <a:extLst>
              <a:ext uri="{FF2B5EF4-FFF2-40B4-BE49-F238E27FC236}">
                <a16:creationId xmlns:a16="http://schemas.microsoft.com/office/drawing/2014/main" id="{8E60CDB2-BA20-472A-A3F5-C4A5F1588C30}"/>
              </a:ext>
            </a:extLst>
          </p:cNvPr>
          <p:cNvCxnSpPr>
            <a:cxnSpLocks/>
            <a:stCxn id="16" idx="3"/>
            <a:endCxn id="3" idx="1"/>
          </p:cNvCxnSpPr>
          <p:nvPr/>
        </p:nvCxnSpPr>
        <p:spPr>
          <a:xfrm flipV="1">
            <a:off x="1408325" y="4156012"/>
            <a:ext cx="1653372" cy="426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932324A-10CE-4CF4-960E-3FA57F6BD72A}"/>
              </a:ext>
            </a:extLst>
          </p:cNvPr>
          <p:cNvSpPr/>
          <p:nvPr/>
        </p:nvSpPr>
        <p:spPr>
          <a:xfrm>
            <a:off x="369312" y="4615386"/>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pic>
        <p:nvPicPr>
          <p:cNvPr id="3" name="図 2" descr="背景パターン&#10;&#10;自動的に生成された説明">
            <a:extLst>
              <a:ext uri="{FF2B5EF4-FFF2-40B4-BE49-F238E27FC236}">
                <a16:creationId xmlns:a16="http://schemas.microsoft.com/office/drawing/2014/main" id="{32D5E119-D828-493E-8ADB-B9E455C94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1697" y="3740919"/>
            <a:ext cx="830185" cy="830185"/>
          </a:xfrm>
          <a:prstGeom prst="rect">
            <a:avLst/>
          </a:prstGeom>
          <a:ln w="25400">
            <a:solidFill>
              <a:srgbClr val="FF0000"/>
            </a:solidFill>
          </a:ln>
          <a:effectLst>
            <a:outerShdw blurRad="50800" dist="38100" dir="2700000" algn="tl" rotWithShape="0">
              <a:prstClr val="black">
                <a:alpha val="40000"/>
              </a:prstClr>
            </a:outerShdw>
          </a:effectLst>
        </p:spPr>
      </p:pic>
      <p:pic>
        <p:nvPicPr>
          <p:cNvPr id="12" name="図 11" descr="シャワーカーテンが開いている画面&#10;&#10;中程度の精度で自動的に生成された説明">
            <a:extLst>
              <a:ext uri="{FF2B5EF4-FFF2-40B4-BE49-F238E27FC236}">
                <a16:creationId xmlns:a16="http://schemas.microsoft.com/office/drawing/2014/main" id="{3D7C1001-2A51-45DE-B83B-726FD5140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3120" y="2574396"/>
            <a:ext cx="609600" cy="609600"/>
          </a:xfrm>
          <a:prstGeom prst="rect">
            <a:avLst/>
          </a:prstGeom>
          <a:effectLst>
            <a:outerShdw blurRad="50800" dist="38100" dir="2700000" algn="tl" rotWithShape="0">
              <a:prstClr val="black">
                <a:alpha val="40000"/>
              </a:prstClr>
            </a:outerShdw>
          </a:effectLst>
        </p:spPr>
      </p:pic>
      <p:pic>
        <p:nvPicPr>
          <p:cNvPr id="15" name="図 14" descr="座る, 小さい, タイル張り, 流し が含まれている画像&#10;&#10;自動的に生成された説明">
            <a:extLst>
              <a:ext uri="{FF2B5EF4-FFF2-40B4-BE49-F238E27FC236}">
                <a16:creationId xmlns:a16="http://schemas.microsoft.com/office/drawing/2014/main" id="{CF47E565-06A0-4E97-88AC-A83B9B79C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4741" y="2585505"/>
            <a:ext cx="609600" cy="609600"/>
          </a:xfrm>
          <a:prstGeom prst="rect">
            <a:avLst/>
          </a:prstGeom>
          <a:effectLst>
            <a:outerShdw blurRad="50800" dist="38100" dir="2700000" algn="tl" rotWithShape="0">
              <a:prstClr val="black">
                <a:alpha val="40000"/>
              </a:prstClr>
            </a:outerShdw>
          </a:effectLst>
        </p:spPr>
      </p:pic>
      <p:pic>
        <p:nvPicPr>
          <p:cNvPr id="22" name="図 21" descr="ツリーマップ図 が含まれている画像&#10;&#10;自動的に生成された説明">
            <a:extLst>
              <a:ext uri="{FF2B5EF4-FFF2-40B4-BE49-F238E27FC236}">
                <a16:creationId xmlns:a16="http://schemas.microsoft.com/office/drawing/2014/main" id="{1FF9FE15-528F-489F-A279-3C2E77A62C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2561" y="2590249"/>
            <a:ext cx="609600" cy="609600"/>
          </a:xfrm>
          <a:prstGeom prst="rect">
            <a:avLst/>
          </a:prstGeom>
          <a:effectLst>
            <a:outerShdw blurRad="50800" dist="38100" dir="2700000" algn="tl" rotWithShape="0">
              <a:prstClr val="black">
                <a:alpha val="40000"/>
              </a:prstClr>
            </a:outerShdw>
          </a:effectLst>
        </p:spPr>
      </p:pic>
      <p:pic>
        <p:nvPicPr>
          <p:cNvPr id="24" name="図 23" descr="背景パターン&#10;&#10;低い精度で自動的に生成された説明">
            <a:extLst>
              <a:ext uri="{FF2B5EF4-FFF2-40B4-BE49-F238E27FC236}">
                <a16:creationId xmlns:a16="http://schemas.microsoft.com/office/drawing/2014/main" id="{E5807D52-CCF9-4F8F-85B8-97532D4A64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5002" y="3512052"/>
            <a:ext cx="609600" cy="609600"/>
          </a:xfrm>
          <a:prstGeom prst="rect">
            <a:avLst/>
          </a:prstGeom>
          <a:effectLst>
            <a:outerShdw blurRad="50800" dist="38100" dir="2700000" algn="tl" rotWithShape="0">
              <a:prstClr val="black">
                <a:alpha val="40000"/>
              </a:prstClr>
            </a:outerShdw>
          </a:effectLst>
        </p:spPr>
      </p:pic>
      <p:pic>
        <p:nvPicPr>
          <p:cNvPr id="25" name="図 24" descr="座る, 小さい, タイル張り, 流し が含まれている画像&#10;&#10;自動的に生成された説明">
            <a:extLst>
              <a:ext uri="{FF2B5EF4-FFF2-40B4-BE49-F238E27FC236}">
                <a16:creationId xmlns:a16="http://schemas.microsoft.com/office/drawing/2014/main" id="{1E13CA17-A66F-45F6-B53A-0790BAF952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2297" y="3508553"/>
            <a:ext cx="609600" cy="609600"/>
          </a:xfrm>
          <a:prstGeom prst="rect">
            <a:avLst/>
          </a:prstGeom>
          <a:effectLst>
            <a:outerShdw blurRad="50800" dist="38100" dir="2700000" algn="tl" rotWithShape="0">
              <a:prstClr val="black">
                <a:alpha val="40000"/>
              </a:prstClr>
            </a:outerShdw>
          </a:effectLst>
        </p:spPr>
      </p:pic>
      <p:pic>
        <p:nvPicPr>
          <p:cNvPr id="26" name="図 25" descr="ツリーマップ図 が含まれている画像&#10;&#10;自動的に生成された説明">
            <a:extLst>
              <a:ext uri="{FF2B5EF4-FFF2-40B4-BE49-F238E27FC236}">
                <a16:creationId xmlns:a16="http://schemas.microsoft.com/office/drawing/2014/main" id="{19B4DB87-C95C-42BC-B80D-501CF74E23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9592" y="3521118"/>
            <a:ext cx="609600" cy="609600"/>
          </a:xfrm>
          <a:prstGeom prst="rect">
            <a:avLst/>
          </a:prstGeom>
          <a:effectLst>
            <a:outerShdw blurRad="50800" dist="38100" dir="2700000" algn="tl" rotWithShape="0">
              <a:prstClr val="black">
                <a:alpha val="40000"/>
              </a:prstClr>
            </a:outerShdw>
          </a:effectLst>
        </p:spPr>
      </p:pic>
      <p:sp>
        <p:nvSpPr>
          <p:cNvPr id="27" name="テキスト ボックス 26">
            <a:extLst>
              <a:ext uri="{FF2B5EF4-FFF2-40B4-BE49-F238E27FC236}">
                <a16:creationId xmlns:a16="http://schemas.microsoft.com/office/drawing/2014/main" id="{F9F20D89-F5DC-46C3-94D3-466E08FF2069}"/>
              </a:ext>
            </a:extLst>
          </p:cNvPr>
          <p:cNvSpPr txBox="1"/>
          <p:nvPr/>
        </p:nvSpPr>
        <p:spPr>
          <a:xfrm>
            <a:off x="6807845" y="2609545"/>
            <a:ext cx="660758" cy="584775"/>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 +1.4</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E1170366-FC7D-4A9E-B911-4D7A64F161DF}"/>
              </a:ext>
            </a:extLst>
          </p:cNvPr>
          <p:cNvSpPr txBox="1"/>
          <p:nvPr/>
        </p:nvSpPr>
        <p:spPr>
          <a:xfrm>
            <a:off x="6811460" y="3570650"/>
            <a:ext cx="660758"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 +0.8</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pic>
        <p:nvPicPr>
          <p:cNvPr id="30" name="図 29" descr="座る, 小さい, タイル張り, 流し が含まれている画像&#10;&#10;自動的に生成された説明">
            <a:extLst>
              <a:ext uri="{FF2B5EF4-FFF2-40B4-BE49-F238E27FC236}">
                <a16:creationId xmlns:a16="http://schemas.microsoft.com/office/drawing/2014/main" id="{16B3316E-8C05-41B0-9182-FC15C2FD7E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4482" y="4514426"/>
            <a:ext cx="609600" cy="609600"/>
          </a:xfrm>
          <a:prstGeom prst="rect">
            <a:avLst/>
          </a:prstGeom>
          <a:effectLst>
            <a:outerShdw blurRad="50800" dist="38100" dir="2700000" algn="tl" rotWithShape="0">
              <a:prstClr val="black">
                <a:alpha val="40000"/>
              </a:prstClr>
            </a:outerShdw>
          </a:effectLst>
        </p:spPr>
      </p:pic>
      <p:pic>
        <p:nvPicPr>
          <p:cNvPr id="31" name="図 30" descr="ツリーマップ図 が含まれている画像&#10;&#10;自動的に生成された説明">
            <a:extLst>
              <a:ext uri="{FF2B5EF4-FFF2-40B4-BE49-F238E27FC236}">
                <a16:creationId xmlns:a16="http://schemas.microsoft.com/office/drawing/2014/main" id="{4E84A455-B124-46FA-9D08-8AA68DFA4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6628" y="4514426"/>
            <a:ext cx="609600" cy="609600"/>
          </a:xfrm>
          <a:prstGeom prst="rect">
            <a:avLst/>
          </a:prstGeom>
          <a:effectLst>
            <a:outerShdw blurRad="50800" dist="38100" dir="2700000" algn="tl" rotWithShape="0">
              <a:prstClr val="black">
                <a:alpha val="40000"/>
              </a:prstClr>
            </a:outerShdw>
          </a:effectLst>
        </p:spPr>
      </p:pic>
      <p:sp>
        <p:nvSpPr>
          <p:cNvPr id="32" name="テキスト ボックス 31">
            <a:extLst>
              <a:ext uri="{FF2B5EF4-FFF2-40B4-BE49-F238E27FC236}">
                <a16:creationId xmlns:a16="http://schemas.microsoft.com/office/drawing/2014/main" id="{EAC74A9F-FE07-4F5B-AFFD-CC2FF95AE940}"/>
              </a:ext>
            </a:extLst>
          </p:cNvPr>
          <p:cNvSpPr txBox="1"/>
          <p:nvPr/>
        </p:nvSpPr>
        <p:spPr>
          <a:xfrm>
            <a:off x="6847121" y="4535254"/>
            <a:ext cx="603050"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+0.7</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F5E4DE5-0EFD-4A30-B686-3B9245387798}"/>
              </a:ext>
            </a:extLst>
          </p:cNvPr>
          <p:cNvSpPr txBox="1"/>
          <p:nvPr/>
        </p:nvSpPr>
        <p:spPr>
          <a:xfrm rot="5400000">
            <a:off x="5396145" y="5202930"/>
            <a:ext cx="398567" cy="356664"/>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55" name="テキスト ボックス 54">
            <a:extLst>
              <a:ext uri="{FF2B5EF4-FFF2-40B4-BE49-F238E27FC236}">
                <a16:creationId xmlns:a16="http://schemas.microsoft.com/office/drawing/2014/main" id="{75F70AA6-7EE6-4588-B70F-C07756392F0F}"/>
              </a:ext>
            </a:extLst>
          </p:cNvPr>
          <p:cNvSpPr txBox="1"/>
          <p:nvPr/>
        </p:nvSpPr>
        <p:spPr>
          <a:xfrm>
            <a:off x="4900460" y="2008181"/>
            <a:ext cx="1165768"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ICA Bases</a:t>
            </a:r>
            <a:endParaRPr kumimoji="1" lang="ja-JP" altLang="en-US">
              <a:latin typeface="Times New Roman" panose="02020603050405020304" pitchFamily="18" charset="0"/>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B44A4153-217B-40DA-B702-AF1CF4ED1053}"/>
              </a:ext>
            </a:extLst>
          </p:cNvPr>
          <p:cNvSpPr txBox="1"/>
          <p:nvPr/>
        </p:nvSpPr>
        <p:spPr>
          <a:xfrm>
            <a:off x="6800634" y="1836305"/>
            <a:ext cx="696024" cy="553998"/>
          </a:xfrm>
          <a:prstGeom prst="rect">
            <a:avLst/>
          </a:prstGeom>
          <a:noFill/>
        </p:spPr>
        <p:txBody>
          <a:bodyPr wrap="none" rtlCol="0">
            <a:spAutoFit/>
          </a:bodyPr>
          <a:lstStyle/>
          <a:p>
            <a:pPr algn="ctr"/>
            <a:r>
              <a:rPr lang="en-US" altLang="ja-JP" sz="1600">
                <a:latin typeface="Times New Roman" panose="02020603050405020304" pitchFamily="18" charset="0"/>
                <a:cs typeface="Times New Roman" panose="02020603050405020304" pitchFamily="18" charset="0"/>
              </a:rPr>
              <a:t>PSNR</a:t>
            </a:r>
            <a:endParaRPr kumimoji="1" lang="en-US" altLang="ja-JP" sz="1600">
              <a:latin typeface="Times New Roman" panose="02020603050405020304" pitchFamily="18" charset="0"/>
              <a:cs typeface="Times New Roman" panose="02020603050405020304" pitchFamily="18" charset="0"/>
            </a:endParaRPr>
          </a:p>
          <a:p>
            <a:pPr algn="ctr"/>
            <a:r>
              <a:rPr lang="en-US" altLang="ja-JP" sz="1400">
                <a:latin typeface="Times New Roman" panose="02020603050405020304" pitchFamily="18" charset="0"/>
                <a:cs typeface="Times New Roman" panose="02020603050405020304" pitchFamily="18" charset="0"/>
              </a:rPr>
              <a:t>(31.3)</a:t>
            </a:r>
            <a:endParaRPr kumimoji="1" lang="en-US" altLang="ja-JP" sz="140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0856F9A3-0E40-4941-9C6F-50973277D9A2}"/>
              </a:ext>
            </a:extLst>
          </p:cNvPr>
          <p:cNvSpPr txBox="1"/>
          <p:nvPr/>
        </p:nvSpPr>
        <p:spPr>
          <a:xfrm>
            <a:off x="7801522" y="1834244"/>
            <a:ext cx="976549" cy="553998"/>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Entropy</a:t>
            </a:r>
          </a:p>
          <a:p>
            <a:pPr algn="ctr"/>
            <a:r>
              <a:rPr lang="en-US" altLang="ja-JP" sz="1400">
                <a:latin typeface="Times New Roman" panose="02020603050405020304" pitchFamily="18" charset="0"/>
                <a:cs typeface="Times New Roman" panose="02020603050405020304" pitchFamily="18" charset="0"/>
              </a:rPr>
              <a:t>(0.000551)</a:t>
            </a:r>
            <a:endParaRPr kumimoji="1" lang="en-US" altLang="ja-JP" sz="1600">
              <a:latin typeface="Times New Roman" panose="02020603050405020304" pitchFamily="18" charset="0"/>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A1AC737B-52EB-4D93-BA76-36CB8280A30F}"/>
              </a:ext>
            </a:extLst>
          </p:cNvPr>
          <p:cNvSpPr txBox="1"/>
          <p:nvPr/>
        </p:nvSpPr>
        <p:spPr>
          <a:xfrm>
            <a:off x="7743235" y="2611552"/>
            <a:ext cx="1127232"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-0.000170</a:t>
            </a:r>
          </a:p>
          <a:p>
            <a:pPr algn="ctr"/>
            <a:r>
              <a:rPr lang="en-US" altLang="ja-JP" sz="1400">
                <a:latin typeface="Times New Roman" panose="02020603050405020304" pitchFamily="18" charset="0"/>
                <a:cs typeface="Times New Roman" panose="02020603050405020304" pitchFamily="18" charset="0"/>
              </a:rPr>
              <a:t>[bit/pel]</a:t>
            </a:r>
            <a:endParaRPr kumimoji="1" lang="ja-JP" altLang="en-US" sz="1400">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5A3E8193-F8A4-4D16-9D73-5A64759518F1}"/>
              </a:ext>
            </a:extLst>
          </p:cNvPr>
          <p:cNvSpPr txBox="1"/>
          <p:nvPr/>
        </p:nvSpPr>
        <p:spPr>
          <a:xfrm>
            <a:off x="7735675" y="3555260"/>
            <a:ext cx="1127232" cy="615553"/>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-0.000177</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CE996F3-7F83-469D-86D1-2E726005908A}"/>
              </a:ext>
            </a:extLst>
          </p:cNvPr>
          <p:cNvSpPr txBox="1"/>
          <p:nvPr/>
        </p:nvSpPr>
        <p:spPr>
          <a:xfrm>
            <a:off x="7743235" y="4476524"/>
            <a:ext cx="1127232" cy="615553"/>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-0.000285</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grpSp>
        <p:nvGrpSpPr>
          <p:cNvPr id="67" name="グループ化 66">
            <a:extLst>
              <a:ext uri="{FF2B5EF4-FFF2-40B4-BE49-F238E27FC236}">
                <a16:creationId xmlns:a16="http://schemas.microsoft.com/office/drawing/2014/main" id="{9050AB03-C4E0-4FD0-A896-AF9494298C36}"/>
              </a:ext>
            </a:extLst>
          </p:cNvPr>
          <p:cNvGrpSpPr/>
          <p:nvPr/>
        </p:nvGrpSpPr>
        <p:grpSpPr>
          <a:xfrm>
            <a:off x="4403216" y="2077929"/>
            <a:ext cx="4467252" cy="3179871"/>
            <a:chOff x="3020594" y="1928236"/>
            <a:chExt cx="4467252" cy="3179871"/>
          </a:xfrm>
        </p:grpSpPr>
        <p:cxnSp>
          <p:nvCxnSpPr>
            <p:cNvPr id="45" name="直線コネクタ 44">
              <a:extLst>
                <a:ext uri="{FF2B5EF4-FFF2-40B4-BE49-F238E27FC236}">
                  <a16:creationId xmlns:a16="http://schemas.microsoft.com/office/drawing/2014/main" id="{5AD6953F-1D2E-4580-8EA3-EAF3EA0DC452}"/>
                </a:ext>
              </a:extLst>
            </p:cNvPr>
            <p:cNvCxnSpPr>
              <a:cxnSpLocks/>
            </p:cNvCxnSpPr>
            <p:nvPr/>
          </p:nvCxnSpPr>
          <p:spPr>
            <a:xfrm>
              <a:off x="3020595" y="2245489"/>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02DE0E2-1414-465B-9A7C-D7D7E4F28B50}"/>
                </a:ext>
              </a:extLst>
            </p:cNvPr>
            <p:cNvCxnSpPr>
              <a:cxnSpLocks/>
            </p:cNvCxnSpPr>
            <p:nvPr/>
          </p:nvCxnSpPr>
          <p:spPr>
            <a:xfrm>
              <a:off x="3020595" y="319336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0C5D23E-8E61-44A9-8031-22CD7F91CF9C}"/>
                </a:ext>
              </a:extLst>
            </p:cNvPr>
            <p:cNvCxnSpPr>
              <a:cxnSpLocks/>
            </p:cNvCxnSpPr>
            <p:nvPr/>
          </p:nvCxnSpPr>
          <p:spPr>
            <a:xfrm>
              <a:off x="3020594" y="416110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BC1CCBE-49C7-44FF-B287-6A151DD34C38}"/>
                </a:ext>
              </a:extLst>
            </p:cNvPr>
            <p:cNvCxnSpPr>
              <a:cxnSpLocks/>
            </p:cNvCxnSpPr>
            <p:nvPr/>
          </p:nvCxnSpPr>
          <p:spPr>
            <a:xfrm>
              <a:off x="5261840" y="1931735"/>
              <a:ext cx="0" cy="3176372"/>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CC7B880-FE3A-4859-B2F2-ECB511A33220}"/>
                </a:ext>
              </a:extLst>
            </p:cNvPr>
            <p:cNvCxnSpPr>
              <a:cxnSpLocks/>
            </p:cNvCxnSpPr>
            <p:nvPr/>
          </p:nvCxnSpPr>
          <p:spPr>
            <a:xfrm>
              <a:off x="6252440" y="1928236"/>
              <a:ext cx="0" cy="3179871"/>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6D0CD351-AA94-4137-A981-B4205AABAD30}"/>
              </a:ext>
            </a:extLst>
          </p:cNvPr>
          <p:cNvSpPr txBox="1"/>
          <p:nvPr/>
        </p:nvSpPr>
        <p:spPr>
          <a:xfrm>
            <a:off x="2820448" y="2709919"/>
            <a:ext cx="1322799" cy="338554"/>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Optimal basis</a:t>
            </a:r>
          </a:p>
        </p:txBody>
      </p:sp>
    </p:spTree>
    <p:extLst>
      <p:ext uri="{BB962C8B-B14F-4D97-AF65-F5344CB8AC3E}">
        <p14:creationId xmlns:p14="http://schemas.microsoft.com/office/powerpoint/2010/main" val="2897558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887689" y="3695316"/>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9" y="1406678"/>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a:t>
            </a:r>
            <a:r>
              <a:rPr kumimoji="1" lang="ja-JP" altLang="en-US" sz="3100"/>
              <a:t>概要</a:t>
            </a:r>
            <a:endParaRPr kumimoji="1" lang="ja-JP" altLang="en-US"/>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5" y="1474053"/>
            <a:ext cx="6040510" cy="830997"/>
          </a:xfrm>
          <a:prstGeom prst="rect">
            <a:avLst/>
          </a:prstGeom>
          <a:noFill/>
        </p:spPr>
        <p:txBody>
          <a:bodyPr wrap="square" rtlCol="0">
            <a:spAutoFit/>
          </a:bodyPr>
          <a:lstStyle/>
          <a:p>
            <a:pPr marL="457200" indent="-457200">
              <a:buClr>
                <a:srgbClr val="002060"/>
              </a:buClr>
              <a:buSzPct val="90000"/>
              <a:buFont typeface="Wingdings" panose="05000000000000000000" pitchFamily="2" charset="2"/>
              <a:buChar char="l"/>
            </a:pPr>
            <a:r>
              <a:rPr kumimoji="1" lang="ja-JP" altLang="en-US" sz="2400"/>
              <a:t>基底の組み合わせが考慮されていない基底重要度</a:t>
            </a:r>
            <a:endParaRPr kumimoji="1" lang="en-US" altLang="ja-JP" sz="2400"/>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3952220"/>
            <a:ext cx="620746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a:t>小領域の画質を最大とする基底のみの評価</a:t>
            </a:r>
            <a:endParaRPr kumimoji="1" lang="en-US" altLang="ja-JP" sz="24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5" y="1663582"/>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915895" y="39522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5" name="テキスト ボックス 24">
            <a:extLst>
              <a:ext uri="{FF2B5EF4-FFF2-40B4-BE49-F238E27FC236}">
                <a16:creationId xmlns:a16="http://schemas.microsoft.com/office/drawing/2014/main" id="{4C4B89E3-E232-4C4F-82F7-A58922565FB2}"/>
              </a:ext>
            </a:extLst>
          </p:cNvPr>
          <p:cNvSpPr txBox="1"/>
          <p:nvPr/>
        </p:nvSpPr>
        <p:spPr>
          <a:xfrm>
            <a:off x="273050" y="94655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 </a:t>
            </a:r>
            <a:r>
              <a:rPr lang="ja-JP" altLang="en-US" sz="2800"/>
              <a:t>：</a:t>
            </a:r>
            <a:endParaRPr kumimoji="1" lang="ja-JP" altLang="en-US" sz="2800"/>
          </a:p>
        </p:txBody>
      </p:sp>
      <p:sp>
        <p:nvSpPr>
          <p:cNvPr id="26" name="テキスト ボックス 25">
            <a:extLst>
              <a:ext uri="{FF2B5EF4-FFF2-40B4-BE49-F238E27FC236}">
                <a16:creationId xmlns:a16="http://schemas.microsoft.com/office/drawing/2014/main" id="{E1AA7356-6CC1-416F-A408-725EFD66D9A2}"/>
              </a:ext>
            </a:extLst>
          </p:cNvPr>
          <p:cNvSpPr txBox="1"/>
          <p:nvPr/>
        </p:nvSpPr>
        <p:spPr>
          <a:xfrm>
            <a:off x="273050" y="3429000"/>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en-US" altLang="ja-JP" sz="2800"/>
              <a:t> </a:t>
            </a:r>
            <a:r>
              <a:rPr lang="ja-JP" altLang="en-US" sz="2800"/>
              <a:t>：</a:t>
            </a:r>
            <a:endParaRPr kumimoji="1" lang="ja-JP" altLang="en-US" sz="2800"/>
          </a:p>
        </p:txBody>
      </p:sp>
    </p:spTree>
    <p:extLst>
      <p:ext uri="{BB962C8B-B14F-4D97-AF65-F5344CB8AC3E}">
        <p14:creationId xmlns:p14="http://schemas.microsoft.com/office/powerpoint/2010/main" val="353998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chemeClr val="accent1"/>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画像全体で使う基底の種類を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なるべく少なくしたときに，</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よりも画質を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高くできる </a:t>
            </a: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基底 と </a:t>
            </a:r>
            <a:r>
              <a:rPr lang="en-US" altLang="ja-JP" sz="2800" err="1">
                <a:solidFill>
                  <a:schemeClr val="tx1">
                    <a:lumMod val="85000"/>
                    <a:lumOff val="15000"/>
                  </a:schemeClr>
                </a:solidFill>
                <a:sym typeface="+mn-ea"/>
              </a:rPr>
              <a:t>ICA_Block</a:t>
            </a:r>
            <a:r>
              <a:rPr lang="en-US" altLang="ja-JP" sz="2800">
                <a:solidFill>
                  <a:schemeClr val="tx1">
                    <a:lumMod val="85000"/>
                    <a:lumOff val="15000"/>
                  </a:schemeClr>
                </a:solidFill>
                <a:sym typeface="+mn-ea"/>
              </a:rPr>
              <a:t> </a:t>
            </a:r>
            <a:r>
              <a:rPr lang="ja-JP" altLang="en-US" sz="2800">
                <a:solidFill>
                  <a:schemeClr val="tx1">
                    <a:lumMod val="85000"/>
                    <a:lumOff val="15000"/>
                  </a:schemeClr>
                </a:solidFill>
                <a:sym typeface="+mn-ea"/>
              </a:rPr>
              <a:t>を明らかにする</a:t>
            </a:r>
            <a:endParaRPr lang="en-US" altLang="ja-JP" sz="2800">
              <a:solidFill>
                <a:schemeClr val="tx1">
                  <a:lumMod val="85000"/>
                  <a:lumOff val="15000"/>
                </a:schemeClr>
              </a:solidFill>
              <a:sym typeface="+mn-ea"/>
            </a:endParaRP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630826" y="963046"/>
            <a:ext cx="1612841" cy="523220"/>
          </a:xfrm>
          <a:prstGeom prst="rect">
            <a:avLst/>
          </a:prstGeom>
          <a:solidFill>
            <a:schemeClr val="bg1"/>
          </a:solidFill>
          <a:ln w="31750" cmpd="thickThin">
            <a:solidFill>
              <a:schemeClr val="accent1"/>
            </a:solidFill>
          </a:ln>
        </p:spPr>
        <p:txBody>
          <a:bodyPr wrap="square" rtlCol="0">
            <a:spAutoFit/>
          </a:bodyPr>
          <a:lstStyle/>
          <a:p>
            <a:pPr algn="ctr"/>
            <a:r>
              <a:rPr kumimoji="1" lang="ja-JP" altLang="en-US" sz="2800"/>
              <a:t>目的</a:t>
            </a:r>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r>
              <a:rPr lang="ja-JP" altLang="en-US" sz="2800"/>
              <a:t>：</a:t>
            </a:r>
            <a:endParaRPr lang="en-US" altLang="ja-JP" sz="28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848514"/>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14" name="テキスト ボックス 13">
            <a:extLst>
              <a:ext uri="{FF2B5EF4-FFF2-40B4-BE49-F238E27FC236}">
                <a16:creationId xmlns:a16="http://schemas.microsoft.com/office/drawing/2014/main" id="{515F59EB-AE65-47ED-BDAA-FEB9887F1109}"/>
              </a:ext>
            </a:extLst>
          </p:cNvPr>
          <p:cNvSpPr txBox="1"/>
          <p:nvPr/>
        </p:nvSpPr>
        <p:spPr>
          <a:xfrm>
            <a:off x="917208" y="3637185"/>
            <a:ext cx="710284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800"/>
              <a:t>DCT </a:t>
            </a:r>
            <a:r>
              <a:rPr lang="ja-JP" altLang="en-US" sz="2800"/>
              <a:t>と </a:t>
            </a:r>
            <a:r>
              <a:rPr lang="en-US" altLang="ja-JP" sz="2800"/>
              <a:t>ICA </a:t>
            </a:r>
            <a:r>
              <a:rPr lang="ja-JP" altLang="en-US" sz="2800"/>
              <a:t>のそれぞれ得意な</a:t>
            </a:r>
            <a:r>
              <a:rPr lang="ja-JP" altLang="en-US" sz="2800">
                <a:solidFill>
                  <a:srgbClr val="FF0000"/>
                </a:solidFill>
              </a:rPr>
              <a:t>領域</a:t>
            </a:r>
            <a:r>
              <a:rPr lang="ja-JP" altLang="en-US" sz="2800"/>
              <a:t>に分ける</a:t>
            </a:r>
            <a:endParaRPr lang="en-US" altLang="ja-JP" sz="2800"/>
          </a:p>
        </p:txBody>
      </p:sp>
      <p:sp>
        <p:nvSpPr>
          <p:cNvPr id="15" name="テキスト ボックス 14">
            <a:extLst>
              <a:ext uri="{FF2B5EF4-FFF2-40B4-BE49-F238E27FC236}">
                <a16:creationId xmlns:a16="http://schemas.microsoft.com/office/drawing/2014/main" id="{743EC327-E271-4CC4-8564-F1E19B6BFB46}"/>
              </a:ext>
            </a:extLst>
          </p:cNvPr>
          <p:cNvSpPr txBox="1"/>
          <p:nvPr/>
        </p:nvSpPr>
        <p:spPr>
          <a:xfrm>
            <a:off x="917208" y="5421491"/>
            <a:ext cx="727429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付加情報を考慮した </a:t>
            </a:r>
            <a:r>
              <a:rPr lang="ja-JP" altLang="en-US" sz="2800">
                <a:solidFill>
                  <a:srgbClr val="FF0000"/>
                </a:solidFill>
              </a:rPr>
              <a:t>領域</a:t>
            </a:r>
            <a:r>
              <a:rPr lang="ja-JP" altLang="en-US" sz="2800"/>
              <a:t> と </a:t>
            </a:r>
            <a:r>
              <a:rPr lang="en-US" altLang="ja-JP" sz="2800">
                <a:solidFill>
                  <a:srgbClr val="FF0000"/>
                </a:solidFill>
              </a:rPr>
              <a:t>ICA</a:t>
            </a:r>
            <a:r>
              <a:rPr lang="ja-JP" altLang="en-US" sz="2800">
                <a:solidFill>
                  <a:srgbClr val="FF0000"/>
                </a:solidFill>
              </a:rPr>
              <a:t>基底 </a:t>
            </a:r>
            <a:r>
              <a:rPr lang="ja-JP" altLang="en-US" sz="2800"/>
              <a:t>の選出</a:t>
            </a:r>
            <a:endParaRPr lang="en-US" altLang="ja-JP" sz="2800"/>
          </a:p>
        </p:txBody>
      </p:sp>
      <p:sp>
        <p:nvSpPr>
          <p:cNvPr id="16" name="テキスト ボックス 15">
            <a:extLst>
              <a:ext uri="{FF2B5EF4-FFF2-40B4-BE49-F238E27FC236}">
                <a16:creationId xmlns:a16="http://schemas.microsoft.com/office/drawing/2014/main" id="{A8CB45AA-7ACF-40B2-8F3F-A022D8294D7F}"/>
              </a:ext>
            </a:extLst>
          </p:cNvPr>
          <p:cNvSpPr txBox="1"/>
          <p:nvPr/>
        </p:nvSpPr>
        <p:spPr>
          <a:xfrm>
            <a:off x="1329758" y="4251382"/>
            <a:ext cx="797510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比較に使用する基底の選出は</a:t>
            </a:r>
            <a:r>
              <a:rPr lang="ja-JP" altLang="en-US" sz="2400">
                <a:solidFill>
                  <a:srgbClr val="FF0000"/>
                </a:solidFill>
              </a:rPr>
              <a:t>組み合わせ</a:t>
            </a:r>
            <a:r>
              <a:rPr lang="ja-JP" altLang="en-US" sz="2400"/>
              <a:t>を考慮すること</a:t>
            </a:r>
            <a:endParaRPr kumimoji="1" lang="en-US" altLang="ja-JP" sz="2400"/>
          </a:p>
        </p:txBody>
      </p:sp>
      <p:sp>
        <p:nvSpPr>
          <p:cNvPr id="17" name="テキスト ボックス 16">
            <a:extLst>
              <a:ext uri="{FF2B5EF4-FFF2-40B4-BE49-F238E27FC236}">
                <a16:creationId xmlns:a16="http://schemas.microsoft.com/office/drawing/2014/main" id="{5031D55A-277C-40A1-BA7F-5FCD91364491}"/>
              </a:ext>
            </a:extLst>
          </p:cNvPr>
          <p:cNvSpPr txBox="1"/>
          <p:nvPr/>
        </p:nvSpPr>
        <p:spPr>
          <a:xfrm>
            <a:off x="1329758" y="6035688"/>
            <a:ext cx="6690292"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選出基底の 得意な表現 がなるべく</a:t>
            </a:r>
            <a:r>
              <a:rPr lang="ja-JP" altLang="en-US" sz="2400">
                <a:solidFill>
                  <a:srgbClr val="FF0000"/>
                </a:solidFill>
              </a:rPr>
              <a:t>偏らない</a:t>
            </a:r>
            <a:r>
              <a:rPr lang="ja-JP" altLang="en-US" sz="2400"/>
              <a:t>こと</a:t>
            </a:r>
            <a:endParaRPr kumimoji="1" lang="en-US" altLang="ja-JP" sz="2400"/>
          </a:p>
        </p:txBody>
      </p:sp>
      <p:sp>
        <p:nvSpPr>
          <p:cNvPr id="18" name="正方形/長方形 17">
            <a:extLst>
              <a:ext uri="{FF2B5EF4-FFF2-40B4-BE49-F238E27FC236}">
                <a16:creationId xmlns:a16="http://schemas.microsoft.com/office/drawing/2014/main" id="{EF1DC25E-9DEF-401F-8397-3620D93AD77B}"/>
              </a:ext>
            </a:extLst>
          </p:cNvPr>
          <p:cNvSpPr/>
          <p:nvPr/>
        </p:nvSpPr>
        <p:spPr>
          <a:xfrm>
            <a:off x="890294" y="3620337"/>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FEC02E-1614-4E76-B0B5-01E9FEBCF91F}"/>
              </a:ext>
            </a:extLst>
          </p:cNvPr>
          <p:cNvSpPr/>
          <p:nvPr/>
        </p:nvSpPr>
        <p:spPr>
          <a:xfrm>
            <a:off x="578496" y="5401156"/>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5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lang="en-US" altLang="ja-JP" sz="2400"/>
              <a:t>Cameraman</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4" name="グラフ 13">
            <a:extLst>
              <a:ext uri="{FF2B5EF4-FFF2-40B4-BE49-F238E27FC236}">
                <a16:creationId xmlns:a16="http://schemas.microsoft.com/office/drawing/2014/main" id="{7B2CF2DF-2470-4895-B6C8-E85624A13B24}"/>
              </a:ext>
            </a:extLst>
          </p:cNvPr>
          <p:cNvGraphicFramePr>
            <a:graphicFrameLocks/>
          </p:cNvGraphicFramePr>
          <p:nvPr>
            <p:extLst>
              <p:ext uri="{D42A27DB-BD31-4B8C-83A1-F6EECF244321}">
                <p14:modId xmlns:p14="http://schemas.microsoft.com/office/powerpoint/2010/main" val="3352165928"/>
              </p:ext>
            </p:extLst>
          </p:nvPr>
        </p:nvGraphicFramePr>
        <p:xfrm>
          <a:off x="230721" y="1269036"/>
          <a:ext cx="8646580" cy="46104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2B1191F7-6FE5-4752-9912-1676442A3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 y="1362195"/>
            <a:ext cx="1684866" cy="1684866"/>
          </a:xfrm>
          <a:prstGeom prst="rect">
            <a:avLst/>
          </a:prstGeom>
        </p:spPr>
      </p:pic>
      <p:grpSp>
        <p:nvGrpSpPr>
          <p:cNvPr id="11" name="グループ化 10">
            <a:extLst>
              <a:ext uri="{FF2B5EF4-FFF2-40B4-BE49-F238E27FC236}">
                <a16:creationId xmlns:a16="http://schemas.microsoft.com/office/drawing/2014/main" id="{E67B0E2B-75BA-4745-86EE-9CEC3BA38772}"/>
              </a:ext>
            </a:extLst>
          </p:cNvPr>
          <p:cNvGrpSpPr/>
          <p:nvPr/>
        </p:nvGrpSpPr>
        <p:grpSpPr>
          <a:xfrm>
            <a:off x="7191021" y="1066018"/>
            <a:ext cx="1410689" cy="721360"/>
            <a:chOff x="6006111" y="1039381"/>
            <a:chExt cx="1410689" cy="721360"/>
          </a:xfrm>
        </p:grpSpPr>
        <p:sp>
          <p:nvSpPr>
            <p:cNvPr id="16" name="吹き出し: 四角形 15">
              <a:extLst>
                <a:ext uri="{FF2B5EF4-FFF2-40B4-BE49-F238E27FC236}">
                  <a16:creationId xmlns:a16="http://schemas.microsoft.com/office/drawing/2014/main" id="{8411B482-7310-4750-937E-C3B7579D2ACE}"/>
                </a:ext>
              </a:extLst>
            </p:cNvPr>
            <p:cNvSpPr/>
            <p:nvPr/>
          </p:nvSpPr>
          <p:spPr>
            <a:xfrm>
              <a:off x="6006111" y="1039381"/>
              <a:ext cx="1410689" cy="721360"/>
            </a:xfrm>
            <a:prstGeom prst="wedgeRectCallout">
              <a:avLst>
                <a:gd name="adj1" fmla="val 20846"/>
                <a:gd name="adj2" fmla="val 8993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小さい, タイル張り, 流し が含まれている画像&#10;&#10;自動的に生成された説明">
              <a:extLst>
                <a:ext uri="{FF2B5EF4-FFF2-40B4-BE49-F238E27FC236}">
                  <a16:creationId xmlns:a16="http://schemas.microsoft.com/office/drawing/2014/main" id="{935844B8-AB90-4174-8F84-5021B1F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8532" y="1095261"/>
              <a:ext cx="609600" cy="609600"/>
            </a:xfrm>
            <a:prstGeom prst="rect">
              <a:avLst/>
            </a:prstGeom>
          </p:spPr>
        </p:pic>
        <p:pic>
          <p:nvPicPr>
            <p:cNvPr id="10" name="図 9" descr="図形 が含まれている画像&#10;&#10;自動的に生成された説明">
              <a:extLst>
                <a:ext uri="{FF2B5EF4-FFF2-40B4-BE49-F238E27FC236}">
                  <a16:creationId xmlns:a16="http://schemas.microsoft.com/office/drawing/2014/main" id="{BC372DBA-281E-441B-9E82-8606BBBF5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13" y="1095261"/>
              <a:ext cx="609600" cy="609600"/>
            </a:xfrm>
            <a:prstGeom prst="rect">
              <a:avLst/>
            </a:prstGeom>
          </p:spPr>
        </p:pic>
      </p:grpSp>
      <p:sp>
        <p:nvSpPr>
          <p:cNvPr id="23" name="吹き出し: 四角形 22">
            <a:extLst>
              <a:ext uri="{FF2B5EF4-FFF2-40B4-BE49-F238E27FC236}">
                <a16:creationId xmlns:a16="http://schemas.microsoft.com/office/drawing/2014/main" id="{32E77BDE-ED29-4741-AB9D-DE7168510AC9}"/>
              </a:ext>
            </a:extLst>
          </p:cNvPr>
          <p:cNvSpPr/>
          <p:nvPr/>
        </p:nvSpPr>
        <p:spPr>
          <a:xfrm>
            <a:off x="4212840" y="1306315"/>
            <a:ext cx="1410689" cy="721360"/>
          </a:xfrm>
          <a:prstGeom prst="wedgeRectCallout">
            <a:avLst>
              <a:gd name="adj1" fmla="val 99656"/>
              <a:gd name="adj2" fmla="val 12816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タイル張り, 座る, 流し, 鏡 が含まれている画像&#10;&#10;自動的に生成された説明">
            <a:extLst>
              <a:ext uri="{FF2B5EF4-FFF2-40B4-BE49-F238E27FC236}">
                <a16:creationId xmlns:a16="http://schemas.microsoft.com/office/drawing/2014/main" id="{1A12962F-9764-4E0B-8058-F1000E83E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476" y="1362195"/>
            <a:ext cx="609600" cy="609600"/>
          </a:xfrm>
          <a:prstGeom prst="rect">
            <a:avLst/>
          </a:prstGeom>
        </p:spPr>
      </p:pic>
      <p:pic>
        <p:nvPicPr>
          <p:cNvPr id="19" name="図 18" descr="背景パターン が含まれている画像&#10;&#10;自動的に生成された説明">
            <a:extLst>
              <a:ext uri="{FF2B5EF4-FFF2-40B4-BE49-F238E27FC236}">
                <a16:creationId xmlns:a16="http://schemas.microsoft.com/office/drawing/2014/main" id="{ECF8E16C-911D-4076-A8BE-F3CF03E58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4646" y="1362195"/>
            <a:ext cx="609600" cy="609600"/>
          </a:xfrm>
          <a:prstGeom prst="rect">
            <a:avLst/>
          </a:prstGeom>
        </p:spPr>
      </p:pic>
      <p:sp>
        <p:nvSpPr>
          <p:cNvPr id="27" name="吹き出し: 四角形 26">
            <a:extLst>
              <a:ext uri="{FF2B5EF4-FFF2-40B4-BE49-F238E27FC236}">
                <a16:creationId xmlns:a16="http://schemas.microsoft.com/office/drawing/2014/main" id="{7D21932E-B77A-4DAB-BED3-04CB6517FBA9}"/>
              </a:ext>
            </a:extLst>
          </p:cNvPr>
          <p:cNvSpPr/>
          <p:nvPr/>
        </p:nvSpPr>
        <p:spPr>
          <a:xfrm>
            <a:off x="5398317" y="3135426"/>
            <a:ext cx="1410689" cy="721360"/>
          </a:xfrm>
          <a:prstGeom prst="wedgeRectCallout">
            <a:avLst>
              <a:gd name="adj1" fmla="val -114265"/>
              <a:gd name="adj2" fmla="val -2151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タイル張り, 座る, 流し, 鏡 が含まれている画像&#10;&#10;自動的に生成された説明">
            <a:extLst>
              <a:ext uri="{FF2B5EF4-FFF2-40B4-BE49-F238E27FC236}">
                <a16:creationId xmlns:a16="http://schemas.microsoft.com/office/drawing/2014/main" id="{A3D180C6-0F7D-42EB-B315-D96976998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1557" y="3195757"/>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0C8CD933-B34A-43B5-8E50-F4E118C16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397" y="3198990"/>
            <a:ext cx="609600" cy="609600"/>
          </a:xfrm>
          <a:prstGeom prst="rect">
            <a:avLst/>
          </a:prstGeom>
        </p:spPr>
      </p:pic>
      <p:sp>
        <p:nvSpPr>
          <p:cNvPr id="33" name="吹き出し: 四角形 32">
            <a:extLst>
              <a:ext uri="{FF2B5EF4-FFF2-40B4-BE49-F238E27FC236}">
                <a16:creationId xmlns:a16="http://schemas.microsoft.com/office/drawing/2014/main" id="{C19350BB-8D74-467C-8362-6D424CEF29BA}"/>
              </a:ext>
            </a:extLst>
          </p:cNvPr>
          <p:cNvSpPr/>
          <p:nvPr/>
        </p:nvSpPr>
        <p:spPr>
          <a:xfrm>
            <a:off x="2774263" y="4422695"/>
            <a:ext cx="2054156" cy="721360"/>
          </a:xfrm>
          <a:prstGeom prst="wedgeRectCallout">
            <a:avLst>
              <a:gd name="adj1" fmla="val -71964"/>
              <a:gd name="adj2" fmla="val -3806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鏡 が含まれている画像&#10;&#10;自動的に生成された説明">
            <a:extLst>
              <a:ext uri="{FF2B5EF4-FFF2-40B4-BE49-F238E27FC236}">
                <a16:creationId xmlns:a16="http://schemas.microsoft.com/office/drawing/2014/main" id="{8C470979-ADC7-4FC7-9B26-455C7B00B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899" y="4478575"/>
            <a:ext cx="609600" cy="609600"/>
          </a:xfrm>
          <a:prstGeom prst="rect">
            <a:avLst/>
          </a:prstGeom>
        </p:spPr>
      </p:pic>
      <p:pic>
        <p:nvPicPr>
          <p:cNvPr id="21" name="図 20" descr="背景パターン が含まれている画像&#10;&#10;自動的に生成された説明">
            <a:extLst>
              <a:ext uri="{FF2B5EF4-FFF2-40B4-BE49-F238E27FC236}">
                <a16:creationId xmlns:a16="http://schemas.microsoft.com/office/drawing/2014/main" id="{96BAD844-8EA8-4D61-8A64-A09A18F89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5925" y="4478575"/>
            <a:ext cx="609600" cy="609600"/>
          </a:xfrm>
          <a:prstGeom prst="rect">
            <a:avLst/>
          </a:prstGeom>
        </p:spPr>
      </p:pic>
      <p:pic>
        <p:nvPicPr>
          <p:cNvPr id="36" name="図 35" descr="流し, タイル張り, 座る, 小さい が含まれている画像&#10;&#10;自動的に生成された説明">
            <a:extLst>
              <a:ext uri="{FF2B5EF4-FFF2-40B4-BE49-F238E27FC236}">
                <a16:creationId xmlns:a16="http://schemas.microsoft.com/office/drawing/2014/main" id="{905025AB-9939-4829-96CE-8B2D3C58AE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4951" y="4487659"/>
            <a:ext cx="609600" cy="609600"/>
          </a:xfrm>
          <a:prstGeom prst="rect">
            <a:avLst/>
          </a:prstGeom>
        </p:spPr>
      </p:pic>
    </p:spTree>
    <p:extLst>
      <p:ext uri="{BB962C8B-B14F-4D97-AF65-F5344CB8AC3E}">
        <p14:creationId xmlns:p14="http://schemas.microsoft.com/office/powerpoint/2010/main" val="2766155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22" name="グラフ 21">
            <a:extLst>
              <a:ext uri="{FF2B5EF4-FFF2-40B4-BE49-F238E27FC236}">
                <a16:creationId xmlns:a16="http://schemas.microsoft.com/office/drawing/2014/main" id="{46C1D7C1-2D73-45D2-9E4C-F110F04049FA}"/>
              </a:ext>
            </a:extLst>
          </p:cNvPr>
          <p:cNvGraphicFramePr>
            <a:graphicFrameLocks/>
          </p:cNvGraphicFramePr>
          <p:nvPr>
            <p:extLst>
              <p:ext uri="{D42A27DB-BD31-4B8C-83A1-F6EECF244321}">
                <p14:modId xmlns:p14="http://schemas.microsoft.com/office/powerpoint/2010/main" val="3372708470"/>
              </p:ext>
            </p:extLst>
          </p:nvPr>
        </p:nvGraphicFramePr>
        <p:xfrm>
          <a:off x="273050" y="1287637"/>
          <a:ext cx="8604250" cy="45918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猿の顔の白黒写真&#10;&#10;自動的に生成された説明">
            <a:extLst>
              <a:ext uri="{FF2B5EF4-FFF2-40B4-BE49-F238E27FC236}">
                <a16:creationId xmlns:a16="http://schemas.microsoft.com/office/drawing/2014/main" id="{AA009B60-6A26-4974-962A-60E31B3FD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480" y="1457821"/>
            <a:ext cx="1546635" cy="1546635"/>
          </a:xfrm>
          <a:prstGeom prst="rect">
            <a:avLst/>
          </a:prstGeom>
        </p:spPr>
      </p:pic>
      <p:sp>
        <p:nvSpPr>
          <p:cNvPr id="28" name="吹き出し: 四角形 27">
            <a:extLst>
              <a:ext uri="{FF2B5EF4-FFF2-40B4-BE49-F238E27FC236}">
                <a16:creationId xmlns:a16="http://schemas.microsoft.com/office/drawing/2014/main" id="{474BF26D-1954-453B-8EDE-425E95E32762}"/>
              </a:ext>
            </a:extLst>
          </p:cNvPr>
          <p:cNvSpPr/>
          <p:nvPr/>
        </p:nvSpPr>
        <p:spPr>
          <a:xfrm>
            <a:off x="2917330" y="2283096"/>
            <a:ext cx="766858" cy="721360"/>
          </a:xfrm>
          <a:prstGeom prst="wedgeRectCallout">
            <a:avLst>
              <a:gd name="adj1" fmla="val 72211"/>
              <a:gd name="adj2" fmla="val 10165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背景パターン&#10;&#10;中程度の精度で自動的に生成された説明">
            <a:extLst>
              <a:ext uri="{FF2B5EF4-FFF2-40B4-BE49-F238E27FC236}">
                <a16:creationId xmlns:a16="http://schemas.microsoft.com/office/drawing/2014/main" id="{A1ED4BD4-B946-4FCF-8671-C5FB9479B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959" y="2338976"/>
            <a:ext cx="609600" cy="609600"/>
          </a:xfrm>
          <a:prstGeom prst="rect">
            <a:avLst/>
          </a:prstGeom>
        </p:spPr>
      </p:pic>
      <p:sp>
        <p:nvSpPr>
          <p:cNvPr id="35" name="吹き出し: 四角形 34">
            <a:extLst>
              <a:ext uri="{FF2B5EF4-FFF2-40B4-BE49-F238E27FC236}">
                <a16:creationId xmlns:a16="http://schemas.microsoft.com/office/drawing/2014/main" id="{09C4349F-30C2-4083-BA57-EB7A70BEF215}"/>
              </a:ext>
            </a:extLst>
          </p:cNvPr>
          <p:cNvSpPr/>
          <p:nvPr/>
        </p:nvSpPr>
        <p:spPr>
          <a:xfrm>
            <a:off x="2613459" y="4417976"/>
            <a:ext cx="2834521" cy="721360"/>
          </a:xfrm>
          <a:prstGeom prst="wedgeRectCallout">
            <a:avLst>
              <a:gd name="adj1" fmla="val -84141"/>
              <a:gd name="adj2" fmla="val 475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 が含まれている画像&#10;&#10;自動的に生成された説明">
            <a:extLst>
              <a:ext uri="{FF2B5EF4-FFF2-40B4-BE49-F238E27FC236}">
                <a16:creationId xmlns:a16="http://schemas.microsoft.com/office/drawing/2014/main" id="{030D506A-7FC6-4896-A88E-BBF624A5F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1159" y="4473856"/>
            <a:ext cx="609600" cy="609600"/>
          </a:xfrm>
          <a:prstGeom prst="rect">
            <a:avLst/>
          </a:prstGeom>
        </p:spPr>
      </p:pic>
      <p:pic>
        <p:nvPicPr>
          <p:cNvPr id="20" name="図 19" descr="背景パターン&#10;&#10;中程度の精度で自動的に生成された説明">
            <a:extLst>
              <a:ext uri="{FF2B5EF4-FFF2-40B4-BE49-F238E27FC236}">
                <a16:creationId xmlns:a16="http://schemas.microsoft.com/office/drawing/2014/main" id="{5B04233B-48AB-4B33-9E54-DE7DBEF55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388" y="4473856"/>
            <a:ext cx="609600" cy="609600"/>
          </a:xfrm>
          <a:prstGeom prst="rect">
            <a:avLst/>
          </a:prstGeom>
        </p:spPr>
      </p:pic>
      <p:pic>
        <p:nvPicPr>
          <p:cNvPr id="37" name="図 36" descr="背景パターン が含まれている画像&#10;&#10;自動的に生成された説明">
            <a:extLst>
              <a:ext uri="{FF2B5EF4-FFF2-40B4-BE49-F238E27FC236}">
                <a16:creationId xmlns:a16="http://schemas.microsoft.com/office/drawing/2014/main" id="{449F182A-4CB9-4515-B488-83AA76A8F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17" y="4473856"/>
            <a:ext cx="609600" cy="609600"/>
          </a:xfrm>
          <a:prstGeom prst="rect">
            <a:avLst/>
          </a:prstGeom>
        </p:spPr>
      </p:pic>
      <p:pic>
        <p:nvPicPr>
          <p:cNvPr id="39" name="図 38" descr="クロスワードパズル が含まれている画像&#10;&#10;自動的に生成された説明">
            <a:extLst>
              <a:ext uri="{FF2B5EF4-FFF2-40B4-BE49-F238E27FC236}">
                <a16:creationId xmlns:a16="http://schemas.microsoft.com/office/drawing/2014/main" id="{7B52C080-B8B9-4F2B-8B01-6020562E26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846" y="4468561"/>
            <a:ext cx="609600" cy="609600"/>
          </a:xfrm>
          <a:prstGeom prst="rect">
            <a:avLst/>
          </a:prstGeom>
        </p:spPr>
      </p:pic>
    </p:spTree>
    <p:extLst>
      <p:ext uri="{BB962C8B-B14F-4D97-AF65-F5344CB8AC3E}">
        <p14:creationId xmlns:p14="http://schemas.microsoft.com/office/powerpoint/2010/main" val="209653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輝度変化が平坦な画像ほど 選出基底数が多くなる傾向</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Cameraman</a:t>
            </a:r>
            <a:r>
              <a:rPr kumimoji="1" lang="ja-JP" altLang="en-US" sz="2400"/>
              <a:t>，</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6" name="グラフ 15">
            <a:extLst>
              <a:ext uri="{FF2B5EF4-FFF2-40B4-BE49-F238E27FC236}">
                <a16:creationId xmlns:a16="http://schemas.microsoft.com/office/drawing/2014/main" id="{DCCE6E0C-2DE2-4BF8-9A55-AE3190011307}"/>
              </a:ext>
            </a:extLst>
          </p:cNvPr>
          <p:cNvGraphicFramePr>
            <a:graphicFrameLocks/>
          </p:cNvGraphicFramePr>
          <p:nvPr>
            <p:extLst>
              <p:ext uri="{D42A27DB-BD31-4B8C-83A1-F6EECF244321}">
                <p14:modId xmlns:p14="http://schemas.microsoft.com/office/powerpoint/2010/main" val="1033553569"/>
              </p:ext>
            </p:extLst>
          </p:nvPr>
        </p:nvGraphicFramePr>
        <p:xfrm>
          <a:off x="330411" y="1483018"/>
          <a:ext cx="8644253" cy="4441371"/>
        </p:xfrm>
        <a:graphic>
          <a:graphicData uri="http://schemas.openxmlformats.org/drawingml/2006/chart">
            <c:chart xmlns:c="http://schemas.openxmlformats.org/drawingml/2006/chart" xmlns:r="http://schemas.openxmlformats.org/officeDocument/2006/relationships" r:id="rId3"/>
          </a:graphicData>
        </a:graphic>
      </p:graphicFrame>
      <p:pic>
        <p:nvPicPr>
          <p:cNvPr id="17" name="図 16" descr="三脚の上に立っている男性の白黒写真&#10;&#10;中程度の精度で自動的に生成された説明">
            <a:extLst>
              <a:ext uri="{FF2B5EF4-FFF2-40B4-BE49-F238E27FC236}">
                <a16:creationId xmlns:a16="http://schemas.microsoft.com/office/drawing/2014/main" id="{AF2030EC-22C2-4B49-8AAA-887707D2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60" y="1692802"/>
            <a:ext cx="1223167" cy="1223167"/>
          </a:xfrm>
          <a:prstGeom prst="rect">
            <a:avLst/>
          </a:prstGeom>
        </p:spPr>
      </p:pic>
      <p:pic>
        <p:nvPicPr>
          <p:cNvPr id="18" name="図 17" descr="猿の顔の白黒写真&#10;&#10;自動的に生成された説明">
            <a:extLst>
              <a:ext uri="{FF2B5EF4-FFF2-40B4-BE49-F238E27FC236}">
                <a16:creationId xmlns:a16="http://schemas.microsoft.com/office/drawing/2014/main" id="{9D57F93E-E7E0-4178-BC2A-B07F0B0AD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544" y="1692800"/>
            <a:ext cx="1223168" cy="1223168"/>
          </a:xfrm>
          <a:prstGeom prst="rect">
            <a:avLst/>
          </a:prstGeom>
        </p:spPr>
      </p:pic>
      <p:pic>
        <p:nvPicPr>
          <p:cNvPr id="19" name="コンテンツ プレースホルダー 18" descr="C:\Users\kawamura\study\ゼミ\基底画像（永久保存版）\barbara.bmp">
            <a:extLst>
              <a:ext uri="{FF2B5EF4-FFF2-40B4-BE49-F238E27FC236}">
                <a16:creationId xmlns:a16="http://schemas.microsoft.com/office/drawing/2014/main" id="{9BDB51DD-54C9-41D7-978E-3AC4AD596E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36375" y="1692801"/>
            <a:ext cx="1223167" cy="1223167"/>
          </a:xfrm>
          <a:prstGeom prst="rect">
            <a:avLst/>
          </a:prstGeom>
          <a:noFill/>
          <a:ln w="25400">
            <a:noFill/>
          </a:ln>
        </p:spPr>
      </p:pic>
    </p:spTree>
    <p:extLst>
      <p:ext uri="{BB962C8B-B14F-4D97-AF65-F5344CB8AC3E}">
        <p14:creationId xmlns:p14="http://schemas.microsoft.com/office/powerpoint/2010/main" val="2525352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選出基底数の増減は 他の画像でも確認</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 </a:t>
            </a:r>
            <a:r>
              <a:rPr kumimoji="1" lang="en-US" altLang="ja-JP" sz="2400"/>
              <a:t>Airplane, Boat, Sailboat, Earth</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312F793C-DCB6-4838-8894-A386705BF72C}"/>
              </a:ext>
            </a:extLst>
          </p:cNvPr>
          <p:cNvGraphicFramePr>
            <a:graphicFrameLocks/>
          </p:cNvGraphicFramePr>
          <p:nvPr>
            <p:extLst>
              <p:ext uri="{D42A27DB-BD31-4B8C-83A1-F6EECF244321}">
                <p14:modId xmlns:p14="http://schemas.microsoft.com/office/powerpoint/2010/main" val="218453004"/>
              </p:ext>
            </p:extLst>
          </p:nvPr>
        </p:nvGraphicFramePr>
        <p:xfrm>
          <a:off x="305429" y="1516120"/>
          <a:ext cx="8783863" cy="437516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港に停泊している船の白黒写真&#10;&#10;自動的に生成された説明">
            <a:extLst>
              <a:ext uri="{FF2B5EF4-FFF2-40B4-BE49-F238E27FC236}">
                <a16:creationId xmlns:a16="http://schemas.microsoft.com/office/drawing/2014/main" id="{3FE086B6-707B-471F-BE1A-B8DABA766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953" y="1711391"/>
            <a:ext cx="1223168" cy="1223168"/>
          </a:xfrm>
          <a:prstGeom prst="rect">
            <a:avLst/>
          </a:prstGeom>
        </p:spPr>
      </p:pic>
      <p:pic>
        <p:nvPicPr>
          <p:cNvPr id="7" name="図 6" descr="屋外, 写真, 建物, 水 が含まれている画像&#10;&#10;自動的に生成された説明">
            <a:extLst>
              <a:ext uri="{FF2B5EF4-FFF2-40B4-BE49-F238E27FC236}">
                <a16:creationId xmlns:a16="http://schemas.microsoft.com/office/drawing/2014/main" id="{DF44F930-CB9D-4850-891A-C3D3035D5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435" y="1711390"/>
            <a:ext cx="1223167" cy="1223167"/>
          </a:xfrm>
          <a:prstGeom prst="rect">
            <a:avLst/>
          </a:prstGeom>
        </p:spPr>
      </p:pic>
      <p:pic>
        <p:nvPicPr>
          <p:cNvPr id="9" name="図 8" descr="雪の上を飛ぶ飛行機の白黒写真&#10;&#10;自動的に生成された説明">
            <a:extLst>
              <a:ext uri="{FF2B5EF4-FFF2-40B4-BE49-F238E27FC236}">
                <a16:creationId xmlns:a16="http://schemas.microsoft.com/office/drawing/2014/main" id="{ED691405-5DED-430B-8C1C-3A9BDCF94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0472" y="1711391"/>
            <a:ext cx="1223167" cy="1223167"/>
          </a:xfrm>
          <a:prstGeom prst="rect">
            <a:avLst/>
          </a:prstGeom>
        </p:spPr>
      </p:pic>
      <p:pic>
        <p:nvPicPr>
          <p:cNvPr id="12" name="図 11" descr="写真, 座る, テーブル, 覆い が含まれている画像&#10;&#10;自動的に生成された説明">
            <a:extLst>
              <a:ext uri="{FF2B5EF4-FFF2-40B4-BE49-F238E27FC236}">
                <a16:creationId xmlns:a16="http://schemas.microsoft.com/office/drawing/2014/main" id="{AD7E8D72-1CB5-411C-AB2E-CBB324FB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916" y="1711389"/>
            <a:ext cx="1223167" cy="1223167"/>
          </a:xfrm>
          <a:prstGeom prst="rect">
            <a:avLst/>
          </a:prstGeom>
        </p:spPr>
      </p:pic>
    </p:spTree>
    <p:extLst>
      <p:ext uri="{BB962C8B-B14F-4D97-AF65-F5344CB8AC3E}">
        <p14:creationId xmlns:p14="http://schemas.microsoft.com/office/powerpoint/2010/main" val="1906729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50" y="1115145"/>
            <a:ext cx="8698095" cy="5653955"/>
          </a:xfrm>
        </p:spPr>
        <p:txBody>
          <a:bodyPr>
            <a:normAutofit/>
          </a:bodyPr>
          <a:lstStyle/>
          <a:p>
            <a:pPr>
              <a:buFont typeface="Wingdings" panose="05000000000000000000" pitchFamily="2" charset="2"/>
              <a:buChar char="ü"/>
            </a:pPr>
            <a:r>
              <a:rPr lang="en-US" altLang="ja-JP" dirty="0">
                <a:latin typeface="Times New Roman" panose="02020603050405020304" pitchFamily="18" charset="0"/>
              </a:rPr>
              <a:t> DCT</a:t>
            </a:r>
            <a:r>
              <a:rPr lang="ja-JP" altLang="en-US" dirty="0">
                <a:latin typeface="Times New Roman" panose="02020603050405020304" pitchFamily="18" charset="0"/>
              </a:rPr>
              <a:t>と</a:t>
            </a:r>
            <a:r>
              <a:rPr lang="en-US" altLang="ja-JP" dirty="0">
                <a:latin typeface="Times New Roman" panose="02020603050405020304" pitchFamily="18" charset="0"/>
              </a:rPr>
              <a:t>ICA</a:t>
            </a:r>
            <a:r>
              <a:rPr lang="ja-JP" altLang="en-US" dirty="0">
                <a:latin typeface="Times New Roman" panose="02020603050405020304" pitchFamily="18" charset="0"/>
              </a:rPr>
              <a:t>が得意とする特徴は異なる</a:t>
            </a:r>
            <a:endParaRPr lang="en-US" altLang="ja-JP" dirty="0">
              <a:latin typeface="Times New Roman" panose="02020603050405020304" pitchFamily="18" charset="0"/>
            </a:endParaRPr>
          </a:p>
        </p:txBody>
      </p:sp>
      <p:sp>
        <p:nvSpPr>
          <p:cNvPr id="31" name="正方形/長方形 30"/>
          <p:cNvSpPr/>
          <p:nvPr/>
        </p:nvSpPr>
        <p:spPr>
          <a:xfrm>
            <a:off x="858750" y="5715734"/>
            <a:ext cx="7691720" cy="8856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Times New Roman" panose="02020603050405020304" pitchFamily="18" charset="0"/>
                <a:cs typeface="Times New Roman" panose="02020603050405020304" pitchFamily="18" charset="0"/>
              </a:rPr>
              <a:t>DCT</a:t>
            </a:r>
            <a:r>
              <a:rPr lang="ja-JP" altLang="en-US" sz="2400">
                <a:solidFill>
                  <a:schemeClr val="bg1"/>
                </a:solidFill>
                <a:latin typeface="Times New Roman" panose="02020603050405020304" pitchFamily="18" charset="0"/>
                <a:cs typeface="Times New Roman" panose="02020603050405020304" pitchFamily="18" charset="0"/>
              </a:rPr>
              <a:t>と</a:t>
            </a:r>
            <a:r>
              <a:rPr lang="en-US" altLang="ja-JP" sz="2400">
                <a:solidFill>
                  <a:schemeClr val="bg1"/>
                </a:solidFill>
                <a:latin typeface="Times New Roman" panose="02020603050405020304" pitchFamily="18" charset="0"/>
                <a:cs typeface="Times New Roman" panose="02020603050405020304" pitchFamily="18" charset="0"/>
              </a:rPr>
              <a:t>ICA</a:t>
            </a:r>
            <a:r>
              <a:rPr lang="ja-JP" altLang="en-US" sz="2400">
                <a:solidFill>
                  <a:schemeClr val="bg1"/>
                </a:solidFill>
                <a:latin typeface="Times New Roman" panose="02020603050405020304" pitchFamily="18" charset="0"/>
                <a:cs typeface="Times New Roman" panose="02020603050405020304" pitchFamily="18" charset="0"/>
              </a:rPr>
              <a:t>を併用した符号化方式の検討</a:t>
            </a:r>
            <a:endParaRPr lang="en-US" altLang="ja-JP" sz="2400">
              <a:solidFill>
                <a:schemeClr val="bg1"/>
              </a:solidFill>
              <a:latin typeface="Times New Roman" panose="02020603050405020304" pitchFamily="18" charset="0"/>
              <a:cs typeface="Times New Roman" panose="02020603050405020304" pitchFamily="18" charset="0"/>
            </a:endParaRPr>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61" y="2107969"/>
            <a:ext cx="2083769" cy="20837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009" y="2144926"/>
            <a:ext cx="2083769" cy="2083769"/>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634442" y="4341629"/>
            <a:ext cx="2780923" cy="786178"/>
          </a:xfrm>
          <a:prstGeom prst="rect">
            <a:avLst/>
          </a:prstGeom>
          <a:ln w="57150" cmpd="thickThin">
            <a:solidFill>
              <a:schemeClr val="accent6">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画像が必要とする情報</a:t>
            </a:r>
          </a:p>
        </p:txBody>
      </p:sp>
      <p:sp>
        <p:nvSpPr>
          <p:cNvPr id="18" name="上下矢印 17"/>
          <p:cNvSpPr/>
          <p:nvPr/>
        </p:nvSpPr>
        <p:spPr>
          <a:xfrm rot="16200000">
            <a:off x="3740426" y="1940546"/>
            <a:ext cx="1570986" cy="2422951"/>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346595" y="2798078"/>
            <a:ext cx="2313937" cy="707886"/>
          </a:xfrm>
          <a:prstGeom prst="rect">
            <a:avLst/>
          </a:prstGeom>
        </p:spPr>
        <p:txBody>
          <a:bodyPr wrap="square">
            <a:spAutoFit/>
          </a:bodyPr>
          <a:lstStyle/>
          <a:p>
            <a:pPr algn="ctr"/>
            <a:r>
              <a:rPr lang="ja-JP" altLang="en-US" sz="2000">
                <a:solidFill>
                  <a:sysClr val="windowText" lastClr="000000"/>
                </a:solidFill>
                <a:latin typeface="+mn-ea"/>
                <a:cs typeface="Times New Roman" panose="02020603050405020304" pitchFamily="18" charset="0"/>
              </a:rPr>
              <a:t>それぞれの</a:t>
            </a:r>
            <a:endParaRPr lang="en-US" altLang="ja-JP" sz="2000">
              <a:solidFill>
                <a:sysClr val="windowText" lastClr="000000"/>
              </a:solidFill>
              <a:latin typeface="+mn-ea"/>
              <a:cs typeface="Times New Roman" panose="02020603050405020304" pitchFamily="18" charset="0"/>
            </a:endParaRPr>
          </a:p>
          <a:p>
            <a:pPr algn="ctr"/>
            <a:r>
              <a:rPr lang="ja-JP" altLang="en-US" sz="2000">
                <a:solidFill>
                  <a:sysClr val="windowText" lastClr="000000"/>
                </a:solidFill>
                <a:latin typeface="+mn-ea"/>
                <a:cs typeface="Times New Roman" panose="02020603050405020304" pitchFamily="18" charset="0"/>
              </a:rPr>
              <a:t>メリットを併用</a:t>
            </a:r>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ハイブリッド手法の概要</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正方形/長方形 33">
            <a:extLst>
              <a:ext uri="{FF2B5EF4-FFF2-40B4-BE49-F238E27FC236}">
                <a16:creationId xmlns:a16="http://schemas.microsoft.com/office/drawing/2014/main" id="{E03FE573-C736-4161-87C2-39CCC2A99E4F}"/>
              </a:ext>
            </a:extLst>
          </p:cNvPr>
          <p:cNvSpPr/>
          <p:nvPr/>
        </p:nvSpPr>
        <p:spPr>
          <a:xfrm>
            <a:off x="5769547" y="4344186"/>
            <a:ext cx="2780923" cy="786178"/>
          </a:xfrm>
          <a:prstGeom prst="rect">
            <a:avLst/>
          </a:prstGeom>
          <a:ln w="57150" cmpd="thickThin">
            <a:solidFill>
              <a:schemeClr val="accent2">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人間が必要とする情報</a:t>
            </a:r>
          </a:p>
        </p:txBody>
      </p:sp>
      <p:sp>
        <p:nvSpPr>
          <p:cNvPr id="12" name="正方形/長方形 11">
            <a:extLst>
              <a:ext uri="{FF2B5EF4-FFF2-40B4-BE49-F238E27FC236}">
                <a16:creationId xmlns:a16="http://schemas.microsoft.com/office/drawing/2014/main" id="{06FEB8E0-D20A-44BE-BC36-F0A949637697}"/>
              </a:ext>
            </a:extLst>
          </p:cNvPr>
          <p:cNvSpPr/>
          <p:nvPr/>
        </p:nvSpPr>
        <p:spPr>
          <a:xfrm>
            <a:off x="1012017" y="1612704"/>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DCT</a:t>
            </a:r>
          </a:p>
        </p:txBody>
      </p:sp>
      <p:sp>
        <p:nvSpPr>
          <p:cNvPr id="14" name="正方形/長方形 13">
            <a:extLst>
              <a:ext uri="{FF2B5EF4-FFF2-40B4-BE49-F238E27FC236}">
                <a16:creationId xmlns:a16="http://schemas.microsoft.com/office/drawing/2014/main" id="{44FB62CC-765F-4649-9C90-C8FDF2702608}"/>
              </a:ext>
            </a:extLst>
          </p:cNvPr>
          <p:cNvSpPr/>
          <p:nvPr/>
        </p:nvSpPr>
        <p:spPr>
          <a:xfrm>
            <a:off x="6129665" y="1620391"/>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ICA</a:t>
            </a:r>
          </a:p>
        </p:txBody>
      </p:sp>
      <p:sp>
        <p:nvSpPr>
          <p:cNvPr id="3" name="思考の吹き出し: 雲形 2">
            <a:extLst>
              <a:ext uri="{FF2B5EF4-FFF2-40B4-BE49-F238E27FC236}">
                <a16:creationId xmlns:a16="http://schemas.microsoft.com/office/drawing/2014/main" id="{4B199DBB-A8C5-4675-9D2D-BAB9B16B2E92}"/>
              </a:ext>
            </a:extLst>
          </p:cNvPr>
          <p:cNvSpPr/>
          <p:nvPr/>
        </p:nvSpPr>
        <p:spPr>
          <a:xfrm>
            <a:off x="3281490" y="4932381"/>
            <a:ext cx="2300742" cy="942651"/>
          </a:xfrm>
          <a:prstGeom prst="cloudCallout">
            <a:avLst>
              <a:gd name="adj1" fmla="val 17984"/>
              <a:gd name="adj2" fmla="val 6893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D6A7CA1-5851-41DB-AF56-BEBB00A6DB27}"/>
              </a:ext>
            </a:extLst>
          </p:cNvPr>
          <p:cNvSpPr/>
          <p:nvPr/>
        </p:nvSpPr>
        <p:spPr>
          <a:xfrm>
            <a:off x="3346595" y="5175530"/>
            <a:ext cx="2177276" cy="400110"/>
          </a:xfrm>
          <a:prstGeom prst="rect">
            <a:avLst/>
          </a:prstGeom>
        </p:spPr>
        <p:txBody>
          <a:bodyPr wrap="square">
            <a:spAutoFit/>
          </a:bodyPr>
          <a:lstStyle/>
          <a:p>
            <a:pPr algn="ctr"/>
            <a:r>
              <a:rPr lang="ja-JP" altLang="en-US" sz="2000">
                <a:solidFill>
                  <a:schemeClr val="accent2"/>
                </a:solidFill>
                <a:latin typeface="+mn-ea"/>
                <a:cs typeface="Times New Roman" panose="02020603050405020304" pitchFamily="18" charset="0"/>
              </a:rPr>
              <a:t>人間</a:t>
            </a:r>
            <a:r>
              <a:rPr lang="ja-JP" altLang="en-US" sz="2000">
                <a:latin typeface="+mn-ea"/>
                <a:cs typeface="Times New Roman" panose="02020603050405020304" pitchFamily="18" charset="0"/>
              </a:rPr>
              <a:t>に寄り添った</a:t>
            </a:r>
            <a:endParaRPr lang="en-US" altLang="ja-JP" sz="2000">
              <a:latin typeface="+mn-ea"/>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pic>
        <p:nvPicPr>
          <p:cNvPr id="24" name="図 23" descr="グラフィカル ユーザー インターフェイス&#10;&#10;低い精度で自動的に生成された説明">
            <a:extLst>
              <a:ext uri="{FF2B5EF4-FFF2-40B4-BE49-F238E27FC236}">
                <a16:creationId xmlns:a16="http://schemas.microsoft.com/office/drawing/2014/main" id="{EA1135B6-B470-4C2E-A6FA-B0D73D51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05" y="3908802"/>
            <a:ext cx="2597176" cy="2597176"/>
          </a:xfrm>
          <a:prstGeom prst="rect">
            <a:avLst/>
          </a:prstGeom>
        </p:spPr>
      </p:pic>
      <p:pic>
        <p:nvPicPr>
          <p:cNvPr id="26" name="図 25" descr="テキスト, クロスワードパズル が含まれている画像&#10;&#10;自動的に生成された説明">
            <a:extLst>
              <a:ext uri="{FF2B5EF4-FFF2-40B4-BE49-F238E27FC236}">
                <a16:creationId xmlns:a16="http://schemas.microsoft.com/office/drawing/2014/main" id="{D02EA7E8-3B8D-4904-8370-E55C41085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50" y="3902939"/>
            <a:ext cx="2597176" cy="2597176"/>
          </a:xfrm>
          <a:prstGeom prst="rect">
            <a:avLst/>
          </a:prstGeom>
        </p:spPr>
      </p:pic>
      <p:sp>
        <p:nvSpPr>
          <p:cNvPr id="27" name="テキスト ボックス 26">
            <a:extLst>
              <a:ext uri="{FF2B5EF4-FFF2-40B4-BE49-F238E27FC236}">
                <a16:creationId xmlns:a16="http://schemas.microsoft.com/office/drawing/2014/main" id="{A283CAEA-9C1C-406B-A46C-50CFF888584B}"/>
              </a:ext>
            </a:extLst>
          </p:cNvPr>
          <p:cNvSpPr txBox="1"/>
          <p:nvPr/>
        </p:nvSpPr>
        <p:spPr>
          <a:xfrm>
            <a:off x="391582" y="1046476"/>
            <a:ext cx="6368062"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Barbara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pic>
        <p:nvPicPr>
          <p:cNvPr id="32" name="図 31" descr="クロスワードパズル, テキスト が含まれている画像&#10;&#10;自動的に生成された説明">
            <a:extLst>
              <a:ext uri="{FF2B5EF4-FFF2-40B4-BE49-F238E27FC236}">
                <a16:creationId xmlns:a16="http://schemas.microsoft.com/office/drawing/2014/main" id="{C63AF658-25C4-4CB0-BC4E-C2910D898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3897076"/>
            <a:ext cx="2608902" cy="2608902"/>
          </a:xfrm>
          <a:prstGeom prst="rect">
            <a:avLst/>
          </a:prstGeom>
        </p:spPr>
      </p:pic>
      <p:sp>
        <p:nvSpPr>
          <p:cNvPr id="33" name="吹き出し: 四角形 32">
            <a:extLst>
              <a:ext uri="{FF2B5EF4-FFF2-40B4-BE49-F238E27FC236}">
                <a16:creationId xmlns:a16="http://schemas.microsoft.com/office/drawing/2014/main" id="{EF60D9C4-62E9-4EE6-8932-A4B6612DAA4C}"/>
              </a:ext>
            </a:extLst>
          </p:cNvPr>
          <p:cNvSpPr/>
          <p:nvPr/>
        </p:nvSpPr>
        <p:spPr>
          <a:xfrm>
            <a:off x="5108645" y="2179983"/>
            <a:ext cx="1650999" cy="833119"/>
          </a:xfrm>
          <a:prstGeom prst="wedgeRectCallout">
            <a:avLst>
              <a:gd name="adj1" fmla="val -53344"/>
              <a:gd name="adj2" fmla="val 8282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シャワー が含まれている画像&#10;&#10;自動的に生成された説明">
            <a:extLst>
              <a:ext uri="{FF2B5EF4-FFF2-40B4-BE49-F238E27FC236}">
                <a16:creationId xmlns:a16="http://schemas.microsoft.com/office/drawing/2014/main" id="{C2C12B34-8FDD-43B3-9738-0990374B5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178" y="2291742"/>
            <a:ext cx="609600" cy="609600"/>
          </a:xfrm>
          <a:prstGeom prst="rect">
            <a:avLst/>
          </a:prstGeom>
        </p:spPr>
      </p:pic>
      <p:pic>
        <p:nvPicPr>
          <p:cNvPr id="35" name="図 34" descr="背景パターン&#10;&#10;低い精度で自動的に生成された説明">
            <a:extLst>
              <a:ext uri="{FF2B5EF4-FFF2-40B4-BE49-F238E27FC236}">
                <a16:creationId xmlns:a16="http://schemas.microsoft.com/office/drawing/2014/main" id="{AF7F2BE9-157C-4A3F-A601-69821A46C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411" y="2291742"/>
            <a:ext cx="609600" cy="609600"/>
          </a:xfrm>
          <a:prstGeom prst="rect">
            <a:avLst/>
          </a:prstGeom>
        </p:spPr>
      </p:pic>
      <p:pic>
        <p:nvPicPr>
          <p:cNvPr id="36" name="コンテンツ プレースホルダー 18" descr="C:\Users\kawamura\study\ゼミ\基底画像（永久保存版）\barbara.bmp">
            <a:extLst>
              <a:ext uri="{FF2B5EF4-FFF2-40B4-BE49-F238E27FC236}">
                <a16:creationId xmlns:a16="http://schemas.microsoft.com/office/drawing/2014/main" id="{81056D39-C81E-47DE-8743-3B70BB502B3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13491" y="856868"/>
            <a:ext cx="1845735" cy="1845735"/>
          </a:xfrm>
          <a:prstGeom prst="rect">
            <a:avLst/>
          </a:prstGeom>
          <a:noFill/>
          <a:ln w="25400">
            <a:noFill/>
          </a:ln>
        </p:spPr>
      </p:pic>
    </p:spTree>
    <p:extLst>
      <p:ext uri="{BB962C8B-B14F-4D97-AF65-F5344CB8AC3E}">
        <p14:creationId xmlns:p14="http://schemas.microsoft.com/office/powerpoint/2010/main" val="1937219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315731" y="1001224"/>
            <a:ext cx="6573115"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Cameraman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4534583" y="2179983"/>
            <a:ext cx="2264150" cy="833119"/>
          </a:xfrm>
          <a:prstGeom prst="wedgeRectCallout">
            <a:avLst>
              <a:gd name="adj1" fmla="val 2289"/>
              <a:gd name="adj2" fmla="val 8689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DEB0FCB-3BD5-4749-A432-88ED79E5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50" y="3908801"/>
            <a:ext cx="2597175" cy="2597175"/>
          </a:xfrm>
          <a:prstGeom prst="rect">
            <a:avLst/>
          </a:prstGeom>
        </p:spPr>
      </p:pic>
      <p:pic>
        <p:nvPicPr>
          <p:cNvPr id="9" name="図 8" descr="グラフィカル ユーザー インターフェイス&#10;&#10;中程度の精度で自動的に生成された説明">
            <a:extLst>
              <a:ext uri="{FF2B5EF4-FFF2-40B4-BE49-F238E27FC236}">
                <a16:creationId xmlns:a16="http://schemas.microsoft.com/office/drawing/2014/main" id="{A178D9AC-E701-4B43-81CD-487E53F1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850" y="3908801"/>
            <a:ext cx="2597175" cy="2597175"/>
          </a:xfrm>
          <a:prstGeom prst="rect">
            <a:avLst/>
          </a:prstGeom>
        </p:spPr>
      </p:pic>
      <p:pic>
        <p:nvPicPr>
          <p:cNvPr id="11" name="図 10" descr="屋外, 光, レゴ, おもちゃ が含まれている画像&#10;&#10;自動的に生成された説明">
            <a:extLst>
              <a:ext uri="{FF2B5EF4-FFF2-40B4-BE49-F238E27FC236}">
                <a16:creationId xmlns:a16="http://schemas.microsoft.com/office/drawing/2014/main" id="{75101E71-B582-4172-A437-ACA3A1596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518" y="3908802"/>
            <a:ext cx="2597174" cy="2597174"/>
          </a:xfrm>
          <a:prstGeom prst="rect">
            <a:avLst/>
          </a:prstGeom>
        </p:spPr>
      </p:pic>
      <p:pic>
        <p:nvPicPr>
          <p:cNvPr id="13" name="図 12" descr="タイル張り, 座る, 流し, 鏡 が含まれている画像&#10;&#10;自動的に生成された説明">
            <a:extLst>
              <a:ext uri="{FF2B5EF4-FFF2-40B4-BE49-F238E27FC236}">
                <a16:creationId xmlns:a16="http://schemas.microsoft.com/office/drawing/2014/main" id="{89CB9CF8-1319-4D91-BE39-05BEA9DFF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422" y="229174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2EF2D16C-1E55-46AD-AD42-91CB9CC67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52" y="2291742"/>
            <a:ext cx="609600" cy="609600"/>
          </a:xfrm>
          <a:prstGeom prst="rect">
            <a:avLst/>
          </a:prstGeom>
        </p:spPr>
      </p:pic>
      <p:pic>
        <p:nvPicPr>
          <p:cNvPr id="17" name="図 16" descr="流し, タイル張り, 座る, 小さい が含まれている画像&#10;&#10;自動的に生成された説明">
            <a:extLst>
              <a:ext uri="{FF2B5EF4-FFF2-40B4-BE49-F238E27FC236}">
                <a16:creationId xmlns:a16="http://schemas.microsoft.com/office/drawing/2014/main" id="{EEACD0C9-F8D4-4BEE-8D6A-4E5B73B91C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919" y="2291742"/>
            <a:ext cx="609600" cy="609600"/>
          </a:xfrm>
          <a:prstGeom prst="rect">
            <a:avLst/>
          </a:prstGeom>
        </p:spPr>
      </p:pic>
      <p:pic>
        <p:nvPicPr>
          <p:cNvPr id="19" name="図 18" descr="三脚の上に立っている男性の白黒写真&#10;&#10;中程度の精度で自動的に生成された説明">
            <a:extLst>
              <a:ext uri="{FF2B5EF4-FFF2-40B4-BE49-F238E27FC236}">
                <a16:creationId xmlns:a16="http://schemas.microsoft.com/office/drawing/2014/main" id="{A2B393E4-E2B5-4090-A44D-6A6694335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4697" y="829343"/>
            <a:ext cx="1896924" cy="1896924"/>
          </a:xfrm>
          <a:prstGeom prst="rect">
            <a:avLst/>
          </a:prstGeom>
        </p:spPr>
      </p:pic>
    </p:spTree>
    <p:extLst>
      <p:ext uri="{BB962C8B-B14F-4D97-AF65-F5344CB8AC3E}">
        <p14:creationId xmlns:p14="http://schemas.microsoft.com/office/powerpoint/2010/main" val="4283471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266700" y="1017670"/>
            <a:ext cx="6284596"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lang="en-US" altLang="ja-JP" sz="2800"/>
              <a:t>Mandrill</a:t>
            </a:r>
            <a:r>
              <a:rPr kumimoji="1" lang="en-US" altLang="ja-JP" sz="2800"/>
              <a:t>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3859317" y="2116080"/>
            <a:ext cx="2897667" cy="833119"/>
          </a:xfrm>
          <a:prstGeom prst="wedgeRectCallout">
            <a:avLst>
              <a:gd name="adj1" fmla="val 2179"/>
              <a:gd name="adj2" fmla="val 8485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猿の顔の白黒写真&#10;&#10;自動的に生成された説明">
            <a:extLst>
              <a:ext uri="{FF2B5EF4-FFF2-40B4-BE49-F238E27FC236}">
                <a16:creationId xmlns:a16="http://schemas.microsoft.com/office/drawing/2014/main" id="{14778851-A886-41AC-A322-3796A82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65" y="868690"/>
            <a:ext cx="1845735" cy="1845735"/>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642CD21-E881-4151-B556-39CAE0966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49" y="3908801"/>
            <a:ext cx="2608902" cy="2608902"/>
          </a:xfrm>
          <a:prstGeom prst="rect">
            <a:avLst/>
          </a:prstGeom>
        </p:spPr>
      </p:pic>
      <p:pic>
        <p:nvPicPr>
          <p:cNvPr id="9" name="図 8" descr="テキスト, クロスワードパズル, 男 が含まれている画像&#10;&#10;自動的に生成された説明">
            <a:extLst>
              <a:ext uri="{FF2B5EF4-FFF2-40B4-BE49-F238E27FC236}">
                <a16:creationId xmlns:a16="http://schemas.microsoft.com/office/drawing/2014/main" id="{4834C60A-8E87-4332-9164-2098B8531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378" y="3908801"/>
            <a:ext cx="2592933" cy="2592933"/>
          </a:xfrm>
          <a:prstGeom prst="rect">
            <a:avLst/>
          </a:prstGeom>
        </p:spPr>
      </p:pic>
      <p:pic>
        <p:nvPicPr>
          <p:cNvPr id="11" name="図 10" descr="クロスワードパズル, テキスト が含まれている画像&#10;&#10;自動的に生成された説明">
            <a:extLst>
              <a:ext uri="{FF2B5EF4-FFF2-40B4-BE49-F238E27FC236}">
                <a16:creationId xmlns:a16="http://schemas.microsoft.com/office/drawing/2014/main" id="{65CB0B90-1935-4119-9C1B-C61EBA38E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721" y="3908802"/>
            <a:ext cx="2608901" cy="2608901"/>
          </a:xfrm>
          <a:prstGeom prst="rect">
            <a:avLst/>
          </a:prstGeom>
        </p:spPr>
      </p:pic>
      <p:pic>
        <p:nvPicPr>
          <p:cNvPr id="13" name="図 12" descr="図形 が含まれている画像&#10;&#10;自動的に生成された説明">
            <a:extLst>
              <a:ext uri="{FF2B5EF4-FFF2-40B4-BE49-F238E27FC236}">
                <a16:creationId xmlns:a16="http://schemas.microsoft.com/office/drawing/2014/main" id="{156AB80E-7F2A-489E-A4F9-7642370C1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33" y="221345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872EF9F5-B610-4128-8F0C-524D8E27A5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148" y="2227839"/>
            <a:ext cx="609600" cy="609600"/>
          </a:xfrm>
          <a:prstGeom prst="rect">
            <a:avLst/>
          </a:prstGeom>
        </p:spPr>
      </p:pic>
      <p:pic>
        <p:nvPicPr>
          <p:cNvPr id="17" name="図 16" descr="タイル張り, 座る, 時計, 流し が含まれている画像&#10;&#10;自動的に生成された説明">
            <a:extLst>
              <a:ext uri="{FF2B5EF4-FFF2-40B4-BE49-F238E27FC236}">
                <a16:creationId xmlns:a16="http://schemas.microsoft.com/office/drawing/2014/main" id="{C1055957-18EC-4358-B8A8-CD798FF15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2363" y="2227839"/>
            <a:ext cx="609600" cy="609600"/>
          </a:xfrm>
          <a:prstGeom prst="rect">
            <a:avLst/>
          </a:prstGeom>
        </p:spPr>
      </p:pic>
      <p:pic>
        <p:nvPicPr>
          <p:cNvPr id="19" name="図 18" descr="背景パターン&#10;&#10;中程度の精度で自動的に生成された説明">
            <a:extLst>
              <a:ext uri="{FF2B5EF4-FFF2-40B4-BE49-F238E27FC236}">
                <a16:creationId xmlns:a16="http://schemas.microsoft.com/office/drawing/2014/main" id="{11D81435-437A-48FD-9DD3-C04DAA3600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6578" y="2227839"/>
            <a:ext cx="609600" cy="609600"/>
          </a:xfrm>
          <a:prstGeom prst="rect">
            <a:avLst/>
          </a:prstGeom>
        </p:spPr>
      </p:pic>
    </p:spTree>
    <p:extLst>
      <p:ext uri="{BB962C8B-B14F-4D97-AF65-F5344CB8AC3E}">
        <p14:creationId xmlns:p14="http://schemas.microsoft.com/office/powerpoint/2010/main" val="414118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2646529" cy="2436370"/>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87" y="4043823"/>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189" y="2761776"/>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924" y="403704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25" name="正方形/長方形 24">
            <a:extLst>
              <a:ext uri="{FF2B5EF4-FFF2-40B4-BE49-F238E27FC236}">
                <a16:creationId xmlns:a16="http://schemas.microsoft.com/office/drawing/2014/main" id="{B950AC04-57F6-BC48-A642-2FDD1AFA52AA}"/>
              </a:ext>
            </a:extLst>
          </p:cNvPr>
          <p:cNvSpPr/>
          <p:nvPr/>
        </p:nvSpPr>
        <p:spPr>
          <a:xfrm>
            <a:off x="471310" y="5809061"/>
            <a:ext cx="8359423"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最適基底の数でヒストグラムの特徴が異なる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AD90768-D30C-4061-8117-5106829A35C1}"/>
              </a:ext>
            </a:extLst>
          </p:cNvPr>
          <p:cNvSpPr txBox="1"/>
          <p:nvPr/>
        </p:nvSpPr>
        <p:spPr>
          <a:xfrm>
            <a:off x="587889" y="151181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入力画像：</a:t>
            </a:r>
            <a:r>
              <a:rPr kumimoji="1" lang="en-US" altLang="ja-JP" sz="2400"/>
              <a:t>Barbara</a:t>
            </a:r>
          </a:p>
        </p:txBody>
      </p:sp>
      <p:sp>
        <p:nvSpPr>
          <p:cNvPr id="24" name="テキスト ボックス 23">
            <a:extLst>
              <a:ext uri="{FF2B5EF4-FFF2-40B4-BE49-F238E27FC236}">
                <a16:creationId xmlns:a16="http://schemas.microsoft.com/office/drawing/2014/main" id="{E8F246D5-05C6-4FCF-A997-849A9BD13C95}"/>
              </a:ext>
            </a:extLst>
          </p:cNvPr>
          <p:cNvSpPr txBox="1"/>
          <p:nvPr/>
        </p:nvSpPr>
        <p:spPr>
          <a:xfrm>
            <a:off x="4739043" y="1842446"/>
            <a:ext cx="4005277" cy="646331"/>
          </a:xfrm>
          <a:prstGeom prst="rect">
            <a:avLst/>
          </a:prstGeom>
          <a:noFill/>
          <a:ln w="19050">
            <a:solidFill>
              <a:schemeClr val="bg2">
                <a:lumMod val="50000"/>
              </a:schemeClr>
            </a:solidFill>
            <a:prstDash val="sysDash"/>
          </a:ln>
        </p:spPr>
        <p:txBody>
          <a:bodyPr wrap="square" rtlCol="0">
            <a:spAutoFit/>
          </a:bodyPr>
          <a:lstStyle/>
          <a:p>
            <a:r>
              <a:rPr lang="ja-JP" altLang="en-US"/>
              <a:t>縦軸</a:t>
            </a:r>
            <a:r>
              <a:rPr lang="ja-JP" altLang="en-US" sz="1800"/>
              <a:t>： 領域で使用された</a:t>
            </a:r>
            <a:r>
              <a:rPr lang="en-US" altLang="ja-JP" sz="1800"/>
              <a:t>ICA</a:t>
            </a:r>
            <a:r>
              <a:rPr lang="ja-JP" altLang="en-US" sz="1800"/>
              <a:t>基底の頻度</a:t>
            </a:r>
            <a:endParaRPr lang="en-US" altLang="ja-JP" sz="1800"/>
          </a:p>
          <a:p>
            <a:r>
              <a:rPr kumimoji="1" lang="ja-JP" altLang="en-US"/>
              <a:t>横軸： </a:t>
            </a:r>
            <a:r>
              <a:rPr kumimoji="1" lang="en-US" altLang="ja-JP"/>
              <a:t>ICA</a:t>
            </a:r>
            <a:r>
              <a:rPr kumimoji="1" lang="ja-JP" altLang="en-US"/>
              <a:t>基底の種類</a:t>
            </a:r>
            <a:endParaRPr kumimoji="1" lang="en-US" altLang="ja-JP"/>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171868" y="1146031"/>
            <a:ext cx="188282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r>
              <a:rPr lang="en-US" altLang="ja-JP">
                <a:latin typeface="Times New Roman" panose="02020603050405020304" pitchFamily="18" charset="0"/>
                <a:cs typeface="Times New Roman" panose="02020603050405020304" pitchFamily="18" charset="0"/>
              </a:rPr>
              <a:t>Step1</a:t>
            </a:r>
            <a:r>
              <a:rPr lang="ja-JP" altLang="en-US">
                <a:latin typeface="Times New Roman" panose="02020603050405020304" pitchFamily="18" charset="0"/>
                <a:cs typeface="Times New Roman" panose="02020603050405020304" pitchFamily="18" charset="0"/>
              </a:rPr>
              <a:t>）</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個とは？</a:t>
            </a:r>
            <a:endParaRPr lang="ja-JP" altLang="en-US" sz="320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原画像の画素値の平均で補正</a:t>
            </a: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D81B82EF-2BAD-42E6-843E-D159B95C453F}"/>
              </a:ext>
            </a:extLst>
          </p:cNvPr>
          <p:cNvSpPr>
            <a:spLocks noGrp="1"/>
          </p:cNvSpPr>
          <p:nvPr>
            <p:ph type="title"/>
          </p:nvPr>
        </p:nvSpPr>
        <p:spPr>
          <a:xfrm>
            <a:off x="273050" y="88900"/>
            <a:ext cx="7584050"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Advice</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研究の探し方？</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6" name="グループ化 5">
            <a:extLst>
              <a:ext uri="{FF2B5EF4-FFF2-40B4-BE49-F238E27FC236}">
                <a16:creationId xmlns:a16="http://schemas.microsoft.com/office/drawing/2014/main" id="{A55D65B3-ADAA-2D3B-2AC5-2A8CD44399BA}"/>
              </a:ext>
            </a:extLst>
          </p:cNvPr>
          <p:cNvGrpSpPr/>
          <p:nvPr/>
        </p:nvGrpSpPr>
        <p:grpSpPr>
          <a:xfrm>
            <a:off x="2991628" y="833382"/>
            <a:ext cx="3282670" cy="976167"/>
            <a:chOff x="3059005" y="823756"/>
            <a:chExt cx="3282670" cy="1297806"/>
          </a:xfrm>
        </p:grpSpPr>
        <p:sp>
          <p:nvSpPr>
            <p:cNvPr id="5" name="雲 4">
              <a:extLst>
                <a:ext uri="{FF2B5EF4-FFF2-40B4-BE49-F238E27FC236}">
                  <a16:creationId xmlns:a16="http://schemas.microsoft.com/office/drawing/2014/main" id="{106F5F0A-3630-009B-C08E-51C820CFE2BD}"/>
                </a:ext>
              </a:extLst>
            </p:cNvPr>
            <p:cNvSpPr/>
            <p:nvPr/>
          </p:nvSpPr>
          <p:spPr>
            <a:xfrm>
              <a:off x="3059005" y="823756"/>
              <a:ext cx="3282670" cy="1297806"/>
            </a:xfrm>
            <a:prstGeom prst="cloud">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292BFDED-E507-73A8-2D08-D92A69E982B6}"/>
                </a:ext>
              </a:extLst>
            </p:cNvPr>
            <p:cNvSpPr/>
            <p:nvPr/>
          </p:nvSpPr>
          <p:spPr>
            <a:xfrm>
              <a:off x="3270989" y="1092454"/>
              <a:ext cx="2858703" cy="741146"/>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分野</a:t>
              </a:r>
            </a:p>
          </p:txBody>
        </p:sp>
      </p:grpSp>
      <p:grpSp>
        <p:nvGrpSpPr>
          <p:cNvPr id="10" name="グループ化 9">
            <a:extLst>
              <a:ext uri="{FF2B5EF4-FFF2-40B4-BE49-F238E27FC236}">
                <a16:creationId xmlns:a16="http://schemas.microsoft.com/office/drawing/2014/main" id="{75B2B5E5-CF99-65E7-09B3-D016A466618B}"/>
              </a:ext>
            </a:extLst>
          </p:cNvPr>
          <p:cNvGrpSpPr/>
          <p:nvPr/>
        </p:nvGrpSpPr>
        <p:grpSpPr>
          <a:xfrm>
            <a:off x="159767" y="3545629"/>
            <a:ext cx="1185074" cy="1029095"/>
            <a:chOff x="159767" y="3545629"/>
            <a:chExt cx="1185074" cy="1029095"/>
          </a:xfrm>
        </p:grpSpPr>
        <p:sp>
          <p:nvSpPr>
            <p:cNvPr id="40" name="四角形: 角を丸くする 39">
              <a:extLst>
                <a:ext uri="{FF2B5EF4-FFF2-40B4-BE49-F238E27FC236}">
                  <a16:creationId xmlns:a16="http://schemas.microsoft.com/office/drawing/2014/main" id="{779D7BFC-1EBB-A245-A770-2AE69DD5E745}"/>
                </a:ext>
              </a:extLst>
            </p:cNvPr>
            <p:cNvSpPr/>
            <p:nvPr/>
          </p:nvSpPr>
          <p:spPr>
            <a:xfrm>
              <a:off x="159767" y="3882793"/>
              <a:ext cx="1185074" cy="691931"/>
            </a:xfrm>
            <a:prstGeom prst="round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手法 </a:t>
              </a:r>
              <a:r>
                <a:rPr lang="en-US" altLang="ja-JP" sz="2400" dirty="0">
                  <a:solidFill>
                    <a:schemeClr val="tx1"/>
                  </a:solidFill>
                </a:rPr>
                <a:t>a</a:t>
              </a:r>
              <a:endParaRPr kumimoji="1" lang="ja-JP" altLang="en-US" dirty="0">
                <a:solidFill>
                  <a:schemeClr val="tx1"/>
                </a:solidFill>
              </a:endParaRPr>
            </a:p>
          </p:txBody>
        </p:sp>
        <p:cxnSp>
          <p:nvCxnSpPr>
            <p:cNvPr id="8" name="直線矢印コネクタ 7">
              <a:extLst>
                <a:ext uri="{FF2B5EF4-FFF2-40B4-BE49-F238E27FC236}">
                  <a16:creationId xmlns:a16="http://schemas.microsoft.com/office/drawing/2014/main" id="{E009C9DC-09D8-E816-9B92-6C8AA69DBA18}"/>
                </a:ext>
              </a:extLst>
            </p:cNvPr>
            <p:cNvCxnSpPr>
              <a:cxnSpLocks/>
              <a:stCxn id="40" idx="0"/>
            </p:cNvCxnSpPr>
            <p:nvPr/>
          </p:nvCxnSpPr>
          <p:spPr>
            <a:xfrm flipV="1">
              <a:off x="752304" y="3545629"/>
              <a:ext cx="0" cy="337164"/>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A5DECFC-80F9-882E-27ED-CC7FE51A5344}"/>
              </a:ext>
            </a:extLst>
          </p:cNvPr>
          <p:cNvGrpSpPr/>
          <p:nvPr/>
        </p:nvGrpSpPr>
        <p:grpSpPr>
          <a:xfrm>
            <a:off x="159767" y="4587596"/>
            <a:ext cx="1185074" cy="1005172"/>
            <a:chOff x="1747352" y="5429939"/>
            <a:chExt cx="1185074" cy="1005172"/>
          </a:xfrm>
        </p:grpSpPr>
        <p:sp>
          <p:nvSpPr>
            <p:cNvPr id="51" name="四角形: 角を丸くする 50">
              <a:extLst>
                <a:ext uri="{FF2B5EF4-FFF2-40B4-BE49-F238E27FC236}">
                  <a16:creationId xmlns:a16="http://schemas.microsoft.com/office/drawing/2014/main" id="{39F898B9-6E5B-D7EC-9380-9512C286951A}"/>
                </a:ext>
              </a:extLst>
            </p:cNvPr>
            <p:cNvSpPr/>
            <p:nvPr/>
          </p:nvSpPr>
          <p:spPr>
            <a:xfrm>
              <a:off x="1747352" y="5811297"/>
              <a:ext cx="1185074" cy="623814"/>
            </a:xfrm>
            <a:prstGeom prst="roundRect">
              <a:avLst/>
            </a:prstGeom>
            <a:solidFill>
              <a:schemeClr val="accent6">
                <a:lumMod val="20000"/>
                <a:lumOff val="80000"/>
              </a:schemeClr>
            </a:solid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手法 </a:t>
              </a:r>
              <a:r>
                <a:rPr lang="en-US" altLang="ja-JP" sz="2400" dirty="0">
                  <a:solidFill>
                    <a:schemeClr val="tx1"/>
                  </a:solidFill>
                </a:rPr>
                <a:t>a</a:t>
              </a:r>
              <a:r>
                <a:rPr kumimoji="1" lang="en-US" altLang="ja-JP" sz="2400" dirty="0">
                  <a:solidFill>
                    <a:schemeClr val="tx1"/>
                  </a:solidFill>
                </a:rPr>
                <a:t>’</a:t>
              </a:r>
              <a:endParaRPr kumimoji="1" lang="ja-JP" altLang="en-US" dirty="0">
                <a:solidFill>
                  <a:schemeClr val="tx1"/>
                </a:solidFill>
              </a:endParaRPr>
            </a:p>
          </p:txBody>
        </p:sp>
        <p:cxnSp>
          <p:nvCxnSpPr>
            <p:cNvPr id="52" name="直線矢印コネクタ 51">
              <a:extLst>
                <a:ext uri="{FF2B5EF4-FFF2-40B4-BE49-F238E27FC236}">
                  <a16:creationId xmlns:a16="http://schemas.microsoft.com/office/drawing/2014/main" id="{53363281-167F-251F-C8FA-DE4203A52BA1}"/>
                </a:ext>
              </a:extLst>
            </p:cNvPr>
            <p:cNvCxnSpPr>
              <a:cxnSpLocks/>
              <a:stCxn id="51" idx="0"/>
            </p:cNvCxnSpPr>
            <p:nvPr/>
          </p:nvCxnSpPr>
          <p:spPr>
            <a:xfrm flipV="1">
              <a:off x="2339889" y="5429939"/>
              <a:ext cx="1153" cy="381358"/>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四角形: 角を丸くする 66">
            <a:extLst>
              <a:ext uri="{FF2B5EF4-FFF2-40B4-BE49-F238E27FC236}">
                <a16:creationId xmlns:a16="http://schemas.microsoft.com/office/drawing/2014/main" id="{2F4487C0-D243-7566-6193-9BD715B3C459}"/>
              </a:ext>
            </a:extLst>
          </p:cNvPr>
          <p:cNvSpPr/>
          <p:nvPr/>
        </p:nvSpPr>
        <p:spPr>
          <a:xfrm>
            <a:off x="226712" y="5003581"/>
            <a:ext cx="1051184" cy="554560"/>
          </a:xfrm>
          <a:prstGeom prst="round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自分の</a:t>
            </a:r>
            <a:endParaRPr kumimoji="1" lang="en-US" altLang="ja-JP" dirty="0">
              <a:solidFill>
                <a:schemeClr val="bg1"/>
              </a:solidFill>
            </a:endParaRPr>
          </a:p>
          <a:p>
            <a:pPr algn="ctr"/>
            <a:r>
              <a:rPr kumimoji="1" lang="ja-JP" altLang="en-US" dirty="0">
                <a:solidFill>
                  <a:schemeClr val="bg1"/>
                </a:solidFill>
              </a:rPr>
              <a:t>目的</a:t>
            </a:r>
          </a:p>
        </p:txBody>
      </p:sp>
      <p:sp>
        <p:nvSpPr>
          <p:cNvPr id="76" name="正方形/長方形 75">
            <a:extLst>
              <a:ext uri="{FF2B5EF4-FFF2-40B4-BE49-F238E27FC236}">
                <a16:creationId xmlns:a16="http://schemas.microsoft.com/office/drawing/2014/main" id="{4FE9BBF6-B894-A0B8-2753-82689D9461FB}"/>
              </a:ext>
            </a:extLst>
          </p:cNvPr>
          <p:cNvSpPr/>
          <p:nvPr/>
        </p:nvSpPr>
        <p:spPr>
          <a:xfrm>
            <a:off x="405586" y="5986998"/>
            <a:ext cx="8454753"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Times New Roman" panose="02020603050405020304" pitchFamily="18" charset="0"/>
                <a:ea typeface="ＭＳ ゴシック" panose="020B0609070205080204" pitchFamily="49" charset="-128"/>
                <a:cs typeface="Times New Roman" panose="02020603050405020304" pitchFamily="18" charset="0"/>
              </a:rPr>
              <a:t>自分は</a:t>
            </a:r>
            <a:r>
              <a:rPr lang="ja-JP" altLang="en-US" sz="24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どの位置</a:t>
            </a:r>
            <a:r>
              <a:rPr lang="ja-JP" altLang="en-US" sz="2400" dirty="0">
                <a:latin typeface="Times New Roman" panose="02020603050405020304" pitchFamily="18" charset="0"/>
                <a:ea typeface="ＭＳ ゴシック" panose="020B0609070205080204" pitchFamily="49" charset="-128"/>
                <a:cs typeface="Times New Roman" panose="02020603050405020304" pitchFamily="18" charset="0"/>
              </a:rPr>
              <a:t>にいて，</a:t>
            </a:r>
            <a:r>
              <a:rPr lang="ja-JP" altLang="en-US" sz="24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何がしたい</a:t>
            </a:r>
            <a:r>
              <a:rPr lang="ja-JP" altLang="en-US" sz="2400" dirty="0">
                <a:latin typeface="Times New Roman" panose="02020603050405020304" pitchFamily="18" charset="0"/>
                <a:ea typeface="ＭＳ ゴシック" panose="020B0609070205080204" pitchFamily="49" charset="-128"/>
                <a:cs typeface="Times New Roman" panose="02020603050405020304" pitchFamily="18" charset="0"/>
              </a:rPr>
              <a:t>のかを意識する</a:t>
            </a:r>
            <a:endParaRPr lang="en-US" altLang="ja-JP" sz="24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2" name="グループ化 1">
            <a:extLst>
              <a:ext uri="{FF2B5EF4-FFF2-40B4-BE49-F238E27FC236}">
                <a16:creationId xmlns:a16="http://schemas.microsoft.com/office/drawing/2014/main" id="{5965C100-9AB7-970C-5DE4-0C76E3C8455A}"/>
              </a:ext>
            </a:extLst>
          </p:cNvPr>
          <p:cNvGrpSpPr/>
          <p:nvPr/>
        </p:nvGrpSpPr>
        <p:grpSpPr>
          <a:xfrm>
            <a:off x="1438528" y="1471825"/>
            <a:ext cx="2055259" cy="1029160"/>
            <a:chOff x="1438528" y="1471825"/>
            <a:chExt cx="2055259" cy="1029160"/>
          </a:xfrm>
        </p:grpSpPr>
        <p:sp>
          <p:nvSpPr>
            <p:cNvPr id="79" name="雲 78">
              <a:extLst>
                <a:ext uri="{FF2B5EF4-FFF2-40B4-BE49-F238E27FC236}">
                  <a16:creationId xmlns:a16="http://schemas.microsoft.com/office/drawing/2014/main" id="{A550754C-04F7-ECFE-CA09-FB24B3FFF8AF}"/>
                </a:ext>
              </a:extLst>
            </p:cNvPr>
            <p:cNvSpPr/>
            <p:nvPr/>
          </p:nvSpPr>
          <p:spPr>
            <a:xfrm>
              <a:off x="1438528" y="1637963"/>
              <a:ext cx="1553100" cy="863022"/>
            </a:xfrm>
            <a:prstGeom prst="cloud">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四角形: 角を丸くする 79">
              <a:extLst>
                <a:ext uri="{FF2B5EF4-FFF2-40B4-BE49-F238E27FC236}">
                  <a16:creationId xmlns:a16="http://schemas.microsoft.com/office/drawing/2014/main" id="{7770BCDD-9AF8-6029-6EA2-36BF825FBC1C}"/>
                </a:ext>
              </a:extLst>
            </p:cNvPr>
            <p:cNvSpPr/>
            <p:nvPr/>
          </p:nvSpPr>
          <p:spPr>
            <a:xfrm>
              <a:off x="1559761" y="1790741"/>
              <a:ext cx="1310634" cy="557466"/>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課題①</a:t>
              </a:r>
            </a:p>
          </p:txBody>
        </p:sp>
        <p:cxnSp>
          <p:nvCxnSpPr>
            <p:cNvPr id="86" name="直線コネクタ 85">
              <a:extLst>
                <a:ext uri="{FF2B5EF4-FFF2-40B4-BE49-F238E27FC236}">
                  <a16:creationId xmlns:a16="http://schemas.microsoft.com/office/drawing/2014/main" id="{1799A731-A756-2062-42C5-A4AF723C8FB8}"/>
                </a:ext>
              </a:extLst>
            </p:cNvPr>
            <p:cNvCxnSpPr>
              <a:cxnSpLocks/>
            </p:cNvCxnSpPr>
            <p:nvPr/>
          </p:nvCxnSpPr>
          <p:spPr>
            <a:xfrm flipV="1">
              <a:off x="2697794" y="1471825"/>
              <a:ext cx="795993" cy="319952"/>
            </a:xfrm>
            <a:prstGeom prst="line">
              <a:avLst/>
            </a:prstGeom>
            <a:ln w="254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70206F8A-6745-27B2-CE41-458CEB0E61EA}"/>
              </a:ext>
            </a:extLst>
          </p:cNvPr>
          <p:cNvGrpSpPr/>
          <p:nvPr/>
        </p:nvGrpSpPr>
        <p:grpSpPr>
          <a:xfrm>
            <a:off x="3604396" y="1504976"/>
            <a:ext cx="1553100" cy="1409898"/>
            <a:chOff x="3604396" y="1504976"/>
            <a:chExt cx="1553100" cy="1409898"/>
          </a:xfrm>
        </p:grpSpPr>
        <p:sp>
          <p:nvSpPr>
            <p:cNvPr id="81" name="雲 80">
              <a:extLst>
                <a:ext uri="{FF2B5EF4-FFF2-40B4-BE49-F238E27FC236}">
                  <a16:creationId xmlns:a16="http://schemas.microsoft.com/office/drawing/2014/main" id="{9BEC35B6-1CB4-F4A2-8B60-00EC838C7C5C}"/>
                </a:ext>
              </a:extLst>
            </p:cNvPr>
            <p:cNvSpPr/>
            <p:nvPr/>
          </p:nvSpPr>
          <p:spPr>
            <a:xfrm>
              <a:off x="3604396" y="2051852"/>
              <a:ext cx="1553100" cy="863022"/>
            </a:xfrm>
            <a:prstGeom prst="cloud">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0E63A22C-245C-76F3-3375-6376385F57B7}"/>
                </a:ext>
              </a:extLst>
            </p:cNvPr>
            <p:cNvSpPr/>
            <p:nvPr/>
          </p:nvSpPr>
          <p:spPr>
            <a:xfrm>
              <a:off x="3725629" y="2204630"/>
              <a:ext cx="1310634" cy="557466"/>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課題②</a:t>
              </a:r>
            </a:p>
          </p:txBody>
        </p:sp>
        <p:cxnSp>
          <p:nvCxnSpPr>
            <p:cNvPr id="88" name="直線コネクタ 87">
              <a:extLst>
                <a:ext uri="{FF2B5EF4-FFF2-40B4-BE49-F238E27FC236}">
                  <a16:creationId xmlns:a16="http://schemas.microsoft.com/office/drawing/2014/main" id="{E2687282-0003-F5D0-D559-A199FB5F65E4}"/>
                </a:ext>
              </a:extLst>
            </p:cNvPr>
            <p:cNvCxnSpPr>
              <a:cxnSpLocks/>
            </p:cNvCxnSpPr>
            <p:nvPr/>
          </p:nvCxnSpPr>
          <p:spPr>
            <a:xfrm flipV="1">
              <a:off x="4419341" y="1504976"/>
              <a:ext cx="152659" cy="652357"/>
            </a:xfrm>
            <a:prstGeom prst="line">
              <a:avLst/>
            </a:prstGeom>
            <a:ln w="254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グループ化 6">
            <a:extLst>
              <a:ext uri="{FF2B5EF4-FFF2-40B4-BE49-F238E27FC236}">
                <a16:creationId xmlns:a16="http://schemas.microsoft.com/office/drawing/2014/main" id="{41782979-F95F-7853-86EB-A6746A9E7B5A}"/>
              </a:ext>
            </a:extLst>
          </p:cNvPr>
          <p:cNvGrpSpPr/>
          <p:nvPr/>
        </p:nvGrpSpPr>
        <p:grpSpPr>
          <a:xfrm>
            <a:off x="149042" y="2486075"/>
            <a:ext cx="2886831" cy="1059553"/>
            <a:chOff x="149042" y="2486075"/>
            <a:chExt cx="2886831" cy="1059553"/>
          </a:xfrm>
        </p:grpSpPr>
        <p:sp>
          <p:nvSpPr>
            <p:cNvPr id="32" name="四角形: 角を丸くする 31">
              <a:extLst>
                <a:ext uri="{FF2B5EF4-FFF2-40B4-BE49-F238E27FC236}">
                  <a16:creationId xmlns:a16="http://schemas.microsoft.com/office/drawing/2014/main" id="{E2526981-D98C-DDF1-F1AD-8FB68C557B43}"/>
                </a:ext>
              </a:extLst>
            </p:cNvPr>
            <p:cNvSpPr/>
            <p:nvPr/>
          </p:nvSpPr>
          <p:spPr>
            <a:xfrm>
              <a:off x="149042" y="2793863"/>
              <a:ext cx="2886831" cy="751765"/>
            </a:xfrm>
            <a:prstGeom prst="roundRect">
              <a:avLst/>
            </a:prstGeom>
            <a:solidFill>
              <a:schemeClr val="accent6">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解決</a:t>
              </a:r>
              <a:r>
                <a:rPr kumimoji="1" lang="ja-JP" altLang="en-US" sz="2000" dirty="0">
                  <a:solidFill>
                    <a:schemeClr val="tx1"/>
                  </a:solidFill>
                </a:rPr>
                <a:t>するための</a:t>
              </a:r>
              <a:r>
                <a:rPr kumimoji="1" lang="ja-JP" altLang="en-US" sz="2000" dirty="0">
                  <a:solidFill>
                    <a:schemeClr val="accent2"/>
                  </a:solidFill>
                </a:rPr>
                <a:t>目標 </a:t>
              </a:r>
              <a:r>
                <a:rPr kumimoji="1" lang="en-US" altLang="ja-JP" sz="2800" dirty="0">
                  <a:solidFill>
                    <a:schemeClr val="tx1"/>
                  </a:solidFill>
                </a:rPr>
                <a:t>A</a:t>
              </a:r>
              <a:endParaRPr kumimoji="1" lang="ja-JP" altLang="en-US" sz="2000" dirty="0">
                <a:solidFill>
                  <a:schemeClr val="tx1"/>
                </a:solidFill>
              </a:endParaRPr>
            </a:p>
          </p:txBody>
        </p:sp>
        <p:cxnSp>
          <p:nvCxnSpPr>
            <p:cNvPr id="95" name="直線矢印コネクタ 94">
              <a:extLst>
                <a:ext uri="{FF2B5EF4-FFF2-40B4-BE49-F238E27FC236}">
                  <a16:creationId xmlns:a16="http://schemas.microsoft.com/office/drawing/2014/main" id="{FBA17247-6913-66CF-B4E8-C15CC872DD28}"/>
                </a:ext>
              </a:extLst>
            </p:cNvPr>
            <p:cNvCxnSpPr>
              <a:cxnSpLocks/>
            </p:cNvCxnSpPr>
            <p:nvPr/>
          </p:nvCxnSpPr>
          <p:spPr>
            <a:xfrm flipV="1">
              <a:off x="2215078" y="2486075"/>
              <a:ext cx="0" cy="307788"/>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9C2BB7-2D7B-1D20-B8F7-262AF779D6BE}"/>
              </a:ext>
            </a:extLst>
          </p:cNvPr>
          <p:cNvGrpSpPr/>
          <p:nvPr/>
        </p:nvGrpSpPr>
        <p:grpSpPr>
          <a:xfrm>
            <a:off x="6339818" y="2436631"/>
            <a:ext cx="2776637" cy="921850"/>
            <a:chOff x="6339818" y="2436631"/>
            <a:chExt cx="2776637" cy="921850"/>
          </a:xfrm>
        </p:grpSpPr>
        <p:sp>
          <p:nvSpPr>
            <p:cNvPr id="39" name="四角形: 角を丸くする 38">
              <a:extLst>
                <a:ext uri="{FF2B5EF4-FFF2-40B4-BE49-F238E27FC236}">
                  <a16:creationId xmlns:a16="http://schemas.microsoft.com/office/drawing/2014/main" id="{D99595E2-1E29-CBA3-7329-3664F6F14FA1}"/>
                </a:ext>
              </a:extLst>
            </p:cNvPr>
            <p:cNvSpPr/>
            <p:nvPr/>
          </p:nvSpPr>
          <p:spPr>
            <a:xfrm>
              <a:off x="6339818" y="2660207"/>
              <a:ext cx="2271612" cy="698274"/>
            </a:xfrm>
            <a:prstGeom prst="round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解決</a:t>
              </a:r>
              <a:r>
                <a:rPr kumimoji="1" lang="ja-JP" altLang="en-US" sz="1600" dirty="0">
                  <a:solidFill>
                    <a:schemeClr val="tx1"/>
                  </a:solidFill>
                </a:rPr>
                <a:t>するための</a:t>
              </a:r>
              <a:endParaRPr kumimoji="1" lang="en-US" altLang="ja-JP" sz="1600" dirty="0">
                <a:solidFill>
                  <a:schemeClr val="tx1"/>
                </a:solidFill>
              </a:endParaRPr>
            </a:p>
            <a:p>
              <a:pPr algn="ctr"/>
              <a:r>
                <a:rPr kumimoji="1" lang="ja-JP" altLang="en-US" sz="1600" dirty="0">
                  <a:solidFill>
                    <a:schemeClr val="accent2"/>
                  </a:solidFill>
                </a:rPr>
                <a:t>目標</a:t>
              </a:r>
              <a:r>
                <a:rPr kumimoji="1" lang="ja-JP" altLang="en-US" sz="1600" dirty="0">
                  <a:solidFill>
                    <a:schemeClr val="tx1"/>
                  </a:solidFill>
                </a:rPr>
                <a:t> </a:t>
              </a:r>
              <a:r>
                <a:rPr kumimoji="1" lang="en-US" altLang="ja-JP" sz="2400" dirty="0">
                  <a:solidFill>
                    <a:schemeClr val="tx1"/>
                  </a:solidFill>
                </a:rPr>
                <a:t>B</a:t>
              </a:r>
              <a:endParaRPr kumimoji="1" lang="ja-JP" altLang="en-US" sz="1600" dirty="0">
                <a:solidFill>
                  <a:schemeClr val="tx1"/>
                </a:solidFill>
              </a:endParaRPr>
            </a:p>
          </p:txBody>
        </p:sp>
        <p:sp>
          <p:nvSpPr>
            <p:cNvPr id="63" name="正方形/長方形 62">
              <a:extLst>
                <a:ext uri="{FF2B5EF4-FFF2-40B4-BE49-F238E27FC236}">
                  <a16:creationId xmlns:a16="http://schemas.microsoft.com/office/drawing/2014/main" id="{717A94CE-4F09-28EB-40CA-F5005F1DD53F}"/>
                </a:ext>
              </a:extLst>
            </p:cNvPr>
            <p:cNvSpPr/>
            <p:nvPr/>
          </p:nvSpPr>
          <p:spPr>
            <a:xfrm>
              <a:off x="8584410" y="2867810"/>
              <a:ext cx="532045" cy="369332"/>
            </a:xfrm>
            <a:prstGeom prst="rect">
              <a:avLst/>
            </a:prstGeom>
            <a:noFill/>
          </p:spPr>
          <p:txBody>
            <a:bodyPr wrap="square">
              <a:spAutoFit/>
            </a:bodyPr>
            <a:lstStyle/>
            <a:p>
              <a:r>
                <a:rPr lang="ja-JP" altLang="en-US"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p:txBody>
        </p:sp>
        <p:cxnSp>
          <p:nvCxnSpPr>
            <p:cNvPr id="96" name="直線矢印コネクタ 95">
              <a:extLst>
                <a:ext uri="{FF2B5EF4-FFF2-40B4-BE49-F238E27FC236}">
                  <a16:creationId xmlns:a16="http://schemas.microsoft.com/office/drawing/2014/main" id="{A7FC3957-C8A8-01EA-D001-FEF2A2F91C41}"/>
                </a:ext>
              </a:extLst>
            </p:cNvPr>
            <p:cNvCxnSpPr>
              <a:cxnSpLocks/>
              <a:endCxn id="83" idx="1"/>
            </p:cNvCxnSpPr>
            <p:nvPr/>
          </p:nvCxnSpPr>
          <p:spPr>
            <a:xfrm flipV="1">
              <a:off x="6838865" y="2436631"/>
              <a:ext cx="0" cy="203338"/>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FDD5A76D-4858-DF08-BAB0-B9937CAA4874}"/>
              </a:ext>
            </a:extLst>
          </p:cNvPr>
          <p:cNvGrpSpPr/>
          <p:nvPr/>
        </p:nvGrpSpPr>
        <p:grpSpPr>
          <a:xfrm>
            <a:off x="1717703" y="3546659"/>
            <a:ext cx="1185074" cy="1005172"/>
            <a:chOff x="1747352" y="5429939"/>
            <a:chExt cx="1185074" cy="1005172"/>
          </a:xfrm>
        </p:grpSpPr>
        <p:sp>
          <p:nvSpPr>
            <p:cNvPr id="104" name="四角形: 角を丸くする 103">
              <a:extLst>
                <a:ext uri="{FF2B5EF4-FFF2-40B4-BE49-F238E27FC236}">
                  <a16:creationId xmlns:a16="http://schemas.microsoft.com/office/drawing/2014/main" id="{86425815-5C01-6086-2FEA-2D9B8881031F}"/>
                </a:ext>
              </a:extLst>
            </p:cNvPr>
            <p:cNvSpPr/>
            <p:nvPr/>
          </p:nvSpPr>
          <p:spPr>
            <a:xfrm>
              <a:off x="1747352" y="5811297"/>
              <a:ext cx="1185074" cy="623814"/>
            </a:xfrm>
            <a:prstGeom prst="roundRect">
              <a:avLst/>
            </a:prstGeom>
            <a:solidFill>
              <a:schemeClr val="accent6">
                <a:lumMod val="20000"/>
                <a:lumOff val="80000"/>
              </a:schemeClr>
            </a:solid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手法 </a:t>
              </a:r>
              <a:r>
                <a:rPr lang="en-US" altLang="ja-JP" sz="2400" dirty="0">
                  <a:solidFill>
                    <a:schemeClr val="tx1"/>
                  </a:solidFill>
                </a:rPr>
                <a:t>b</a:t>
              </a:r>
              <a:endParaRPr kumimoji="1" lang="ja-JP" altLang="en-US" dirty="0">
                <a:solidFill>
                  <a:schemeClr val="tx1"/>
                </a:solidFill>
              </a:endParaRPr>
            </a:p>
          </p:txBody>
        </p:sp>
        <p:cxnSp>
          <p:nvCxnSpPr>
            <p:cNvPr id="105" name="直線矢印コネクタ 104">
              <a:extLst>
                <a:ext uri="{FF2B5EF4-FFF2-40B4-BE49-F238E27FC236}">
                  <a16:creationId xmlns:a16="http://schemas.microsoft.com/office/drawing/2014/main" id="{5C275710-CA2C-811E-BA37-0F5362557E72}"/>
                </a:ext>
              </a:extLst>
            </p:cNvPr>
            <p:cNvCxnSpPr>
              <a:cxnSpLocks/>
              <a:stCxn id="104" idx="0"/>
            </p:cNvCxnSpPr>
            <p:nvPr/>
          </p:nvCxnSpPr>
          <p:spPr>
            <a:xfrm flipV="1">
              <a:off x="2339889" y="5429939"/>
              <a:ext cx="1153" cy="381358"/>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6E9EBC2B-2658-CE87-585E-9BA07FA62201}"/>
              </a:ext>
            </a:extLst>
          </p:cNvPr>
          <p:cNvGrpSpPr/>
          <p:nvPr/>
        </p:nvGrpSpPr>
        <p:grpSpPr>
          <a:xfrm>
            <a:off x="6354864" y="3351616"/>
            <a:ext cx="2756781" cy="1656538"/>
            <a:chOff x="6354864" y="3351616"/>
            <a:chExt cx="2756781" cy="1656538"/>
          </a:xfrm>
        </p:grpSpPr>
        <p:sp>
          <p:nvSpPr>
            <p:cNvPr id="42" name="四角形: 角を丸くする 41">
              <a:extLst>
                <a:ext uri="{FF2B5EF4-FFF2-40B4-BE49-F238E27FC236}">
                  <a16:creationId xmlns:a16="http://schemas.microsoft.com/office/drawing/2014/main" id="{0D9E1ADB-2318-96DD-875E-39B08F1074B3}"/>
                </a:ext>
              </a:extLst>
            </p:cNvPr>
            <p:cNvSpPr/>
            <p:nvPr/>
          </p:nvSpPr>
          <p:spPr>
            <a:xfrm>
              <a:off x="6354864" y="3571387"/>
              <a:ext cx="993920" cy="582423"/>
            </a:xfrm>
            <a:prstGeom prst="round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手法 </a:t>
              </a:r>
              <a:r>
                <a:rPr lang="en-US" altLang="ja-JP" sz="2000" dirty="0">
                  <a:solidFill>
                    <a:schemeClr val="tx1"/>
                  </a:solidFill>
                </a:rPr>
                <a:t>c</a:t>
              </a:r>
            </a:p>
          </p:txBody>
        </p:sp>
        <p:cxnSp>
          <p:nvCxnSpPr>
            <p:cNvPr id="45" name="直線矢印コネクタ 44">
              <a:extLst>
                <a:ext uri="{FF2B5EF4-FFF2-40B4-BE49-F238E27FC236}">
                  <a16:creationId xmlns:a16="http://schemas.microsoft.com/office/drawing/2014/main" id="{E0D5492B-73A4-5BBE-081C-3C4391703E6F}"/>
                </a:ext>
              </a:extLst>
            </p:cNvPr>
            <p:cNvCxnSpPr>
              <a:cxnSpLocks/>
              <a:stCxn id="42" idx="0"/>
            </p:cNvCxnSpPr>
            <p:nvPr/>
          </p:nvCxnSpPr>
          <p:spPr>
            <a:xfrm flipV="1">
              <a:off x="6851824" y="3351616"/>
              <a:ext cx="0" cy="219771"/>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6BC43240-B457-AE42-63E4-927A7E509309}"/>
                </a:ext>
              </a:extLst>
            </p:cNvPr>
            <p:cNvSpPr/>
            <p:nvPr/>
          </p:nvSpPr>
          <p:spPr>
            <a:xfrm>
              <a:off x="8579600" y="3714211"/>
              <a:ext cx="532045" cy="369332"/>
            </a:xfrm>
            <a:prstGeom prst="rect">
              <a:avLst/>
            </a:prstGeom>
            <a:noFill/>
          </p:spPr>
          <p:txBody>
            <a:bodyPr wrap="square">
              <a:spAutoFit/>
            </a:bodyPr>
            <a:lstStyle/>
            <a:p>
              <a:r>
                <a:rPr lang="ja-JP" altLang="en-US"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p:txBody>
        </p:sp>
        <p:sp>
          <p:nvSpPr>
            <p:cNvPr id="109" name="四角形: 角を丸くする 108">
              <a:extLst>
                <a:ext uri="{FF2B5EF4-FFF2-40B4-BE49-F238E27FC236}">
                  <a16:creationId xmlns:a16="http://schemas.microsoft.com/office/drawing/2014/main" id="{DB2396C5-A324-27AA-A49B-423AFDED2C99}"/>
                </a:ext>
              </a:extLst>
            </p:cNvPr>
            <p:cNvSpPr/>
            <p:nvPr/>
          </p:nvSpPr>
          <p:spPr>
            <a:xfrm>
              <a:off x="7615415" y="3578969"/>
              <a:ext cx="993920" cy="582423"/>
            </a:xfrm>
            <a:prstGeom prst="round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手法 </a:t>
              </a:r>
              <a:r>
                <a:rPr lang="en-US" altLang="ja-JP" sz="2000" dirty="0">
                  <a:solidFill>
                    <a:schemeClr val="tx1"/>
                  </a:solidFill>
                </a:rPr>
                <a:t>d</a:t>
              </a:r>
            </a:p>
          </p:txBody>
        </p:sp>
        <p:cxnSp>
          <p:nvCxnSpPr>
            <p:cNvPr id="110" name="直線矢印コネクタ 109">
              <a:extLst>
                <a:ext uri="{FF2B5EF4-FFF2-40B4-BE49-F238E27FC236}">
                  <a16:creationId xmlns:a16="http://schemas.microsoft.com/office/drawing/2014/main" id="{EBF492A4-0299-D68E-527E-6D045A85BF76}"/>
                </a:ext>
              </a:extLst>
            </p:cNvPr>
            <p:cNvCxnSpPr>
              <a:cxnSpLocks/>
            </p:cNvCxnSpPr>
            <p:nvPr/>
          </p:nvCxnSpPr>
          <p:spPr>
            <a:xfrm flipV="1">
              <a:off x="8112375" y="3360942"/>
              <a:ext cx="0" cy="219771"/>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四角形: 角を丸くする 110">
              <a:extLst>
                <a:ext uri="{FF2B5EF4-FFF2-40B4-BE49-F238E27FC236}">
                  <a16:creationId xmlns:a16="http://schemas.microsoft.com/office/drawing/2014/main" id="{35AFD5C9-1C32-CA26-2E9D-49B5146D67FB}"/>
                </a:ext>
              </a:extLst>
            </p:cNvPr>
            <p:cNvSpPr/>
            <p:nvPr/>
          </p:nvSpPr>
          <p:spPr>
            <a:xfrm>
              <a:off x="7577505" y="4425731"/>
              <a:ext cx="1069739" cy="582423"/>
            </a:xfrm>
            <a:prstGeom prst="round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手法 </a:t>
              </a:r>
              <a:r>
                <a:rPr lang="en-US" altLang="ja-JP" sz="2000" dirty="0">
                  <a:solidFill>
                    <a:schemeClr val="tx1"/>
                  </a:solidFill>
                </a:rPr>
                <a:t>d’</a:t>
              </a:r>
            </a:p>
          </p:txBody>
        </p:sp>
        <p:cxnSp>
          <p:nvCxnSpPr>
            <p:cNvPr id="112" name="直線矢印コネクタ 111">
              <a:extLst>
                <a:ext uri="{FF2B5EF4-FFF2-40B4-BE49-F238E27FC236}">
                  <a16:creationId xmlns:a16="http://schemas.microsoft.com/office/drawing/2014/main" id="{E4AA4F5B-B20F-EFA6-9C17-D80A4C4B2FC5}"/>
                </a:ext>
              </a:extLst>
            </p:cNvPr>
            <p:cNvCxnSpPr>
              <a:cxnSpLocks/>
              <a:stCxn id="111" idx="0"/>
              <a:endCxn id="109" idx="2"/>
            </p:cNvCxnSpPr>
            <p:nvPr/>
          </p:nvCxnSpPr>
          <p:spPr>
            <a:xfrm flipV="1">
              <a:off x="8112375" y="4161392"/>
              <a:ext cx="0" cy="264339"/>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22FEBDA2-A20D-FBD9-9336-B263E8D68358}"/>
              </a:ext>
            </a:extLst>
          </p:cNvPr>
          <p:cNvGrpSpPr/>
          <p:nvPr/>
        </p:nvGrpSpPr>
        <p:grpSpPr>
          <a:xfrm>
            <a:off x="3219553" y="2898582"/>
            <a:ext cx="2886831" cy="1064309"/>
            <a:chOff x="3219553" y="2898582"/>
            <a:chExt cx="2886831" cy="1064309"/>
          </a:xfrm>
        </p:grpSpPr>
        <p:sp>
          <p:nvSpPr>
            <p:cNvPr id="115" name="四角形: 角を丸くする 114">
              <a:extLst>
                <a:ext uri="{FF2B5EF4-FFF2-40B4-BE49-F238E27FC236}">
                  <a16:creationId xmlns:a16="http://schemas.microsoft.com/office/drawing/2014/main" id="{91295DE9-2C4F-86E5-1896-96DFF4F74A27}"/>
                </a:ext>
              </a:extLst>
            </p:cNvPr>
            <p:cNvSpPr/>
            <p:nvPr/>
          </p:nvSpPr>
          <p:spPr>
            <a:xfrm>
              <a:off x="3219553" y="3211126"/>
              <a:ext cx="2886831" cy="751765"/>
            </a:xfrm>
            <a:prstGeom prst="roundRect">
              <a:avLst/>
            </a:prstGeom>
            <a:solidFill>
              <a:schemeClr val="accent6">
                <a:lumMod val="20000"/>
                <a:lumOff val="80000"/>
              </a:schemeClr>
            </a:solid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解決</a:t>
              </a:r>
              <a:r>
                <a:rPr kumimoji="1" lang="ja-JP" altLang="en-US" sz="2000" dirty="0">
                  <a:solidFill>
                    <a:schemeClr val="tx1"/>
                  </a:solidFill>
                </a:rPr>
                <a:t>するための</a:t>
              </a:r>
              <a:endParaRPr kumimoji="1" lang="en-US" altLang="ja-JP" sz="2000" dirty="0">
                <a:solidFill>
                  <a:schemeClr val="tx1"/>
                </a:solidFill>
              </a:endParaRPr>
            </a:p>
            <a:p>
              <a:pPr algn="ctr"/>
              <a:r>
                <a:rPr kumimoji="1" lang="ja-JP" altLang="en-US" sz="2000" dirty="0">
                  <a:solidFill>
                    <a:schemeClr val="accent2"/>
                  </a:solidFill>
                </a:rPr>
                <a:t>目標 </a:t>
              </a:r>
              <a:r>
                <a:rPr lang="en-US" altLang="ja-JP" sz="2800" dirty="0">
                  <a:solidFill>
                    <a:schemeClr val="tx1"/>
                  </a:solidFill>
                </a:rPr>
                <a:t>C</a:t>
              </a:r>
              <a:endParaRPr kumimoji="1" lang="ja-JP" altLang="en-US" sz="2000" dirty="0">
                <a:solidFill>
                  <a:schemeClr val="tx1"/>
                </a:solidFill>
              </a:endParaRPr>
            </a:p>
          </p:txBody>
        </p:sp>
        <p:cxnSp>
          <p:nvCxnSpPr>
            <p:cNvPr id="116" name="直線矢印コネクタ 115">
              <a:extLst>
                <a:ext uri="{FF2B5EF4-FFF2-40B4-BE49-F238E27FC236}">
                  <a16:creationId xmlns:a16="http://schemas.microsoft.com/office/drawing/2014/main" id="{181C8D93-881E-523B-DB33-3DFFE44B0963}"/>
                </a:ext>
              </a:extLst>
            </p:cNvPr>
            <p:cNvCxnSpPr>
              <a:cxnSpLocks/>
            </p:cNvCxnSpPr>
            <p:nvPr/>
          </p:nvCxnSpPr>
          <p:spPr>
            <a:xfrm flipV="1">
              <a:off x="4419341" y="2898582"/>
              <a:ext cx="0" cy="307788"/>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グループ化 116">
            <a:extLst>
              <a:ext uri="{FF2B5EF4-FFF2-40B4-BE49-F238E27FC236}">
                <a16:creationId xmlns:a16="http://schemas.microsoft.com/office/drawing/2014/main" id="{54A41B90-6721-7398-D183-72B70EA97F4B}"/>
              </a:ext>
            </a:extLst>
          </p:cNvPr>
          <p:cNvGrpSpPr/>
          <p:nvPr/>
        </p:nvGrpSpPr>
        <p:grpSpPr>
          <a:xfrm>
            <a:off x="3825542" y="3997823"/>
            <a:ext cx="1185074" cy="1005172"/>
            <a:chOff x="1747352" y="5429939"/>
            <a:chExt cx="1185074" cy="1005172"/>
          </a:xfrm>
        </p:grpSpPr>
        <p:sp>
          <p:nvSpPr>
            <p:cNvPr id="118" name="四角形: 角を丸くする 117">
              <a:extLst>
                <a:ext uri="{FF2B5EF4-FFF2-40B4-BE49-F238E27FC236}">
                  <a16:creationId xmlns:a16="http://schemas.microsoft.com/office/drawing/2014/main" id="{1518B7A4-389E-CB4C-E9C7-63D2038E9547}"/>
                </a:ext>
              </a:extLst>
            </p:cNvPr>
            <p:cNvSpPr/>
            <p:nvPr/>
          </p:nvSpPr>
          <p:spPr>
            <a:xfrm>
              <a:off x="1747352" y="5811297"/>
              <a:ext cx="1185074" cy="623814"/>
            </a:xfrm>
            <a:prstGeom prst="roundRect">
              <a:avLst/>
            </a:prstGeom>
            <a:solidFill>
              <a:schemeClr val="accent6">
                <a:lumMod val="20000"/>
                <a:lumOff val="80000"/>
              </a:schemeClr>
            </a:solid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手法 </a:t>
              </a:r>
              <a:r>
                <a:rPr lang="en-US" altLang="ja-JP" sz="2400" dirty="0">
                  <a:solidFill>
                    <a:schemeClr val="tx1"/>
                  </a:solidFill>
                </a:rPr>
                <a:t>e</a:t>
              </a:r>
              <a:endParaRPr kumimoji="1" lang="ja-JP" altLang="en-US" dirty="0">
                <a:solidFill>
                  <a:schemeClr val="tx1"/>
                </a:solidFill>
              </a:endParaRPr>
            </a:p>
          </p:txBody>
        </p:sp>
        <p:cxnSp>
          <p:nvCxnSpPr>
            <p:cNvPr id="119" name="直線矢印コネクタ 118">
              <a:extLst>
                <a:ext uri="{FF2B5EF4-FFF2-40B4-BE49-F238E27FC236}">
                  <a16:creationId xmlns:a16="http://schemas.microsoft.com/office/drawing/2014/main" id="{DD885B4A-DE25-AC86-5C77-EAA85FE6C741}"/>
                </a:ext>
              </a:extLst>
            </p:cNvPr>
            <p:cNvCxnSpPr>
              <a:cxnSpLocks/>
              <a:stCxn id="118" idx="0"/>
            </p:cNvCxnSpPr>
            <p:nvPr/>
          </p:nvCxnSpPr>
          <p:spPr>
            <a:xfrm flipV="1">
              <a:off x="2339889" y="5429939"/>
              <a:ext cx="1153" cy="381358"/>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a:extLst>
              <a:ext uri="{FF2B5EF4-FFF2-40B4-BE49-F238E27FC236}">
                <a16:creationId xmlns:a16="http://schemas.microsoft.com/office/drawing/2014/main" id="{8BB454EA-8267-4FD7-CB98-9830543831A2}"/>
              </a:ext>
            </a:extLst>
          </p:cNvPr>
          <p:cNvGrpSpPr/>
          <p:nvPr/>
        </p:nvGrpSpPr>
        <p:grpSpPr>
          <a:xfrm>
            <a:off x="5751725" y="1496224"/>
            <a:ext cx="2407694" cy="941326"/>
            <a:chOff x="5751725" y="1496224"/>
            <a:chExt cx="2407694" cy="941326"/>
          </a:xfrm>
        </p:grpSpPr>
        <p:sp>
          <p:nvSpPr>
            <p:cNvPr id="83" name="雲 82">
              <a:extLst>
                <a:ext uri="{FF2B5EF4-FFF2-40B4-BE49-F238E27FC236}">
                  <a16:creationId xmlns:a16="http://schemas.microsoft.com/office/drawing/2014/main" id="{5BA9A670-CE38-E237-9949-9D444F5A5A3B}"/>
                </a:ext>
              </a:extLst>
            </p:cNvPr>
            <p:cNvSpPr/>
            <p:nvPr/>
          </p:nvSpPr>
          <p:spPr>
            <a:xfrm>
              <a:off x="6062315" y="1574528"/>
              <a:ext cx="1553100" cy="863022"/>
            </a:xfrm>
            <a:prstGeom prst="cloud">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四角形: 角を丸くする 83">
              <a:extLst>
                <a:ext uri="{FF2B5EF4-FFF2-40B4-BE49-F238E27FC236}">
                  <a16:creationId xmlns:a16="http://schemas.microsoft.com/office/drawing/2014/main" id="{566B6FB3-C73B-5894-8373-6646E922A4AC}"/>
                </a:ext>
              </a:extLst>
            </p:cNvPr>
            <p:cNvSpPr/>
            <p:nvPr/>
          </p:nvSpPr>
          <p:spPr>
            <a:xfrm>
              <a:off x="6183548" y="1727306"/>
              <a:ext cx="1310634" cy="557466"/>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課題③</a:t>
              </a:r>
            </a:p>
          </p:txBody>
        </p:sp>
        <p:cxnSp>
          <p:nvCxnSpPr>
            <p:cNvPr id="91" name="直線コネクタ 90">
              <a:extLst>
                <a:ext uri="{FF2B5EF4-FFF2-40B4-BE49-F238E27FC236}">
                  <a16:creationId xmlns:a16="http://schemas.microsoft.com/office/drawing/2014/main" id="{0E1A3350-E8E4-1940-CEEA-7E98363D131B}"/>
                </a:ext>
              </a:extLst>
            </p:cNvPr>
            <p:cNvCxnSpPr>
              <a:cxnSpLocks/>
            </p:cNvCxnSpPr>
            <p:nvPr/>
          </p:nvCxnSpPr>
          <p:spPr>
            <a:xfrm flipH="1" flipV="1">
              <a:off x="5751725" y="1496224"/>
              <a:ext cx="603139" cy="294517"/>
            </a:xfrm>
            <a:prstGeom prst="line">
              <a:avLst/>
            </a:prstGeom>
            <a:ln w="254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545ECCA1-DE6D-AB40-95E1-3CCDAB8A906E}"/>
                </a:ext>
              </a:extLst>
            </p:cNvPr>
            <p:cNvSpPr/>
            <p:nvPr/>
          </p:nvSpPr>
          <p:spPr>
            <a:xfrm>
              <a:off x="7627374" y="1809549"/>
              <a:ext cx="532045" cy="369332"/>
            </a:xfrm>
            <a:prstGeom prst="rect">
              <a:avLst/>
            </a:prstGeom>
            <a:noFill/>
          </p:spPr>
          <p:txBody>
            <a:bodyPr wrap="square">
              <a:spAutoFit/>
            </a:bodyPr>
            <a:lstStyle/>
            <a:p>
              <a:r>
                <a:rPr lang="ja-JP" altLang="en-US"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p:txBody>
        </p:sp>
      </p:grpSp>
      <p:sp>
        <p:nvSpPr>
          <p:cNvPr id="122" name="正方形/長方形 121">
            <a:extLst>
              <a:ext uri="{FF2B5EF4-FFF2-40B4-BE49-F238E27FC236}">
                <a16:creationId xmlns:a16="http://schemas.microsoft.com/office/drawing/2014/main" id="{345D3D6A-4323-FAB9-DF2E-25E2335D8A01}"/>
              </a:ext>
            </a:extLst>
          </p:cNvPr>
          <p:cNvSpPr/>
          <p:nvPr/>
        </p:nvSpPr>
        <p:spPr>
          <a:xfrm>
            <a:off x="6336225" y="1047226"/>
            <a:ext cx="532045" cy="369332"/>
          </a:xfrm>
          <a:prstGeom prst="rect">
            <a:avLst/>
          </a:prstGeom>
          <a:noFill/>
        </p:spPr>
        <p:txBody>
          <a:bodyPr wrap="square">
            <a:spAutoFit/>
          </a:bodyPr>
          <a:lstStyle/>
          <a:p>
            <a:r>
              <a:rPr lang="ja-JP" altLang="en-US"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p:txBody>
      </p:sp>
      <p:sp>
        <p:nvSpPr>
          <p:cNvPr id="66" name="四角形: 角を丸くする 65">
            <a:extLst>
              <a:ext uri="{FF2B5EF4-FFF2-40B4-BE49-F238E27FC236}">
                <a16:creationId xmlns:a16="http://schemas.microsoft.com/office/drawing/2014/main" id="{F7B3D14D-74D6-52AA-E336-B600A6F0DF2F}"/>
              </a:ext>
            </a:extLst>
          </p:cNvPr>
          <p:cNvSpPr/>
          <p:nvPr/>
        </p:nvSpPr>
        <p:spPr>
          <a:xfrm>
            <a:off x="198730" y="2845146"/>
            <a:ext cx="2764820" cy="649198"/>
          </a:xfrm>
          <a:prstGeom prst="round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研究の目的</a:t>
            </a:r>
          </a:p>
        </p:txBody>
      </p:sp>
    </p:spTree>
    <p:extLst>
      <p:ext uri="{BB962C8B-B14F-4D97-AF65-F5344CB8AC3E}">
        <p14:creationId xmlns:p14="http://schemas.microsoft.com/office/powerpoint/2010/main" val="348072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
                                        </p:tgtEl>
                                        <p:attrNameLst>
                                          <p:attrName>style.visibility</p:attrName>
                                        </p:attrNameLst>
                                      </p:cBhvr>
                                      <p:to>
                                        <p:strVal val="visible"/>
                                      </p:to>
                                    </p:set>
                                    <p:animEffect transition="in" filter="fade">
                                      <p:cBhvr>
                                        <p:cTn id="42" dur="500"/>
                                        <p:tgtEl>
                                          <p:spTgt spid="10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fade">
                                      <p:cBhvr>
                                        <p:cTn id="55" dur="500"/>
                                        <p:tgtEl>
                                          <p:spTgt spid="1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fade">
                                      <p:cBhvr>
                                        <p:cTn id="7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6" grpId="0" animBg="1"/>
      <p:bldP spid="6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画像圧縮の必要性</a:t>
            </a:r>
          </a:p>
        </p:txBody>
      </p:sp>
      <p:sp>
        <p:nvSpPr>
          <p:cNvPr id="14" name="正方形/長方形 13"/>
          <p:cNvSpPr/>
          <p:nvPr/>
        </p:nvSpPr>
        <p:spPr>
          <a:xfrm>
            <a:off x="362024" y="981955"/>
            <a:ext cx="4209976" cy="461665"/>
          </a:xfrm>
          <a:prstGeom prst="rect">
            <a:avLst/>
          </a:prstGeom>
        </p:spPr>
        <p:txBody>
          <a:bodyPr wrap="square">
            <a:spAutoFit/>
          </a:bodyPr>
          <a:lstStyle/>
          <a:p>
            <a:r>
              <a:rPr lang="ja-JP" altLang="en-US" sz="2400">
                <a:solidFill>
                  <a:srgbClr val="F68E38"/>
                </a:solidFill>
                <a:latin typeface="ＭＳ ゴシック" panose="020B0609070205080204" pitchFamily="49" charset="-128"/>
                <a:ea typeface="ＭＳ ゴシック" panose="020B0609070205080204" pitchFamily="49" charset="-128"/>
              </a:rPr>
              <a:t>そのまま</a:t>
            </a:r>
            <a:r>
              <a:rPr lang="ja-JP" altLang="en-US" sz="2400">
                <a:latin typeface="ＭＳ ゴシック" panose="020B0609070205080204" pitchFamily="49" charset="-128"/>
                <a:ea typeface="ＭＳ ゴシック" panose="020B0609070205080204" pitchFamily="49" charset="-128"/>
              </a:rPr>
              <a:t>利用してしまうと</a:t>
            </a:r>
            <a:r>
              <a:rPr lang="en-US" altLang="ja-JP" sz="2400">
                <a:latin typeface="ＭＳ ゴシック" panose="020B0609070205080204" pitchFamily="49" charset="-128"/>
                <a:ea typeface="ＭＳ ゴシック" panose="020B0609070205080204" pitchFamily="49" charset="-128"/>
              </a:rPr>
              <a:t>...</a:t>
            </a:r>
          </a:p>
        </p:txBody>
      </p:sp>
      <p:pic>
        <p:nvPicPr>
          <p:cNvPr id="8" name="Picture 4" descr="Sponsored image">
            <a:extLst>
              <a:ext uri="{FF2B5EF4-FFF2-40B4-BE49-F238E27FC236}">
                <a16:creationId xmlns:a16="http://schemas.microsoft.com/office/drawing/2014/main" id="{B329D3F5-117F-4B50-A63C-69385C1E6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92" y="3075529"/>
            <a:ext cx="2781535" cy="185618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 name="Picture 6" descr="カメラ, 電話, 女の子, 手, 写真を撮る, 電話での写真撮影, Iphone">
            <a:extLst>
              <a:ext uri="{FF2B5EF4-FFF2-40B4-BE49-F238E27FC236}">
                <a16:creationId xmlns:a16="http://schemas.microsoft.com/office/drawing/2014/main" id="{98BF83F6-F0EA-4FD1-BCA8-0E0649C4E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36" y="1686832"/>
            <a:ext cx="3009401" cy="2006268"/>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2" name="Picture 8" descr="男, スマート フォン, モバイル, 技術, 人, 電話, スマート">
            <a:extLst>
              <a:ext uri="{FF2B5EF4-FFF2-40B4-BE49-F238E27FC236}">
                <a16:creationId xmlns:a16="http://schemas.microsoft.com/office/drawing/2014/main" id="{8458EA32-21FD-4366-9C17-2C83ED1F4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496" y="1657597"/>
            <a:ext cx="2667969" cy="177864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3" name="Picture 10" descr="町, 住宅, 点灯, 海岸, チンクエテッレ, イタリア, 村, 観光, 旅行">
            <a:extLst>
              <a:ext uri="{FF2B5EF4-FFF2-40B4-BE49-F238E27FC236}">
                <a16:creationId xmlns:a16="http://schemas.microsoft.com/office/drawing/2014/main" id="{60F653F9-A2B6-4E11-8D32-6C6FCEAB09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6320" y="1587115"/>
            <a:ext cx="1342006" cy="89292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5345E1-C94B-4E82-BF92-BC68EBB9F2A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0808" y="3314496"/>
            <a:ext cx="3033030" cy="17798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470D834A-4C65-436F-AAEB-B84CB7F0160E}"/>
              </a:ext>
            </a:extLst>
          </p:cNvPr>
          <p:cNvSpPr txBox="1"/>
          <p:nvPr/>
        </p:nvSpPr>
        <p:spPr>
          <a:xfrm>
            <a:off x="1312689" y="5174923"/>
            <a:ext cx="2308645" cy="369332"/>
          </a:xfrm>
          <a:prstGeom prst="rect">
            <a:avLst/>
          </a:prstGeom>
          <a:noFill/>
        </p:spPr>
        <p:txBody>
          <a:bodyPr wrap="none" rtlCol="0">
            <a:spAutoFit/>
          </a:bodyPr>
          <a:lstStyle/>
          <a:p>
            <a:r>
              <a:rPr kumimoji="1" lang="ja-JP" altLang="en-US"/>
              <a:t>写真を保存できない</a:t>
            </a:r>
            <a:r>
              <a:rPr kumimoji="1" lang="en-US" altLang="ja-JP"/>
              <a:t>…</a:t>
            </a:r>
            <a:endParaRPr kumimoji="1" lang="ja-JP" altLang="en-US"/>
          </a:p>
        </p:txBody>
      </p:sp>
      <p:sp>
        <p:nvSpPr>
          <p:cNvPr id="16" name="テキスト ボックス 15">
            <a:extLst>
              <a:ext uri="{FF2B5EF4-FFF2-40B4-BE49-F238E27FC236}">
                <a16:creationId xmlns:a16="http://schemas.microsoft.com/office/drawing/2014/main" id="{5B692864-574D-4E20-B8B8-E2A67DA9250D}"/>
              </a:ext>
            </a:extLst>
          </p:cNvPr>
          <p:cNvSpPr txBox="1"/>
          <p:nvPr/>
        </p:nvSpPr>
        <p:spPr>
          <a:xfrm>
            <a:off x="5977823" y="5234318"/>
            <a:ext cx="2501006" cy="369332"/>
          </a:xfrm>
          <a:prstGeom prst="rect">
            <a:avLst/>
          </a:prstGeom>
          <a:noFill/>
        </p:spPr>
        <p:txBody>
          <a:bodyPr wrap="none" rtlCol="0">
            <a:spAutoFit/>
          </a:bodyPr>
          <a:lstStyle/>
          <a:p>
            <a:r>
              <a:rPr kumimoji="1" lang="ja-JP" altLang="en-US"/>
              <a:t>動画・画像が見れない</a:t>
            </a:r>
            <a:r>
              <a:rPr kumimoji="1" lang="en-US" altLang="ja-JP"/>
              <a:t>…</a:t>
            </a:r>
            <a:endParaRPr kumimoji="1" lang="ja-JP" altLang="en-US"/>
          </a:p>
        </p:txBody>
      </p:sp>
      <p:sp>
        <p:nvSpPr>
          <p:cNvPr id="7" name="十字形 6">
            <a:extLst>
              <a:ext uri="{FF2B5EF4-FFF2-40B4-BE49-F238E27FC236}">
                <a16:creationId xmlns:a16="http://schemas.microsoft.com/office/drawing/2014/main" id="{77D22104-7272-44A4-95C9-9DFE18E3BB51}"/>
              </a:ext>
            </a:extLst>
          </p:cNvPr>
          <p:cNvSpPr>
            <a:spLocks noChangeAspect="1"/>
          </p:cNvSpPr>
          <p:nvPr/>
        </p:nvSpPr>
        <p:spPr>
          <a:xfrm rot="2708258">
            <a:off x="1527719" y="2358642"/>
            <a:ext cx="1759386" cy="1759386"/>
          </a:xfrm>
          <a:prstGeom prst="plus">
            <a:avLst>
              <a:gd name="adj" fmla="val 43064"/>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十字形 17">
            <a:extLst>
              <a:ext uri="{FF2B5EF4-FFF2-40B4-BE49-F238E27FC236}">
                <a16:creationId xmlns:a16="http://schemas.microsoft.com/office/drawing/2014/main" id="{8EC20C39-E00B-4CC5-A601-39D595FDF0F4}"/>
              </a:ext>
            </a:extLst>
          </p:cNvPr>
          <p:cNvSpPr>
            <a:spLocks noChangeAspect="1"/>
          </p:cNvSpPr>
          <p:nvPr/>
        </p:nvSpPr>
        <p:spPr>
          <a:xfrm rot="2708258">
            <a:off x="6025142" y="2366841"/>
            <a:ext cx="1759386" cy="1759386"/>
          </a:xfrm>
          <a:prstGeom prst="plus">
            <a:avLst>
              <a:gd name="adj" fmla="val 43064"/>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08A24A1A-1AC2-4716-A161-01B942CDCA3F}"/>
              </a:ext>
            </a:extLst>
          </p:cNvPr>
          <p:cNvSpPr/>
          <p:nvPr/>
        </p:nvSpPr>
        <p:spPr>
          <a:xfrm>
            <a:off x="266700" y="5809342"/>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rPr>
              <a:t>不要</a:t>
            </a:r>
            <a:r>
              <a:rPr lang="ja-JP" altLang="en-US" sz="2400"/>
              <a:t>な情報を削って</a:t>
            </a:r>
            <a:r>
              <a:rPr lang="ja-JP" altLang="en-US" sz="2400">
                <a:solidFill>
                  <a:schemeClr val="accent2"/>
                </a:solidFill>
              </a:rPr>
              <a:t>効率的</a:t>
            </a:r>
            <a:r>
              <a:rPr lang="ja-JP" altLang="en-US" sz="2400"/>
              <a:t>に扱えるようにしよう！</a:t>
            </a:r>
            <a:endParaRPr kumimoji="1" lang="ja-JP" altLang="en-US" sz="2400"/>
          </a:p>
        </p:txBody>
      </p:sp>
    </p:spTree>
    <p:extLst>
      <p:ext uri="{BB962C8B-B14F-4D97-AF65-F5344CB8AC3E}">
        <p14:creationId xmlns:p14="http://schemas.microsoft.com/office/powerpoint/2010/main" val="131085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吹き出し: 角を丸めた四角形 52">
            <a:extLst>
              <a:ext uri="{FF2B5EF4-FFF2-40B4-BE49-F238E27FC236}">
                <a16:creationId xmlns:a16="http://schemas.microsoft.com/office/drawing/2014/main" id="{66B7CC64-9E41-47C9-B990-BC740DBC0199}"/>
              </a:ext>
            </a:extLst>
          </p:cNvPr>
          <p:cNvSpPr/>
          <p:nvPr/>
        </p:nvSpPr>
        <p:spPr>
          <a:xfrm>
            <a:off x="3905495" y="4594466"/>
            <a:ext cx="2261044" cy="773735"/>
          </a:xfrm>
          <a:prstGeom prst="wedgeRoundRectCallout">
            <a:avLst>
              <a:gd name="adj1" fmla="val -34037"/>
              <a:gd name="adj2" fmla="val 72338"/>
              <a:gd name="adj3" fmla="val 16667"/>
            </a:avLst>
          </a:prstGeom>
          <a:solidFill>
            <a:schemeClr val="bg1"/>
          </a:solidFill>
          <a:ln w="190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AB84C056-8DD2-459F-8805-2EE9FBDE74C5}"/>
              </a:ext>
            </a:extLst>
          </p:cNvPr>
          <p:cNvCxnSpPr>
            <a:cxnSpLocks/>
            <a:endCxn id="24" idx="3"/>
          </p:cNvCxnSpPr>
          <p:nvPr/>
        </p:nvCxnSpPr>
        <p:spPr>
          <a:xfrm>
            <a:off x="556918" y="3383768"/>
            <a:ext cx="5642951"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0A4D02E-96EB-4301-ACD0-97FCA86ECE31}"/>
              </a:ext>
            </a:extLst>
          </p:cNvPr>
          <p:cNvCxnSpPr>
            <a:cxnSpLocks/>
          </p:cNvCxnSpPr>
          <p:nvPr/>
        </p:nvCxnSpPr>
        <p:spPr>
          <a:xfrm>
            <a:off x="556918" y="1804082"/>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2" name="Picture 2">
            <a:extLst>
              <a:ext uri="{FF2B5EF4-FFF2-40B4-BE49-F238E27FC236}">
                <a16:creationId xmlns:a16="http://schemas.microsoft.com/office/drawing/2014/main" id="{1755F11D-ECA6-45C6-BD56-5D54A81ADC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119"/>
          <a:stretch/>
        </p:blipFill>
        <p:spPr bwMode="auto">
          <a:xfrm flipH="1">
            <a:off x="405580" y="5334345"/>
            <a:ext cx="1089291" cy="1107033"/>
          </a:xfrm>
          <a:prstGeom prst="rect">
            <a:avLst/>
          </a:prstGeom>
          <a:noFill/>
          <a:extLst>
            <a:ext uri="{909E8E84-426E-40DD-AFC4-6F175D3DCCD1}">
              <a14:hiddenFill xmlns:a14="http://schemas.microsoft.com/office/drawing/2010/main">
                <a:solidFill>
                  <a:srgbClr val="FFFFFF"/>
                </a:solidFill>
              </a14:hiddenFill>
            </a:ext>
          </a:extLst>
        </p:spPr>
      </p:pic>
      <p:sp>
        <p:nvSpPr>
          <p:cNvPr id="57" name="思考の吹き出し: 雲形 56">
            <a:extLst>
              <a:ext uri="{FF2B5EF4-FFF2-40B4-BE49-F238E27FC236}">
                <a16:creationId xmlns:a16="http://schemas.microsoft.com/office/drawing/2014/main" id="{CF4C60F1-9A4D-4441-94B2-FF4DFDDE5A05}"/>
              </a:ext>
            </a:extLst>
          </p:cNvPr>
          <p:cNvSpPr/>
          <p:nvPr/>
        </p:nvSpPr>
        <p:spPr>
          <a:xfrm>
            <a:off x="159973" y="4216066"/>
            <a:ext cx="1989716" cy="942651"/>
          </a:xfrm>
          <a:prstGeom prst="cloudCallout">
            <a:avLst>
              <a:gd name="adj1" fmla="val -19064"/>
              <a:gd name="adj2" fmla="val 6804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9610F769-C720-4AAF-8169-44F1203E159E}"/>
              </a:ext>
            </a:extLst>
          </p:cNvPr>
          <p:cNvSpPr>
            <a:spLocks noGrp="1"/>
          </p:cNvSpPr>
          <p:nvPr>
            <p:ph type="title"/>
          </p:nvPr>
        </p:nvSpPr>
        <p:spPr>
          <a:xfrm>
            <a:off x="273050" y="88900"/>
            <a:ext cx="7584050" cy="578427"/>
          </a:xfrm>
        </p:spPr>
        <p:txBody>
          <a:bodyPr>
            <a:noAutofit/>
          </a:bodyPr>
          <a:lstStyle/>
          <a:p>
            <a:r>
              <a:rPr lang="ja-JP" altLang="en-US" sz="3200">
                <a:latin typeface="Times New Roman" panose="02020603050405020304" pitchFamily="18" charset="0"/>
                <a:ea typeface="ＭＳ ゴシック" panose="020B0609070205080204" pitchFamily="49" charset="-128"/>
                <a:cs typeface="Times New Roman" panose="02020603050405020304" pitchFamily="18" charset="0"/>
              </a:rPr>
              <a:t>修了後に行いたい研究について</a:t>
            </a:r>
            <a:endParaRPr kumimoji="1" lang="ja-JP" altLang="en-US" sz="32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7" name="コンテンツ プレースホルダー 2">
            <a:extLst>
              <a:ext uri="{FF2B5EF4-FFF2-40B4-BE49-F238E27FC236}">
                <a16:creationId xmlns:a16="http://schemas.microsoft.com/office/drawing/2014/main" id="{1FF5E6DB-5EC3-420E-9AC2-D1BB55AB723F}"/>
              </a:ext>
            </a:extLst>
          </p:cNvPr>
          <p:cNvSpPr>
            <a:spLocks noGrp="1"/>
          </p:cNvSpPr>
          <p:nvPr>
            <p:ph idx="1"/>
          </p:nvPr>
        </p:nvSpPr>
        <p:spPr>
          <a:xfrm>
            <a:off x="240952" y="1031394"/>
            <a:ext cx="7890491" cy="727020"/>
          </a:xfrm>
        </p:spPr>
        <p:txBody>
          <a:bodyPr>
            <a:normAutofit/>
          </a:bodyPr>
          <a:lstStyle/>
          <a:p>
            <a:pPr marL="0" indent="0">
              <a:buNone/>
            </a:pPr>
            <a:r>
              <a:rPr lang="ja-JP" altLang="en-US" dirty="0">
                <a:latin typeface="Times New Roman" panose="02020603050405020304" pitchFamily="18" charset="0"/>
              </a:rPr>
              <a:t>「人間に寄り添った画像・映像符号化」に関する研究</a:t>
            </a:r>
            <a:endParaRPr lang="en-US" altLang="ja-JP" dirty="0">
              <a:latin typeface="Times New Roman" panose="02020603050405020304" pitchFamily="18" charset="0"/>
            </a:endParaRPr>
          </a:p>
        </p:txBody>
      </p:sp>
      <p:pic>
        <p:nvPicPr>
          <p:cNvPr id="1026" name="Picture 2" descr="ローズ, 赤, 滴, 雨, マクロ, 自然, 赤いバラ, 花, 愛, ブルーム, 花弁, ロマンチック">
            <a:extLst>
              <a:ext uri="{FF2B5EF4-FFF2-40B4-BE49-F238E27FC236}">
                <a16:creationId xmlns:a16="http://schemas.microsoft.com/office/drawing/2014/main" id="{9071B5CA-DFDC-416A-9FD4-2A79C6D89AB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4235" r="4250"/>
          <a:stretch/>
        </p:blipFill>
        <p:spPr bwMode="auto">
          <a:xfrm>
            <a:off x="1714965" y="5427141"/>
            <a:ext cx="1106658" cy="1011931"/>
          </a:xfrm>
          <a:prstGeom prst="rect">
            <a:avLst/>
          </a:prstGeom>
          <a:noFill/>
          <a:extLst>
            <a:ext uri="{909E8E84-426E-40DD-AFC4-6F175D3DCCD1}">
              <a14:hiddenFill xmlns:a14="http://schemas.microsoft.com/office/drawing/2010/main">
                <a:solidFill>
                  <a:srgbClr val="FFFFFF"/>
                </a:solidFill>
              </a14:hiddenFill>
            </a:ext>
          </a:extLst>
        </p:spPr>
      </p:pic>
      <p:sp>
        <p:nvSpPr>
          <p:cNvPr id="13" name="コンテンツ プレースホルダー 2">
            <a:extLst>
              <a:ext uri="{FF2B5EF4-FFF2-40B4-BE49-F238E27FC236}">
                <a16:creationId xmlns:a16="http://schemas.microsoft.com/office/drawing/2014/main" id="{299F690C-D90D-4563-9E2D-C0927AEE147A}"/>
              </a:ext>
            </a:extLst>
          </p:cNvPr>
          <p:cNvSpPr txBox="1">
            <a:spLocks/>
          </p:cNvSpPr>
          <p:nvPr/>
        </p:nvSpPr>
        <p:spPr>
          <a:xfrm>
            <a:off x="730029" y="3731066"/>
            <a:ext cx="6624500" cy="58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人間を中心とした新たな画像・映像圧縮の可能性</a:t>
            </a:r>
            <a:endParaRPr lang="en-US" altLang="ja-JP" sz="2000" dirty="0">
              <a:latin typeface="+mn-ea"/>
              <a:ea typeface="+mn-ea"/>
            </a:endParaRPr>
          </a:p>
        </p:txBody>
      </p:sp>
      <p:sp>
        <p:nvSpPr>
          <p:cNvPr id="14" name="コンテンツ プレースホルダー 2">
            <a:extLst>
              <a:ext uri="{FF2B5EF4-FFF2-40B4-BE49-F238E27FC236}">
                <a16:creationId xmlns:a16="http://schemas.microsoft.com/office/drawing/2014/main" id="{ADFC9C73-8785-41C2-8A86-F20DFE4E2AB6}"/>
              </a:ext>
            </a:extLst>
          </p:cNvPr>
          <p:cNvSpPr txBox="1">
            <a:spLocks/>
          </p:cNvSpPr>
          <p:nvPr/>
        </p:nvSpPr>
        <p:spPr>
          <a:xfrm>
            <a:off x="730029" y="2119943"/>
            <a:ext cx="4440268"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研究を始めたきっかけ</a:t>
            </a:r>
            <a:endParaRPr lang="en-US" altLang="ja-JP" sz="2000">
              <a:latin typeface="+mn-ea"/>
              <a:ea typeface="+mn-ea"/>
            </a:endParaRPr>
          </a:p>
        </p:txBody>
      </p:sp>
      <p:sp>
        <p:nvSpPr>
          <p:cNvPr id="15" name="矢印: 右 14">
            <a:extLst>
              <a:ext uri="{FF2B5EF4-FFF2-40B4-BE49-F238E27FC236}">
                <a16:creationId xmlns:a16="http://schemas.microsoft.com/office/drawing/2014/main" id="{A5484F0C-4953-4828-95B2-CBC88B5F7A42}"/>
              </a:ext>
            </a:extLst>
          </p:cNvPr>
          <p:cNvSpPr/>
          <p:nvPr/>
        </p:nvSpPr>
        <p:spPr>
          <a:xfrm rot="5400000">
            <a:off x="4012309" y="1676127"/>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4C21523-E3DC-4420-8A90-D7B217874A7E}"/>
              </a:ext>
            </a:extLst>
          </p:cNvPr>
          <p:cNvSpPr/>
          <p:nvPr/>
        </p:nvSpPr>
        <p:spPr>
          <a:xfrm>
            <a:off x="1231128" y="2582908"/>
            <a:ext cx="758023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Times New Roman" panose="02020603050405020304" pitchFamily="18" charset="0"/>
                <a:cs typeface="Times New Roman" panose="02020603050405020304" pitchFamily="18" charset="0"/>
              </a:rPr>
              <a:t>眼で見た</a:t>
            </a:r>
            <a:r>
              <a:rPr lang="ja-JP" altLang="en-US" dirty="0">
                <a:solidFill>
                  <a:schemeClr val="accent2"/>
                </a:solidFill>
                <a:latin typeface="Times New Roman" panose="02020603050405020304" pitchFamily="18" charset="0"/>
                <a:cs typeface="Times New Roman" panose="02020603050405020304" pitchFamily="18" charset="0"/>
              </a:rPr>
              <a:t>キレイな景色</a:t>
            </a:r>
            <a:r>
              <a:rPr lang="ja-JP" altLang="en-US" dirty="0">
                <a:latin typeface="Times New Roman" panose="02020603050405020304" pitchFamily="18" charset="0"/>
                <a:cs typeface="Times New Roman" panose="02020603050405020304" pitchFamily="18" charset="0"/>
              </a:rPr>
              <a:t>をそのまま 友人に見せたい</a:t>
            </a:r>
            <a:endParaRPr lang="en-US" altLang="ja-JP" dirty="0">
              <a:latin typeface="+mn-ea"/>
              <a:cs typeface="Times New Roman" panose="02020603050405020304" pitchFamily="18" charset="0"/>
            </a:endParaRPr>
          </a:p>
        </p:txBody>
      </p:sp>
      <p:sp>
        <p:nvSpPr>
          <p:cNvPr id="18" name="正方形/長方形 17">
            <a:extLst>
              <a:ext uri="{FF2B5EF4-FFF2-40B4-BE49-F238E27FC236}">
                <a16:creationId xmlns:a16="http://schemas.microsoft.com/office/drawing/2014/main" id="{7E49D3E9-A2A7-4471-9721-8A023DD3C982}"/>
              </a:ext>
            </a:extLst>
          </p:cNvPr>
          <p:cNvSpPr/>
          <p:nvPr/>
        </p:nvSpPr>
        <p:spPr>
          <a:xfrm>
            <a:off x="376777" y="4345326"/>
            <a:ext cx="1479928" cy="646331"/>
          </a:xfrm>
          <a:prstGeom prst="rect">
            <a:avLst/>
          </a:prstGeom>
        </p:spPr>
        <p:txBody>
          <a:bodyPr wrap="square">
            <a:spAutoFit/>
          </a:bodyPr>
          <a:lstStyle/>
          <a:p>
            <a:pPr algn="ctr"/>
            <a:r>
              <a:rPr lang="ja-JP" altLang="en-US" dirty="0">
                <a:latin typeface="+mn-ea"/>
                <a:cs typeface="Times New Roman" panose="02020603050405020304" pitchFamily="18" charset="0"/>
              </a:rPr>
              <a:t>庭に</a:t>
            </a:r>
            <a:r>
              <a:rPr lang="ja-JP" altLang="en-US" dirty="0">
                <a:solidFill>
                  <a:schemeClr val="accent2"/>
                </a:solidFill>
                <a:latin typeface="+mn-ea"/>
                <a:cs typeface="Times New Roman" panose="02020603050405020304" pitchFamily="18" charset="0"/>
              </a:rPr>
              <a:t>きれいなバラ</a:t>
            </a:r>
            <a:r>
              <a:rPr lang="ja-JP" altLang="en-US" dirty="0">
                <a:latin typeface="+mn-ea"/>
                <a:cs typeface="Times New Roman" panose="02020603050405020304" pitchFamily="18" charset="0"/>
              </a:rPr>
              <a:t>咲いてる</a:t>
            </a:r>
            <a:endParaRPr lang="en-US" altLang="ja-JP" dirty="0">
              <a:latin typeface="+mn-ea"/>
              <a:cs typeface="Times New Roman" panose="02020603050405020304" pitchFamily="18" charset="0"/>
            </a:endParaRPr>
          </a:p>
        </p:txBody>
      </p:sp>
      <p:sp>
        <p:nvSpPr>
          <p:cNvPr id="22" name="矢印: 右 21">
            <a:extLst>
              <a:ext uri="{FF2B5EF4-FFF2-40B4-BE49-F238E27FC236}">
                <a16:creationId xmlns:a16="http://schemas.microsoft.com/office/drawing/2014/main" id="{D9851871-1400-454C-8A2C-300937ED230F}"/>
              </a:ext>
            </a:extLst>
          </p:cNvPr>
          <p:cNvSpPr/>
          <p:nvPr/>
        </p:nvSpPr>
        <p:spPr>
          <a:xfrm rot="5400000">
            <a:off x="3998919" y="3247402"/>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a:extLst>
              <a:ext uri="{FF2B5EF4-FFF2-40B4-BE49-F238E27FC236}">
                <a16:creationId xmlns:a16="http://schemas.microsoft.com/office/drawing/2014/main" id="{82BACEC1-A45C-41E9-ABF6-44D5324AEF1D}"/>
              </a:ext>
            </a:extLst>
          </p:cNvPr>
          <p:cNvSpPr txBox="1">
            <a:spLocks/>
          </p:cNvSpPr>
          <p:nvPr/>
        </p:nvSpPr>
        <p:spPr>
          <a:xfrm>
            <a:off x="4640826" y="1583824"/>
            <a:ext cx="1229032" cy="48500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ea typeface="+mn-ea"/>
              </a:rPr>
              <a:t>なぜ？？</a:t>
            </a:r>
            <a:endParaRPr lang="en-US" altLang="ja-JP" sz="2000" dirty="0">
              <a:latin typeface="+mn-ea"/>
              <a:ea typeface="+mn-ea"/>
            </a:endParaRPr>
          </a:p>
        </p:txBody>
      </p:sp>
      <p:sp>
        <p:nvSpPr>
          <p:cNvPr id="24" name="コンテンツ プレースホルダー 2">
            <a:extLst>
              <a:ext uri="{FF2B5EF4-FFF2-40B4-BE49-F238E27FC236}">
                <a16:creationId xmlns:a16="http://schemas.microsoft.com/office/drawing/2014/main" id="{2166A609-74AF-4ED9-B3BB-E7A564440DB3}"/>
              </a:ext>
            </a:extLst>
          </p:cNvPr>
          <p:cNvSpPr txBox="1">
            <a:spLocks/>
          </p:cNvSpPr>
          <p:nvPr/>
        </p:nvSpPr>
        <p:spPr>
          <a:xfrm>
            <a:off x="4453991" y="3141268"/>
            <a:ext cx="1745878" cy="48500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研究の中で</a:t>
            </a:r>
            <a:r>
              <a:rPr lang="en-US" altLang="ja-JP" sz="2000" dirty="0">
                <a:latin typeface="+mn-ea"/>
                <a:ea typeface="+mn-ea"/>
              </a:rPr>
              <a:t>...</a:t>
            </a:r>
          </a:p>
        </p:txBody>
      </p:sp>
      <p:grpSp>
        <p:nvGrpSpPr>
          <p:cNvPr id="29" name="グループ化 28">
            <a:extLst>
              <a:ext uri="{FF2B5EF4-FFF2-40B4-BE49-F238E27FC236}">
                <a16:creationId xmlns:a16="http://schemas.microsoft.com/office/drawing/2014/main" id="{0A5A8E58-39E5-4321-BBC9-26DF5FCED701}"/>
              </a:ext>
            </a:extLst>
          </p:cNvPr>
          <p:cNvGrpSpPr/>
          <p:nvPr/>
        </p:nvGrpSpPr>
        <p:grpSpPr>
          <a:xfrm>
            <a:off x="7988647" y="2971800"/>
            <a:ext cx="914400" cy="914400"/>
            <a:chOff x="167053" y="1629615"/>
            <a:chExt cx="914400" cy="914400"/>
          </a:xfrm>
        </p:grpSpPr>
        <p:sp>
          <p:nvSpPr>
            <p:cNvPr id="30" name="四角形: 角を丸くする 29">
              <a:extLst>
                <a:ext uri="{FF2B5EF4-FFF2-40B4-BE49-F238E27FC236}">
                  <a16:creationId xmlns:a16="http://schemas.microsoft.com/office/drawing/2014/main" id="{591D55A1-59A3-488E-A300-C0953754F20B}"/>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079C7B2-75A2-4363-99FB-09B72B6DDEAF}"/>
                </a:ext>
              </a:extLst>
            </p:cNvPr>
            <p:cNvSpPr txBox="1">
              <a:spLocks/>
            </p:cNvSpPr>
            <p:nvPr/>
          </p:nvSpPr>
          <p:spPr>
            <a:xfrm>
              <a:off x="268451" y="1909591"/>
              <a:ext cx="711603"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mn-ea"/>
                  <a:ea typeface="+mn-ea"/>
                </a:rPr>
                <a:t>動機</a:t>
              </a:r>
              <a:endParaRPr lang="en-US" altLang="ja-JP" sz="2000">
                <a:latin typeface="+mn-ea"/>
                <a:ea typeface="+mn-ea"/>
              </a:endParaRPr>
            </a:p>
          </p:txBody>
        </p:sp>
      </p:grpSp>
      <p:grpSp>
        <p:nvGrpSpPr>
          <p:cNvPr id="32" name="グループ化 31">
            <a:extLst>
              <a:ext uri="{FF2B5EF4-FFF2-40B4-BE49-F238E27FC236}">
                <a16:creationId xmlns:a16="http://schemas.microsoft.com/office/drawing/2014/main" id="{5F309AFC-E374-4A01-84EC-7C8FDA5FDBA9}"/>
              </a:ext>
            </a:extLst>
          </p:cNvPr>
          <p:cNvGrpSpPr/>
          <p:nvPr/>
        </p:nvGrpSpPr>
        <p:grpSpPr>
          <a:xfrm>
            <a:off x="7988647" y="809892"/>
            <a:ext cx="914400" cy="914400"/>
            <a:chOff x="167053" y="1629615"/>
            <a:chExt cx="914400" cy="914400"/>
          </a:xfrm>
        </p:grpSpPr>
        <p:sp>
          <p:nvSpPr>
            <p:cNvPr id="33" name="四角形: 角を丸くする 32">
              <a:extLst>
                <a:ext uri="{FF2B5EF4-FFF2-40B4-BE49-F238E27FC236}">
                  <a16:creationId xmlns:a16="http://schemas.microsoft.com/office/drawing/2014/main" id="{26B85773-5E7C-4160-839A-AE52BC4079E4}"/>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コンテンツ プレースホルダー 2">
              <a:extLst>
                <a:ext uri="{FF2B5EF4-FFF2-40B4-BE49-F238E27FC236}">
                  <a16:creationId xmlns:a16="http://schemas.microsoft.com/office/drawing/2014/main" id="{BC0DFF41-D61B-4385-86D2-CF88A33A3A95}"/>
                </a:ext>
              </a:extLst>
            </p:cNvPr>
            <p:cNvSpPr txBox="1">
              <a:spLocks/>
            </p:cNvSpPr>
            <p:nvPr/>
          </p:nvSpPr>
          <p:spPr>
            <a:xfrm>
              <a:off x="173201" y="1937927"/>
              <a:ext cx="908252" cy="541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テーマ</a:t>
              </a:r>
              <a:endParaRPr lang="en-US" altLang="ja-JP" sz="2000" dirty="0">
                <a:latin typeface="+mn-ea"/>
                <a:ea typeface="+mn-ea"/>
              </a:endParaRPr>
            </a:p>
          </p:txBody>
        </p:sp>
      </p:grpSp>
      <p:grpSp>
        <p:nvGrpSpPr>
          <p:cNvPr id="2" name="グループ化 1">
            <a:extLst>
              <a:ext uri="{FF2B5EF4-FFF2-40B4-BE49-F238E27FC236}">
                <a16:creationId xmlns:a16="http://schemas.microsoft.com/office/drawing/2014/main" id="{26125D60-7F91-477A-8C8A-0AA4E0098B1B}"/>
              </a:ext>
            </a:extLst>
          </p:cNvPr>
          <p:cNvGrpSpPr/>
          <p:nvPr/>
        </p:nvGrpSpPr>
        <p:grpSpPr>
          <a:xfrm>
            <a:off x="3546411" y="5576193"/>
            <a:ext cx="770591" cy="737442"/>
            <a:chOff x="4355394" y="5041783"/>
            <a:chExt cx="770591" cy="737442"/>
          </a:xfrm>
          <a:solidFill>
            <a:schemeClr val="bg1"/>
          </a:solidFill>
        </p:grpSpPr>
        <p:sp>
          <p:nvSpPr>
            <p:cNvPr id="28" name="コンテンツ プレースホルダー 2">
              <a:extLst>
                <a:ext uri="{FF2B5EF4-FFF2-40B4-BE49-F238E27FC236}">
                  <a16:creationId xmlns:a16="http://schemas.microsoft.com/office/drawing/2014/main" id="{88E498D4-8321-48D8-9927-6D9BDCA28CF9}"/>
                </a:ext>
              </a:extLst>
            </p:cNvPr>
            <p:cNvSpPr txBox="1">
              <a:spLocks/>
            </p:cNvSpPr>
            <p:nvPr/>
          </p:nvSpPr>
          <p:spPr>
            <a:xfrm>
              <a:off x="4355394" y="5041783"/>
              <a:ext cx="737598" cy="737442"/>
            </a:xfrm>
            <a:prstGeom prst="rect">
              <a:avLst/>
            </a:prstGeom>
            <a:grpFill/>
            <a:ln w="28575">
              <a:solidFill>
                <a:schemeClr val="accent6"/>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35" name="コンテンツ プレースホルダー 2">
              <a:extLst>
                <a:ext uri="{FF2B5EF4-FFF2-40B4-BE49-F238E27FC236}">
                  <a16:creationId xmlns:a16="http://schemas.microsoft.com/office/drawing/2014/main" id="{C846B428-0641-40F6-8644-C6826C46F3A1}"/>
                </a:ext>
              </a:extLst>
            </p:cNvPr>
            <p:cNvSpPr txBox="1">
              <a:spLocks/>
            </p:cNvSpPr>
            <p:nvPr/>
          </p:nvSpPr>
          <p:spPr>
            <a:xfrm>
              <a:off x="4388387" y="5265285"/>
              <a:ext cx="737598" cy="485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機械</a:t>
              </a:r>
              <a:endParaRPr lang="en-US" altLang="ja-JP" sz="2000" dirty="0">
                <a:latin typeface="+mn-ea"/>
                <a:ea typeface="+mn-ea"/>
              </a:endParaRPr>
            </a:p>
          </p:txBody>
        </p:sp>
      </p:grpSp>
      <p:cxnSp>
        <p:nvCxnSpPr>
          <p:cNvPr id="36" name="直線矢印コネクタ 35">
            <a:extLst>
              <a:ext uri="{FF2B5EF4-FFF2-40B4-BE49-F238E27FC236}">
                <a16:creationId xmlns:a16="http://schemas.microsoft.com/office/drawing/2014/main" id="{AB06630C-3DF6-4CE2-A5A8-1C61A7ACB230}"/>
              </a:ext>
            </a:extLst>
          </p:cNvPr>
          <p:cNvCxnSpPr>
            <a:cxnSpLocks/>
          </p:cNvCxnSpPr>
          <p:nvPr/>
        </p:nvCxnSpPr>
        <p:spPr>
          <a:xfrm>
            <a:off x="2821623" y="5954248"/>
            <a:ext cx="6783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AD911D5-2E84-4E38-AD06-8E980C55F621}"/>
              </a:ext>
            </a:extLst>
          </p:cNvPr>
          <p:cNvCxnSpPr>
            <a:cxnSpLocks/>
          </p:cNvCxnSpPr>
          <p:nvPr/>
        </p:nvCxnSpPr>
        <p:spPr>
          <a:xfrm>
            <a:off x="4315484" y="5954248"/>
            <a:ext cx="107078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851DF451-6783-4061-9189-0AABFF7F10BC}"/>
              </a:ext>
            </a:extLst>
          </p:cNvPr>
          <p:cNvGrpSpPr/>
          <p:nvPr/>
        </p:nvGrpSpPr>
        <p:grpSpPr>
          <a:xfrm>
            <a:off x="5409647" y="5556144"/>
            <a:ext cx="790222" cy="737442"/>
            <a:chOff x="4355394" y="5041783"/>
            <a:chExt cx="790222" cy="737442"/>
          </a:xfrm>
          <a:solidFill>
            <a:schemeClr val="bg1"/>
          </a:solidFill>
        </p:grpSpPr>
        <p:sp>
          <p:nvSpPr>
            <p:cNvPr id="47" name="コンテンツ プレースホルダー 2">
              <a:extLst>
                <a:ext uri="{FF2B5EF4-FFF2-40B4-BE49-F238E27FC236}">
                  <a16:creationId xmlns:a16="http://schemas.microsoft.com/office/drawing/2014/main" id="{63495A1D-7337-49B8-A6BF-6474FD22C3E8}"/>
                </a:ext>
              </a:extLst>
            </p:cNvPr>
            <p:cNvSpPr txBox="1">
              <a:spLocks/>
            </p:cNvSpPr>
            <p:nvPr/>
          </p:nvSpPr>
          <p:spPr>
            <a:xfrm>
              <a:off x="4355394" y="5041783"/>
              <a:ext cx="737598" cy="737442"/>
            </a:xfrm>
            <a:prstGeom prst="rect">
              <a:avLst/>
            </a:prstGeom>
            <a:grpFill/>
            <a:ln w="28575">
              <a:solidFill>
                <a:schemeClr val="accent6"/>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48" name="コンテンツ プレースホルダー 2">
              <a:extLst>
                <a:ext uri="{FF2B5EF4-FFF2-40B4-BE49-F238E27FC236}">
                  <a16:creationId xmlns:a16="http://schemas.microsoft.com/office/drawing/2014/main" id="{60496286-2934-42ED-8E8F-04D3FA9AEF13}"/>
                </a:ext>
              </a:extLst>
            </p:cNvPr>
            <p:cNvSpPr txBox="1">
              <a:spLocks/>
            </p:cNvSpPr>
            <p:nvPr/>
          </p:nvSpPr>
          <p:spPr>
            <a:xfrm>
              <a:off x="4408018" y="5274176"/>
              <a:ext cx="737598" cy="485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機械</a:t>
              </a:r>
              <a:endParaRPr lang="en-US" altLang="ja-JP" sz="2000" dirty="0">
                <a:latin typeface="+mn-ea"/>
                <a:ea typeface="+mn-ea"/>
              </a:endParaRPr>
            </a:p>
          </p:txBody>
        </p:sp>
      </p:grpSp>
      <p:sp>
        <p:nvSpPr>
          <p:cNvPr id="49" name="コンテンツ プレースホルダー 2">
            <a:extLst>
              <a:ext uri="{FF2B5EF4-FFF2-40B4-BE49-F238E27FC236}">
                <a16:creationId xmlns:a16="http://schemas.microsoft.com/office/drawing/2014/main" id="{222AF226-2133-4594-9996-05B4124D7DF4}"/>
              </a:ext>
            </a:extLst>
          </p:cNvPr>
          <p:cNvSpPr txBox="1">
            <a:spLocks/>
          </p:cNvSpPr>
          <p:nvPr/>
        </p:nvSpPr>
        <p:spPr>
          <a:xfrm>
            <a:off x="3945800" y="4630582"/>
            <a:ext cx="2174787" cy="860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ja-JP" altLang="en-US" sz="1800" dirty="0">
                <a:latin typeface="+mn-ea"/>
                <a:ea typeface="+mn-ea"/>
              </a:rPr>
              <a:t>特徴抽出・圧縮</a:t>
            </a:r>
            <a:endParaRPr lang="en-US" altLang="ja-JP" sz="1800" dirty="0">
              <a:latin typeface="+mn-ea"/>
              <a:ea typeface="+mn-ea"/>
            </a:endParaRPr>
          </a:p>
          <a:p>
            <a:pPr marL="0" indent="0">
              <a:buNone/>
            </a:pPr>
            <a:r>
              <a:rPr lang="ja-JP" altLang="en-US" sz="1800" dirty="0">
                <a:latin typeface="+mn-ea"/>
                <a:ea typeface="+mn-ea"/>
              </a:rPr>
              <a:t>　（伝送の品質改善）</a:t>
            </a:r>
            <a:endParaRPr lang="en-US" altLang="ja-JP" sz="1800" dirty="0">
              <a:latin typeface="+mn-ea"/>
              <a:ea typeface="+mn-ea"/>
            </a:endParaRPr>
          </a:p>
        </p:txBody>
      </p:sp>
      <p:sp>
        <p:nvSpPr>
          <p:cNvPr id="45" name="吹き出し: 角を丸めた四角形 44">
            <a:extLst>
              <a:ext uri="{FF2B5EF4-FFF2-40B4-BE49-F238E27FC236}">
                <a16:creationId xmlns:a16="http://schemas.microsoft.com/office/drawing/2014/main" id="{CAC99EF0-F312-45E3-A288-77BA027298C4}"/>
              </a:ext>
            </a:extLst>
          </p:cNvPr>
          <p:cNvSpPr/>
          <p:nvPr/>
        </p:nvSpPr>
        <p:spPr>
          <a:xfrm>
            <a:off x="2412267" y="4456672"/>
            <a:ext cx="1324981" cy="547114"/>
          </a:xfrm>
          <a:prstGeom prst="wedgeRoundRectCallout">
            <a:avLst>
              <a:gd name="adj1" fmla="val -65427"/>
              <a:gd name="adj2" fmla="val -21449"/>
              <a:gd name="adj3" fmla="val 16667"/>
            </a:avLst>
          </a:prstGeom>
          <a:solidFill>
            <a:schemeClr val="bg1"/>
          </a:solidFill>
          <a:ln w="190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コンテンツ プレースホルダー 2">
            <a:extLst>
              <a:ext uri="{FF2B5EF4-FFF2-40B4-BE49-F238E27FC236}">
                <a16:creationId xmlns:a16="http://schemas.microsoft.com/office/drawing/2014/main" id="{B04C3B7C-0115-4B4D-B091-559DBB4A9BCC}"/>
              </a:ext>
            </a:extLst>
          </p:cNvPr>
          <p:cNvSpPr txBox="1">
            <a:spLocks/>
          </p:cNvSpPr>
          <p:nvPr/>
        </p:nvSpPr>
        <p:spPr>
          <a:xfrm>
            <a:off x="2393429" y="4559847"/>
            <a:ext cx="1343819" cy="431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ja-JP" altLang="en-US" sz="1800" dirty="0">
                <a:latin typeface="+mn-ea"/>
                <a:ea typeface="+mn-ea"/>
              </a:rPr>
              <a:t>知覚推定</a:t>
            </a:r>
            <a:endParaRPr lang="en-US" altLang="ja-JP" sz="1800" dirty="0">
              <a:latin typeface="+mn-ea"/>
              <a:ea typeface="+mn-ea"/>
            </a:endParaRPr>
          </a:p>
        </p:txBody>
      </p:sp>
      <p:pic>
        <p:nvPicPr>
          <p:cNvPr id="58" name="Picture 2">
            <a:extLst>
              <a:ext uri="{FF2B5EF4-FFF2-40B4-BE49-F238E27FC236}">
                <a16:creationId xmlns:a16="http://schemas.microsoft.com/office/drawing/2014/main" id="{233D4F88-2161-491F-B2DB-E210FFAE8D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119"/>
          <a:stretch/>
        </p:blipFill>
        <p:spPr bwMode="auto">
          <a:xfrm>
            <a:off x="7893397" y="5379591"/>
            <a:ext cx="1168752" cy="1107033"/>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直線矢印コネクタ 65">
            <a:extLst>
              <a:ext uri="{FF2B5EF4-FFF2-40B4-BE49-F238E27FC236}">
                <a16:creationId xmlns:a16="http://schemas.microsoft.com/office/drawing/2014/main" id="{331072C1-0B36-41A5-AA21-EE092901ED93}"/>
              </a:ext>
            </a:extLst>
          </p:cNvPr>
          <p:cNvCxnSpPr>
            <a:cxnSpLocks/>
          </p:cNvCxnSpPr>
          <p:nvPr/>
        </p:nvCxnSpPr>
        <p:spPr>
          <a:xfrm>
            <a:off x="6160057" y="5933378"/>
            <a:ext cx="6783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85F9077C-8B9C-4894-B57D-8B8E498E631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687" t="17684" r="36331"/>
          <a:stretch/>
        </p:blipFill>
        <p:spPr bwMode="auto">
          <a:xfrm>
            <a:off x="6857422" y="5485242"/>
            <a:ext cx="990419" cy="953830"/>
          </a:xfrm>
          <a:prstGeom prst="rect">
            <a:avLst/>
          </a:prstGeom>
          <a:noFill/>
          <a:extLst>
            <a:ext uri="{909E8E84-426E-40DD-AFC4-6F175D3DCCD1}">
              <a14:hiddenFill xmlns:a14="http://schemas.microsoft.com/office/drawing/2010/main">
                <a:solidFill>
                  <a:srgbClr val="FFFFFF"/>
                </a:solidFill>
              </a14:hiddenFill>
            </a:ext>
          </a:extLst>
        </p:spPr>
      </p:pic>
      <p:sp>
        <p:nvSpPr>
          <p:cNvPr id="69" name="思考の吹き出し: 雲形 68">
            <a:extLst>
              <a:ext uri="{FF2B5EF4-FFF2-40B4-BE49-F238E27FC236}">
                <a16:creationId xmlns:a16="http://schemas.microsoft.com/office/drawing/2014/main" id="{E2DF219A-B8E4-403D-9016-A034831207FE}"/>
              </a:ext>
            </a:extLst>
          </p:cNvPr>
          <p:cNvSpPr/>
          <p:nvPr/>
        </p:nvSpPr>
        <p:spPr>
          <a:xfrm>
            <a:off x="6945184" y="4357758"/>
            <a:ext cx="1984306" cy="942651"/>
          </a:xfrm>
          <a:prstGeom prst="cloudCallout">
            <a:avLst>
              <a:gd name="adj1" fmla="val 27736"/>
              <a:gd name="adj2" fmla="val 6448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C2103FE6-4A80-4DB4-861A-FE7F7117AF26}"/>
              </a:ext>
            </a:extLst>
          </p:cNvPr>
          <p:cNvSpPr/>
          <p:nvPr/>
        </p:nvSpPr>
        <p:spPr>
          <a:xfrm>
            <a:off x="7071976" y="4428390"/>
            <a:ext cx="1739390" cy="646331"/>
          </a:xfrm>
          <a:prstGeom prst="rect">
            <a:avLst/>
          </a:prstGeom>
        </p:spPr>
        <p:txBody>
          <a:bodyPr wrap="square">
            <a:spAutoFit/>
          </a:bodyPr>
          <a:lstStyle/>
          <a:p>
            <a:pPr algn="ctr"/>
            <a:r>
              <a:rPr lang="ja-JP" altLang="en-US" dirty="0">
                <a:solidFill>
                  <a:schemeClr val="accent2"/>
                </a:solidFill>
                <a:latin typeface="+mn-ea"/>
                <a:cs typeface="Times New Roman" panose="02020603050405020304" pitchFamily="18" charset="0"/>
              </a:rPr>
              <a:t>きれいなバラ</a:t>
            </a:r>
            <a:endParaRPr lang="en-US" altLang="ja-JP" dirty="0">
              <a:solidFill>
                <a:schemeClr val="accent2"/>
              </a:solidFill>
              <a:latin typeface="+mn-ea"/>
              <a:cs typeface="Times New Roman" panose="02020603050405020304" pitchFamily="18" charset="0"/>
            </a:endParaRPr>
          </a:p>
          <a:p>
            <a:pPr algn="ctr"/>
            <a:r>
              <a:rPr lang="ja-JP" altLang="en-US" dirty="0">
                <a:latin typeface="+mn-ea"/>
                <a:cs typeface="Times New Roman" panose="02020603050405020304" pitchFamily="18" charset="0"/>
              </a:rPr>
              <a:t>咲いてたんだな</a:t>
            </a:r>
            <a:endParaRPr lang="en-US" altLang="ja-JP" dirty="0">
              <a:latin typeface="+mn-ea"/>
              <a:cs typeface="Times New Roman" panose="02020603050405020304" pitchFamily="18" charset="0"/>
            </a:endParaRPr>
          </a:p>
        </p:txBody>
      </p:sp>
      <p:sp>
        <p:nvSpPr>
          <p:cNvPr id="72" name="コンテンツ プレースホルダー 2">
            <a:extLst>
              <a:ext uri="{FF2B5EF4-FFF2-40B4-BE49-F238E27FC236}">
                <a16:creationId xmlns:a16="http://schemas.microsoft.com/office/drawing/2014/main" id="{95035A43-9732-4443-BA95-AC19F7223839}"/>
              </a:ext>
            </a:extLst>
          </p:cNvPr>
          <p:cNvSpPr txBox="1">
            <a:spLocks/>
          </p:cNvSpPr>
          <p:nvPr/>
        </p:nvSpPr>
        <p:spPr>
          <a:xfrm>
            <a:off x="5170297" y="6313635"/>
            <a:ext cx="1105985" cy="363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ja-JP" altLang="en-US" sz="1800" dirty="0">
                <a:latin typeface="+mn-ea"/>
                <a:ea typeface="+mn-ea"/>
              </a:rPr>
              <a:t>再構成</a:t>
            </a:r>
            <a:endParaRPr lang="en-US" altLang="ja-JP" sz="1800" dirty="0">
              <a:latin typeface="+mn-ea"/>
              <a:ea typeface="+mn-ea"/>
            </a:endParaRPr>
          </a:p>
        </p:txBody>
      </p:sp>
      <p:sp>
        <p:nvSpPr>
          <p:cNvPr id="51" name="コンテンツ プレースホルダー 2">
            <a:extLst>
              <a:ext uri="{FF2B5EF4-FFF2-40B4-BE49-F238E27FC236}">
                <a16:creationId xmlns:a16="http://schemas.microsoft.com/office/drawing/2014/main" id="{E62CEF57-FC61-4B30-A91C-42371EEBEBAE}"/>
              </a:ext>
            </a:extLst>
          </p:cNvPr>
          <p:cNvSpPr txBox="1">
            <a:spLocks/>
          </p:cNvSpPr>
          <p:nvPr/>
        </p:nvSpPr>
        <p:spPr>
          <a:xfrm>
            <a:off x="389556" y="6439072"/>
            <a:ext cx="792899" cy="365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latin typeface="+mn-ea"/>
                <a:ea typeface="+mn-ea"/>
              </a:rPr>
              <a:t>A </a:t>
            </a:r>
            <a:r>
              <a:rPr lang="ja-JP" altLang="en-US" sz="1800" dirty="0">
                <a:latin typeface="+mn-ea"/>
                <a:ea typeface="+mn-ea"/>
              </a:rPr>
              <a:t>さん</a:t>
            </a:r>
            <a:endParaRPr lang="en-US" altLang="ja-JP" sz="1800" dirty="0">
              <a:latin typeface="+mn-ea"/>
              <a:ea typeface="+mn-ea"/>
            </a:endParaRPr>
          </a:p>
        </p:txBody>
      </p:sp>
      <p:sp>
        <p:nvSpPr>
          <p:cNvPr id="54" name="コンテンツ プレースホルダー 2">
            <a:extLst>
              <a:ext uri="{FF2B5EF4-FFF2-40B4-BE49-F238E27FC236}">
                <a16:creationId xmlns:a16="http://schemas.microsoft.com/office/drawing/2014/main" id="{E2B4C58B-E064-4F91-851F-C0C2D8AFBC75}"/>
              </a:ext>
            </a:extLst>
          </p:cNvPr>
          <p:cNvSpPr txBox="1">
            <a:spLocks/>
          </p:cNvSpPr>
          <p:nvPr/>
        </p:nvSpPr>
        <p:spPr>
          <a:xfrm>
            <a:off x="8269250" y="6439072"/>
            <a:ext cx="792899" cy="365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latin typeface="+mn-ea"/>
                <a:ea typeface="+mn-ea"/>
              </a:rPr>
              <a:t>B </a:t>
            </a:r>
            <a:r>
              <a:rPr lang="ja-JP" altLang="en-US" sz="1800" dirty="0">
                <a:latin typeface="+mn-ea"/>
                <a:ea typeface="+mn-ea"/>
              </a:rPr>
              <a:t>さん</a:t>
            </a:r>
            <a:endParaRPr lang="en-US" altLang="ja-JP" sz="1800" dirty="0">
              <a:latin typeface="+mn-ea"/>
              <a:ea typeface="+mn-ea"/>
            </a:endParaRPr>
          </a:p>
        </p:txBody>
      </p:sp>
      <p:sp>
        <p:nvSpPr>
          <p:cNvPr id="44" name="コンテンツ プレースホルダー 2">
            <a:extLst>
              <a:ext uri="{FF2B5EF4-FFF2-40B4-BE49-F238E27FC236}">
                <a16:creationId xmlns:a16="http://schemas.microsoft.com/office/drawing/2014/main" id="{ECB295E0-4E76-4728-966E-B32C5A3B5DFB}"/>
              </a:ext>
            </a:extLst>
          </p:cNvPr>
          <p:cNvSpPr txBox="1">
            <a:spLocks/>
          </p:cNvSpPr>
          <p:nvPr/>
        </p:nvSpPr>
        <p:spPr>
          <a:xfrm>
            <a:off x="6524898" y="6418121"/>
            <a:ext cx="1655466" cy="3315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latin typeface="+mn-ea"/>
                <a:ea typeface="+mn-ea"/>
              </a:rPr>
              <a:t>それっぽい画像</a:t>
            </a:r>
            <a:endParaRPr lang="en-US" altLang="ja-JP" sz="1800" dirty="0">
              <a:latin typeface="+mn-ea"/>
              <a:ea typeface="+mn-ea"/>
            </a:endParaRPr>
          </a:p>
        </p:txBody>
      </p:sp>
    </p:spTree>
    <p:extLst>
      <p:ext uri="{BB962C8B-B14F-4D97-AF65-F5344CB8AC3E}">
        <p14:creationId xmlns:p14="http://schemas.microsoft.com/office/powerpoint/2010/main" val="267082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コンテンツ プレースホルダー 2">
            <a:extLst>
              <a:ext uri="{FF2B5EF4-FFF2-40B4-BE49-F238E27FC236}">
                <a16:creationId xmlns:a16="http://schemas.microsoft.com/office/drawing/2014/main" id="{9C11E563-5124-4B40-98AF-F65B559DAE6B}"/>
              </a:ext>
            </a:extLst>
          </p:cNvPr>
          <p:cNvSpPr txBox="1">
            <a:spLocks/>
          </p:cNvSpPr>
          <p:nvPr/>
        </p:nvSpPr>
        <p:spPr>
          <a:xfrm>
            <a:off x="3848726" y="3598373"/>
            <a:ext cx="4996182" cy="1162544"/>
          </a:xfrm>
          <a:prstGeom prst="rect">
            <a:avLst/>
          </a:prstGeom>
          <a:noFill/>
          <a:ln w="28575">
            <a:solidFill>
              <a:schemeClr val="accent2"/>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cxnSp>
        <p:nvCxnSpPr>
          <p:cNvPr id="40" name="直線コネクタ 39">
            <a:extLst>
              <a:ext uri="{FF2B5EF4-FFF2-40B4-BE49-F238E27FC236}">
                <a16:creationId xmlns:a16="http://schemas.microsoft.com/office/drawing/2014/main" id="{CE0081AB-653F-4531-99A8-644B9B3D2AAE}"/>
              </a:ext>
            </a:extLst>
          </p:cNvPr>
          <p:cNvCxnSpPr>
            <a:cxnSpLocks/>
          </p:cNvCxnSpPr>
          <p:nvPr/>
        </p:nvCxnSpPr>
        <p:spPr>
          <a:xfrm>
            <a:off x="807010" y="5117690"/>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3A90E91-B6BD-47E2-8EBB-99FA0EC9401D}"/>
              </a:ext>
            </a:extLst>
          </p:cNvPr>
          <p:cNvCxnSpPr>
            <a:cxnSpLocks/>
          </p:cNvCxnSpPr>
          <p:nvPr/>
        </p:nvCxnSpPr>
        <p:spPr>
          <a:xfrm>
            <a:off x="807010" y="3087329"/>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タイトル 1">
            <a:extLst>
              <a:ext uri="{FF2B5EF4-FFF2-40B4-BE49-F238E27FC236}">
                <a16:creationId xmlns:a16="http://schemas.microsoft.com/office/drawing/2014/main" id="{F77BA4E7-279B-49AB-A049-CD1A14D414E0}"/>
              </a:ext>
            </a:extLst>
          </p:cNvPr>
          <p:cNvSpPr>
            <a:spLocks noGrp="1"/>
          </p:cNvSpPr>
          <p:nvPr>
            <p:ph type="title"/>
          </p:nvPr>
        </p:nvSpPr>
        <p:spPr>
          <a:xfrm>
            <a:off x="273050" y="88900"/>
            <a:ext cx="7584050" cy="578427"/>
          </a:xfrm>
        </p:spPr>
        <p:txBody>
          <a:bodyPr>
            <a:noAutofit/>
          </a:bodyPr>
          <a:lstStyle/>
          <a:p>
            <a:r>
              <a:rPr lang="ja-JP" altLang="en-US" sz="3200" dirty="0">
                <a:latin typeface="Times New Roman" panose="02020603050405020304" pitchFamily="18" charset="0"/>
                <a:ea typeface="ＭＳ ゴシック" panose="020B0609070205080204" pitchFamily="49" charset="-128"/>
                <a:cs typeface="Times New Roman" panose="02020603050405020304" pitchFamily="18" charset="0"/>
              </a:rPr>
              <a:t>修了後に行いたい研究について </a:t>
            </a:r>
            <a:endParaRPr kumimoji="1" lang="ja-JP" altLang="en-US" sz="32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7" name="矢印: 右 6">
            <a:extLst>
              <a:ext uri="{FF2B5EF4-FFF2-40B4-BE49-F238E27FC236}">
                <a16:creationId xmlns:a16="http://schemas.microsoft.com/office/drawing/2014/main" id="{96FC0292-CC94-4D29-A7ED-DA1A543655B8}"/>
              </a:ext>
            </a:extLst>
          </p:cNvPr>
          <p:cNvSpPr/>
          <p:nvPr/>
        </p:nvSpPr>
        <p:spPr>
          <a:xfrm rot="5400000">
            <a:off x="3899512" y="919362"/>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664E090E-8451-4222-BBB8-FEC20C3A7C24}"/>
              </a:ext>
            </a:extLst>
          </p:cNvPr>
          <p:cNvSpPr txBox="1">
            <a:spLocks/>
          </p:cNvSpPr>
          <p:nvPr/>
        </p:nvSpPr>
        <p:spPr>
          <a:xfrm>
            <a:off x="4343118" y="892071"/>
            <a:ext cx="2854635"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Times New Roman" panose="02020603050405020304" pitchFamily="18" charset="0"/>
              </a:rPr>
              <a:t>どんなことに役立つ？</a:t>
            </a:r>
            <a:endParaRPr lang="en-US" altLang="ja-JP" sz="2000">
              <a:latin typeface="+mn-ea"/>
              <a:ea typeface="+mn-ea"/>
            </a:endParaRPr>
          </a:p>
        </p:txBody>
      </p:sp>
      <p:sp>
        <p:nvSpPr>
          <p:cNvPr id="10" name="正方形/長方形 9">
            <a:extLst>
              <a:ext uri="{FF2B5EF4-FFF2-40B4-BE49-F238E27FC236}">
                <a16:creationId xmlns:a16="http://schemas.microsoft.com/office/drawing/2014/main" id="{77B27CA0-EE3E-40FC-A007-6B590835CFD4}"/>
              </a:ext>
            </a:extLst>
          </p:cNvPr>
          <p:cNvSpPr/>
          <p:nvPr/>
        </p:nvSpPr>
        <p:spPr>
          <a:xfrm>
            <a:off x="952641" y="2160185"/>
            <a:ext cx="7470933" cy="615553"/>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 </a:t>
            </a:r>
            <a:r>
              <a:rPr lang="ja-JP" altLang="en-US" dirty="0">
                <a:solidFill>
                  <a:schemeClr val="accent2"/>
                </a:solidFill>
                <a:latin typeface="+mn-ea"/>
                <a:cs typeface="Times New Roman" panose="02020603050405020304" pitchFamily="18" charset="0"/>
              </a:rPr>
              <a:t>人</a:t>
            </a:r>
            <a:r>
              <a:rPr lang="ja-JP" altLang="en-US" dirty="0">
                <a:latin typeface="+mn-ea"/>
                <a:cs typeface="Times New Roman" panose="02020603050405020304" pitchFamily="18" charset="0"/>
              </a:rPr>
              <a:t>と</a:t>
            </a:r>
            <a:r>
              <a:rPr lang="ja-JP" altLang="en-US" dirty="0">
                <a:solidFill>
                  <a:schemeClr val="accent2"/>
                </a:solidFill>
                <a:latin typeface="+mn-ea"/>
                <a:cs typeface="Times New Roman" panose="02020603050405020304" pitchFamily="18" charset="0"/>
              </a:rPr>
              <a:t>人</a:t>
            </a:r>
            <a:r>
              <a:rPr lang="ja-JP" altLang="en-US" dirty="0">
                <a:latin typeface="+mn-ea"/>
                <a:cs typeface="Times New Roman" panose="02020603050405020304" pitchFamily="18" charset="0"/>
              </a:rPr>
              <a:t>を繋ぐ</a:t>
            </a:r>
            <a:endParaRPr lang="en-US" altLang="ja-JP" dirty="0">
              <a:latin typeface="+mn-ea"/>
              <a:cs typeface="Times New Roman" panose="02020603050405020304" pitchFamily="18" charset="0"/>
            </a:endParaRPr>
          </a:p>
          <a:p>
            <a:r>
              <a:rPr lang="ja-JP" altLang="en-US" sz="1600" dirty="0">
                <a:latin typeface="+mn-ea"/>
                <a:cs typeface="Times New Roman" panose="02020603050405020304" pitchFamily="18" charset="0"/>
              </a:rPr>
              <a:t>　　（看板広告への感情付与により言語や文化の壁を無くす、暗黙知の共有、など）</a:t>
            </a:r>
            <a:endParaRPr lang="en-US" altLang="ja-JP" sz="1600" dirty="0">
              <a:latin typeface="+mn-ea"/>
              <a:cs typeface="Times New Roman" panose="02020603050405020304" pitchFamily="18" charset="0"/>
            </a:endParaRPr>
          </a:p>
        </p:txBody>
      </p:sp>
      <p:sp>
        <p:nvSpPr>
          <p:cNvPr id="11" name="矢印: 右 10">
            <a:extLst>
              <a:ext uri="{FF2B5EF4-FFF2-40B4-BE49-F238E27FC236}">
                <a16:creationId xmlns:a16="http://schemas.microsoft.com/office/drawing/2014/main" id="{E9661A2E-0929-49D9-A015-FFE43559BD4C}"/>
              </a:ext>
            </a:extLst>
          </p:cNvPr>
          <p:cNvSpPr/>
          <p:nvPr/>
        </p:nvSpPr>
        <p:spPr>
          <a:xfrm rot="5400000">
            <a:off x="3898094" y="2967069"/>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E6DFD15C-E8D7-4C2E-AE35-C008F18AE31F}"/>
              </a:ext>
            </a:extLst>
          </p:cNvPr>
          <p:cNvSpPr txBox="1">
            <a:spLocks/>
          </p:cNvSpPr>
          <p:nvPr/>
        </p:nvSpPr>
        <p:spPr>
          <a:xfrm>
            <a:off x="720426" y="1151349"/>
            <a:ext cx="1294397"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例えば</a:t>
            </a:r>
            <a:endParaRPr lang="en-US" altLang="ja-JP" sz="2000" dirty="0">
              <a:latin typeface="+mn-ea"/>
              <a:ea typeface="+mn-ea"/>
            </a:endParaRPr>
          </a:p>
        </p:txBody>
      </p:sp>
      <p:sp>
        <p:nvSpPr>
          <p:cNvPr id="13" name="コンテンツ プレースホルダー 2">
            <a:extLst>
              <a:ext uri="{FF2B5EF4-FFF2-40B4-BE49-F238E27FC236}">
                <a16:creationId xmlns:a16="http://schemas.microsoft.com/office/drawing/2014/main" id="{69E97B1E-D25D-487F-ABB0-E33975DEFCE0}"/>
              </a:ext>
            </a:extLst>
          </p:cNvPr>
          <p:cNvSpPr txBox="1">
            <a:spLocks/>
          </p:cNvSpPr>
          <p:nvPr/>
        </p:nvSpPr>
        <p:spPr>
          <a:xfrm>
            <a:off x="4343118" y="2910334"/>
            <a:ext cx="2480469" cy="48500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自分は何ができる？</a:t>
            </a:r>
            <a:endParaRPr lang="en-US" altLang="ja-JP" sz="2000" dirty="0">
              <a:latin typeface="+mn-ea"/>
              <a:ea typeface="+mn-ea"/>
            </a:endParaRPr>
          </a:p>
        </p:txBody>
      </p:sp>
      <p:sp>
        <p:nvSpPr>
          <p:cNvPr id="19" name="コンテンツ プレースホルダー 2">
            <a:extLst>
              <a:ext uri="{FF2B5EF4-FFF2-40B4-BE49-F238E27FC236}">
                <a16:creationId xmlns:a16="http://schemas.microsoft.com/office/drawing/2014/main" id="{B18118FB-47E6-4ECC-8F3B-B39E4558A875}"/>
              </a:ext>
            </a:extLst>
          </p:cNvPr>
          <p:cNvSpPr txBox="1">
            <a:spLocks/>
          </p:cNvSpPr>
          <p:nvPr/>
        </p:nvSpPr>
        <p:spPr>
          <a:xfrm>
            <a:off x="720426" y="5411119"/>
            <a:ext cx="4006281" cy="47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事業に近い研究開発において</a:t>
            </a:r>
            <a:endParaRPr lang="en-US" altLang="ja-JP" sz="2000" dirty="0">
              <a:latin typeface="+mn-ea"/>
              <a:ea typeface="+mn-ea"/>
            </a:endParaRPr>
          </a:p>
        </p:txBody>
      </p:sp>
      <p:grpSp>
        <p:nvGrpSpPr>
          <p:cNvPr id="21" name="グループ化 20">
            <a:extLst>
              <a:ext uri="{FF2B5EF4-FFF2-40B4-BE49-F238E27FC236}">
                <a16:creationId xmlns:a16="http://schemas.microsoft.com/office/drawing/2014/main" id="{E19AE929-1A8F-4202-9DE8-02A58D152B65}"/>
              </a:ext>
            </a:extLst>
          </p:cNvPr>
          <p:cNvGrpSpPr/>
          <p:nvPr/>
        </p:nvGrpSpPr>
        <p:grpSpPr>
          <a:xfrm>
            <a:off x="8082632" y="1316614"/>
            <a:ext cx="914400" cy="914400"/>
            <a:chOff x="167053" y="1629615"/>
            <a:chExt cx="914400" cy="914400"/>
          </a:xfrm>
        </p:grpSpPr>
        <p:sp>
          <p:nvSpPr>
            <p:cNvPr id="4" name="四角形: 角を丸くする 3">
              <a:extLst>
                <a:ext uri="{FF2B5EF4-FFF2-40B4-BE49-F238E27FC236}">
                  <a16:creationId xmlns:a16="http://schemas.microsoft.com/office/drawing/2014/main" id="{80B38283-8044-4BE4-B9EC-B3BEC98FBA5F}"/>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コンテンツ プレースホルダー 2">
              <a:extLst>
                <a:ext uri="{FF2B5EF4-FFF2-40B4-BE49-F238E27FC236}">
                  <a16:creationId xmlns:a16="http://schemas.microsoft.com/office/drawing/2014/main" id="{53C8586F-BF70-4416-AB9F-04D0E466CA24}"/>
                </a:ext>
              </a:extLst>
            </p:cNvPr>
            <p:cNvSpPr txBox="1">
              <a:spLocks/>
            </p:cNvSpPr>
            <p:nvPr/>
          </p:nvSpPr>
          <p:spPr>
            <a:xfrm>
              <a:off x="268451" y="1909591"/>
              <a:ext cx="711603"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mn-ea"/>
                  <a:ea typeface="+mn-ea"/>
                </a:rPr>
                <a:t>意義</a:t>
              </a:r>
              <a:endParaRPr lang="en-US" altLang="ja-JP" sz="2000">
                <a:latin typeface="+mn-ea"/>
                <a:ea typeface="+mn-ea"/>
              </a:endParaRPr>
            </a:p>
          </p:txBody>
        </p:sp>
      </p:grpSp>
      <p:grpSp>
        <p:nvGrpSpPr>
          <p:cNvPr id="22" name="グループ化 21">
            <a:extLst>
              <a:ext uri="{FF2B5EF4-FFF2-40B4-BE49-F238E27FC236}">
                <a16:creationId xmlns:a16="http://schemas.microsoft.com/office/drawing/2014/main" id="{131156D4-1692-4D59-856A-495798EE4F74}"/>
              </a:ext>
            </a:extLst>
          </p:cNvPr>
          <p:cNvGrpSpPr/>
          <p:nvPr/>
        </p:nvGrpSpPr>
        <p:grpSpPr>
          <a:xfrm>
            <a:off x="8082631" y="5492096"/>
            <a:ext cx="914400" cy="914400"/>
            <a:chOff x="167053" y="1629615"/>
            <a:chExt cx="914400" cy="914400"/>
          </a:xfrm>
        </p:grpSpPr>
        <p:sp>
          <p:nvSpPr>
            <p:cNvPr id="23" name="四角形: 角を丸くする 22">
              <a:extLst>
                <a:ext uri="{FF2B5EF4-FFF2-40B4-BE49-F238E27FC236}">
                  <a16:creationId xmlns:a16="http://schemas.microsoft.com/office/drawing/2014/main" id="{2798EA4B-F923-4B23-8318-1F1812378DA4}"/>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コンテンツ プレースホルダー 2">
              <a:extLst>
                <a:ext uri="{FF2B5EF4-FFF2-40B4-BE49-F238E27FC236}">
                  <a16:creationId xmlns:a16="http://schemas.microsoft.com/office/drawing/2014/main" id="{3D711301-86EB-477A-85B1-600A9EA88531}"/>
                </a:ext>
              </a:extLst>
            </p:cNvPr>
            <p:cNvSpPr txBox="1">
              <a:spLocks/>
            </p:cNvSpPr>
            <p:nvPr/>
          </p:nvSpPr>
          <p:spPr>
            <a:xfrm>
              <a:off x="268451" y="1909591"/>
              <a:ext cx="711603"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mn-ea"/>
                  <a:ea typeface="+mn-ea"/>
                </a:rPr>
                <a:t>興味</a:t>
              </a:r>
              <a:endParaRPr lang="en-US" altLang="ja-JP" sz="2000">
                <a:latin typeface="+mn-ea"/>
                <a:ea typeface="+mn-ea"/>
              </a:endParaRPr>
            </a:p>
          </p:txBody>
        </p:sp>
      </p:grpSp>
      <p:sp>
        <p:nvSpPr>
          <p:cNvPr id="25" name="正方形/長方形 24">
            <a:extLst>
              <a:ext uri="{FF2B5EF4-FFF2-40B4-BE49-F238E27FC236}">
                <a16:creationId xmlns:a16="http://schemas.microsoft.com/office/drawing/2014/main" id="{F0DE794A-BF02-4E3D-881B-63EB73C889AB}"/>
              </a:ext>
            </a:extLst>
          </p:cNvPr>
          <p:cNvSpPr/>
          <p:nvPr/>
        </p:nvSpPr>
        <p:spPr>
          <a:xfrm>
            <a:off x="952640" y="1482207"/>
            <a:ext cx="7470933" cy="615553"/>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 </a:t>
            </a:r>
            <a:r>
              <a:rPr lang="ja-JP" altLang="en-US" dirty="0">
                <a:solidFill>
                  <a:schemeClr val="accent2"/>
                </a:solidFill>
                <a:latin typeface="+mn-ea"/>
                <a:cs typeface="Times New Roman" panose="02020603050405020304" pitchFamily="18" charset="0"/>
              </a:rPr>
              <a:t>空間</a:t>
            </a:r>
            <a:r>
              <a:rPr lang="ja-JP" altLang="en-US" dirty="0">
                <a:latin typeface="+mn-ea"/>
                <a:cs typeface="Times New Roman" panose="02020603050405020304" pitchFamily="18" charset="0"/>
              </a:rPr>
              <a:t>を超える</a:t>
            </a:r>
            <a:endParaRPr lang="en-US" altLang="ja-JP" dirty="0">
              <a:latin typeface="+mn-ea"/>
              <a:cs typeface="Times New Roman" panose="02020603050405020304" pitchFamily="18" charset="0"/>
            </a:endParaRPr>
          </a:p>
          <a:p>
            <a:r>
              <a:rPr lang="ja-JP" altLang="en-US" sz="1600" dirty="0">
                <a:latin typeface="+mn-ea"/>
                <a:cs typeface="Times New Roman" panose="02020603050405020304" pitchFamily="18" charset="0"/>
              </a:rPr>
              <a:t>　　（画像・映像伝送のリアルタイム性向上、雰囲気の共有、など）</a:t>
            </a:r>
            <a:endParaRPr lang="en-US" altLang="ja-JP" sz="1600" dirty="0">
              <a:latin typeface="+mn-ea"/>
              <a:cs typeface="Times New Roman" panose="02020603050405020304" pitchFamily="18" charset="0"/>
            </a:endParaRPr>
          </a:p>
        </p:txBody>
      </p:sp>
      <p:sp>
        <p:nvSpPr>
          <p:cNvPr id="26" name="正方形/長方形 25">
            <a:extLst>
              <a:ext uri="{FF2B5EF4-FFF2-40B4-BE49-F238E27FC236}">
                <a16:creationId xmlns:a16="http://schemas.microsoft.com/office/drawing/2014/main" id="{990E5E48-4668-457B-A7C5-1AF721329297}"/>
              </a:ext>
            </a:extLst>
          </p:cNvPr>
          <p:cNvSpPr/>
          <p:nvPr/>
        </p:nvSpPr>
        <p:spPr>
          <a:xfrm>
            <a:off x="1221519" y="5830410"/>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 情動的知覚制御技術</a:t>
            </a:r>
            <a:endParaRPr lang="en-US" altLang="ja-JP" sz="2000" dirty="0">
              <a:latin typeface="+mn-ea"/>
              <a:cs typeface="Times New Roman" panose="02020603050405020304" pitchFamily="18" charset="0"/>
            </a:endParaRPr>
          </a:p>
        </p:txBody>
      </p:sp>
      <p:sp>
        <p:nvSpPr>
          <p:cNvPr id="27" name="正方形/長方形 26">
            <a:extLst>
              <a:ext uri="{FF2B5EF4-FFF2-40B4-BE49-F238E27FC236}">
                <a16:creationId xmlns:a16="http://schemas.microsoft.com/office/drawing/2014/main" id="{C1C020FA-044C-4E51-8BC0-4204530F4C1E}"/>
              </a:ext>
            </a:extLst>
          </p:cNvPr>
          <p:cNvSpPr/>
          <p:nvPr/>
        </p:nvSpPr>
        <p:spPr>
          <a:xfrm>
            <a:off x="4788586" y="5789383"/>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 低遅延映像処理技術</a:t>
            </a:r>
            <a:endParaRPr lang="en-US" altLang="ja-JP" sz="2000" dirty="0">
              <a:latin typeface="+mn-ea"/>
              <a:cs typeface="Times New Roman" panose="02020603050405020304" pitchFamily="18" charset="0"/>
            </a:endParaRPr>
          </a:p>
        </p:txBody>
      </p:sp>
      <p:sp>
        <p:nvSpPr>
          <p:cNvPr id="28" name="正方形/長方形 27">
            <a:extLst>
              <a:ext uri="{FF2B5EF4-FFF2-40B4-BE49-F238E27FC236}">
                <a16:creationId xmlns:a16="http://schemas.microsoft.com/office/drawing/2014/main" id="{9524B014-3B68-4EDA-875E-CED4DA8F2B20}"/>
              </a:ext>
            </a:extLst>
          </p:cNvPr>
          <p:cNvSpPr/>
          <p:nvPr/>
        </p:nvSpPr>
        <p:spPr>
          <a:xfrm>
            <a:off x="4782415" y="6331032"/>
            <a:ext cx="2312461" cy="400110"/>
          </a:xfrm>
          <a:prstGeom prst="rect">
            <a:avLst/>
          </a:prstGeom>
        </p:spPr>
        <p:txBody>
          <a:bodyPr wrap="square">
            <a:spAutoFit/>
          </a:bodyPr>
          <a:lstStyle/>
          <a:p>
            <a:pPr marL="285750" indent="-285750">
              <a:buFont typeface="Wingdings" panose="05000000000000000000" pitchFamily="2" charset="2"/>
              <a:buChar char="u"/>
            </a:pPr>
            <a:r>
              <a:rPr lang="en-US" altLang="ja-JP" sz="2000" dirty="0">
                <a:latin typeface="+mn-ea"/>
                <a:cs typeface="Times New Roman" panose="02020603050405020304" pitchFamily="18" charset="0"/>
              </a:rPr>
              <a:t> </a:t>
            </a:r>
            <a:r>
              <a:rPr lang="en-US" altLang="ja-JP" sz="2000" dirty="0" err="1">
                <a:latin typeface="+mn-ea"/>
                <a:cs typeface="Times New Roman" panose="02020603050405020304" pitchFamily="18" charset="0"/>
              </a:rPr>
              <a:t>MediaGnosis</a:t>
            </a:r>
            <a:endParaRPr lang="en-US" altLang="ja-JP" sz="2000" dirty="0">
              <a:latin typeface="+mn-ea"/>
              <a:cs typeface="Times New Roman" panose="02020603050405020304" pitchFamily="18" charset="0"/>
            </a:endParaRPr>
          </a:p>
        </p:txBody>
      </p:sp>
      <p:sp>
        <p:nvSpPr>
          <p:cNvPr id="29" name="正方形/長方形 28">
            <a:extLst>
              <a:ext uri="{FF2B5EF4-FFF2-40B4-BE49-F238E27FC236}">
                <a16:creationId xmlns:a16="http://schemas.microsoft.com/office/drawing/2014/main" id="{BCFC5466-E490-400D-BF7C-48869B374251}"/>
              </a:ext>
            </a:extLst>
          </p:cNvPr>
          <p:cNvSpPr/>
          <p:nvPr/>
        </p:nvSpPr>
        <p:spPr>
          <a:xfrm>
            <a:off x="1203197" y="63277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 機械学習を用いた符号化</a:t>
            </a:r>
            <a:endParaRPr lang="en-US" altLang="ja-JP" sz="2000" dirty="0">
              <a:latin typeface="+mn-ea"/>
              <a:cs typeface="Times New Roman" panose="02020603050405020304" pitchFamily="18" charset="0"/>
            </a:endParaRPr>
          </a:p>
        </p:txBody>
      </p:sp>
      <p:sp>
        <p:nvSpPr>
          <p:cNvPr id="34" name="正方形/長方形 33">
            <a:extLst>
              <a:ext uri="{FF2B5EF4-FFF2-40B4-BE49-F238E27FC236}">
                <a16:creationId xmlns:a16="http://schemas.microsoft.com/office/drawing/2014/main" id="{8C86F939-1AC4-474B-92E4-204D141E242E}"/>
              </a:ext>
            </a:extLst>
          </p:cNvPr>
          <p:cNvSpPr/>
          <p:nvPr/>
        </p:nvSpPr>
        <p:spPr>
          <a:xfrm>
            <a:off x="4565361" y="3845160"/>
            <a:ext cx="1831634"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足りない技術</a:t>
            </a:r>
            <a:endParaRPr lang="en-US" altLang="ja-JP" dirty="0">
              <a:latin typeface="+mn-ea"/>
              <a:cs typeface="Times New Roman" panose="02020603050405020304" pitchFamily="18" charset="0"/>
            </a:endParaRPr>
          </a:p>
        </p:txBody>
      </p:sp>
      <p:sp>
        <p:nvSpPr>
          <p:cNvPr id="35" name="正方形/長方形 34">
            <a:extLst>
              <a:ext uri="{FF2B5EF4-FFF2-40B4-BE49-F238E27FC236}">
                <a16:creationId xmlns:a16="http://schemas.microsoft.com/office/drawing/2014/main" id="{66CF7E68-2926-464F-98ED-C220F4371E0D}"/>
              </a:ext>
            </a:extLst>
          </p:cNvPr>
          <p:cNvSpPr/>
          <p:nvPr/>
        </p:nvSpPr>
        <p:spPr>
          <a:xfrm>
            <a:off x="5869377" y="4302983"/>
            <a:ext cx="989181"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人脈</a:t>
            </a:r>
            <a:endParaRPr lang="en-US" altLang="ja-JP" dirty="0">
              <a:latin typeface="+mn-ea"/>
              <a:cs typeface="Times New Roman" panose="02020603050405020304" pitchFamily="18" charset="0"/>
            </a:endParaRPr>
          </a:p>
        </p:txBody>
      </p:sp>
      <p:sp>
        <p:nvSpPr>
          <p:cNvPr id="36" name="矢印: 右 35">
            <a:extLst>
              <a:ext uri="{FF2B5EF4-FFF2-40B4-BE49-F238E27FC236}">
                <a16:creationId xmlns:a16="http://schemas.microsoft.com/office/drawing/2014/main" id="{F410FF88-B554-467A-8F4A-B39B6DE82D69}"/>
              </a:ext>
            </a:extLst>
          </p:cNvPr>
          <p:cNvSpPr/>
          <p:nvPr/>
        </p:nvSpPr>
        <p:spPr>
          <a:xfrm rot="5400000">
            <a:off x="3898094" y="4988877"/>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23D124B7-FCC9-4D4D-8577-159698C519F0}"/>
              </a:ext>
            </a:extLst>
          </p:cNvPr>
          <p:cNvSpPr txBox="1">
            <a:spLocks/>
          </p:cNvSpPr>
          <p:nvPr/>
        </p:nvSpPr>
        <p:spPr>
          <a:xfrm>
            <a:off x="4343118" y="4926119"/>
            <a:ext cx="2854635" cy="485000"/>
          </a:xfrm>
          <a:prstGeom prst="rect">
            <a:avLst/>
          </a:prstGeom>
          <a:solidFill>
            <a:schemeClr val="bg1"/>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効率的に学ぶためには？</a:t>
            </a:r>
            <a:endParaRPr lang="en-US" altLang="ja-JP" sz="2000" dirty="0">
              <a:latin typeface="+mn-ea"/>
              <a:ea typeface="+mn-ea"/>
            </a:endParaRPr>
          </a:p>
        </p:txBody>
      </p:sp>
      <p:sp>
        <p:nvSpPr>
          <p:cNvPr id="30" name="正方形/長方形 29">
            <a:extLst>
              <a:ext uri="{FF2B5EF4-FFF2-40B4-BE49-F238E27FC236}">
                <a16:creationId xmlns:a16="http://schemas.microsoft.com/office/drawing/2014/main" id="{20971B49-B4E8-413B-820B-17B25E66B955}"/>
              </a:ext>
            </a:extLst>
          </p:cNvPr>
          <p:cNvSpPr/>
          <p:nvPr/>
        </p:nvSpPr>
        <p:spPr>
          <a:xfrm>
            <a:off x="4068019" y="4292322"/>
            <a:ext cx="207587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企業のニーズ</a:t>
            </a:r>
            <a:endParaRPr lang="en-US" altLang="ja-JP" dirty="0">
              <a:latin typeface="+mn-ea"/>
              <a:cs typeface="Times New Roman" panose="02020603050405020304" pitchFamily="18" charset="0"/>
            </a:endParaRPr>
          </a:p>
        </p:txBody>
      </p:sp>
      <p:sp>
        <p:nvSpPr>
          <p:cNvPr id="31" name="正方形/長方形 30">
            <a:extLst>
              <a:ext uri="{FF2B5EF4-FFF2-40B4-BE49-F238E27FC236}">
                <a16:creationId xmlns:a16="http://schemas.microsoft.com/office/drawing/2014/main" id="{99AA7440-EDCB-4AF4-90E9-5C386F774758}"/>
              </a:ext>
            </a:extLst>
          </p:cNvPr>
          <p:cNvSpPr/>
          <p:nvPr/>
        </p:nvSpPr>
        <p:spPr>
          <a:xfrm>
            <a:off x="6951093" y="4331398"/>
            <a:ext cx="1928116"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他分野の知識</a:t>
            </a:r>
            <a:endParaRPr lang="en-US" altLang="ja-JP" dirty="0">
              <a:latin typeface="+mn-ea"/>
              <a:cs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13E83476-3F6A-4026-BE6A-F2C1C899200A}"/>
              </a:ext>
            </a:extLst>
          </p:cNvPr>
          <p:cNvSpPr txBox="1">
            <a:spLocks/>
          </p:cNvSpPr>
          <p:nvPr/>
        </p:nvSpPr>
        <p:spPr>
          <a:xfrm>
            <a:off x="807010" y="3478970"/>
            <a:ext cx="2631515" cy="1427037"/>
          </a:xfrm>
          <a:prstGeom prst="rect">
            <a:avLst/>
          </a:prstGeom>
          <a:noFill/>
          <a:ln w="28575">
            <a:solidFill>
              <a:schemeClr val="accent1"/>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42" name="正方形/長方形 41">
            <a:extLst>
              <a:ext uri="{FF2B5EF4-FFF2-40B4-BE49-F238E27FC236}">
                <a16:creationId xmlns:a16="http://schemas.microsoft.com/office/drawing/2014/main" id="{EB0941C2-BA84-4D0C-B845-6F4AF0B7BE1F}"/>
              </a:ext>
            </a:extLst>
          </p:cNvPr>
          <p:cNvSpPr/>
          <p:nvPr/>
        </p:nvSpPr>
        <p:spPr>
          <a:xfrm>
            <a:off x="969419" y="3676302"/>
            <a:ext cx="1884735"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符号化の知識</a:t>
            </a:r>
            <a:endParaRPr lang="en-US" altLang="ja-JP" dirty="0">
              <a:latin typeface="+mn-ea"/>
              <a:cs typeface="Times New Roman" panose="02020603050405020304" pitchFamily="18" charset="0"/>
            </a:endParaRPr>
          </a:p>
        </p:txBody>
      </p:sp>
      <p:sp>
        <p:nvSpPr>
          <p:cNvPr id="43" name="正方形/長方形 42">
            <a:extLst>
              <a:ext uri="{FF2B5EF4-FFF2-40B4-BE49-F238E27FC236}">
                <a16:creationId xmlns:a16="http://schemas.microsoft.com/office/drawing/2014/main" id="{B9F9A468-C3C2-4F85-ABD7-359BA8C2A92D}"/>
              </a:ext>
            </a:extLst>
          </p:cNvPr>
          <p:cNvSpPr/>
          <p:nvPr/>
        </p:nvSpPr>
        <p:spPr>
          <a:xfrm>
            <a:off x="969419" y="4045126"/>
            <a:ext cx="230669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チーム開発の経験</a:t>
            </a:r>
            <a:endParaRPr lang="en-US" altLang="ja-JP" dirty="0">
              <a:latin typeface="+mn-ea"/>
              <a:cs typeface="Times New Roman" panose="02020603050405020304" pitchFamily="18" charset="0"/>
            </a:endParaRPr>
          </a:p>
        </p:txBody>
      </p:sp>
      <p:sp>
        <p:nvSpPr>
          <p:cNvPr id="44" name="正方形/長方形 43">
            <a:extLst>
              <a:ext uri="{FF2B5EF4-FFF2-40B4-BE49-F238E27FC236}">
                <a16:creationId xmlns:a16="http://schemas.microsoft.com/office/drawing/2014/main" id="{3B23C923-1D54-43E9-B5AA-C6FB2C9A1CDF}"/>
              </a:ext>
            </a:extLst>
          </p:cNvPr>
          <p:cNvSpPr/>
          <p:nvPr/>
        </p:nvSpPr>
        <p:spPr>
          <a:xfrm>
            <a:off x="969419" y="4437569"/>
            <a:ext cx="230669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研究を進める力</a:t>
            </a:r>
            <a:endParaRPr lang="en-US" altLang="ja-JP" dirty="0">
              <a:latin typeface="+mn-ea"/>
              <a:cs typeface="Times New Roman" panose="02020603050405020304" pitchFamily="18" charset="0"/>
            </a:endParaRPr>
          </a:p>
        </p:txBody>
      </p:sp>
      <p:sp>
        <p:nvSpPr>
          <p:cNvPr id="45" name="正方形/長方形 44">
            <a:extLst>
              <a:ext uri="{FF2B5EF4-FFF2-40B4-BE49-F238E27FC236}">
                <a16:creationId xmlns:a16="http://schemas.microsoft.com/office/drawing/2014/main" id="{DAE843E1-2C72-4259-99A7-AE8C0921EFC6}"/>
              </a:ext>
            </a:extLst>
          </p:cNvPr>
          <p:cNvSpPr/>
          <p:nvPr/>
        </p:nvSpPr>
        <p:spPr>
          <a:xfrm>
            <a:off x="6421581" y="3845160"/>
            <a:ext cx="1660675"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必要な技術</a:t>
            </a:r>
            <a:endParaRPr lang="en-US" altLang="ja-JP" dirty="0">
              <a:latin typeface="+mn-ea"/>
              <a:cs typeface="Times New Roman" panose="02020603050405020304" pitchFamily="18" charset="0"/>
            </a:endParaRPr>
          </a:p>
        </p:txBody>
      </p:sp>
      <p:sp>
        <p:nvSpPr>
          <p:cNvPr id="46" name="コンテンツ プレースホルダー 2">
            <a:extLst>
              <a:ext uri="{FF2B5EF4-FFF2-40B4-BE49-F238E27FC236}">
                <a16:creationId xmlns:a16="http://schemas.microsoft.com/office/drawing/2014/main" id="{614E71BD-3EBB-4163-B038-374BC919CE62}"/>
              </a:ext>
            </a:extLst>
          </p:cNvPr>
          <p:cNvSpPr txBox="1">
            <a:spLocks/>
          </p:cNvSpPr>
          <p:nvPr/>
        </p:nvSpPr>
        <p:spPr>
          <a:xfrm>
            <a:off x="5636683" y="3387382"/>
            <a:ext cx="1407999" cy="39702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mn-ea"/>
                <a:ea typeface="+mn-ea"/>
              </a:rPr>
              <a:t>できない</a:t>
            </a:r>
            <a:endParaRPr lang="en-US" altLang="ja-JP" sz="2000" dirty="0">
              <a:latin typeface="+mn-ea"/>
              <a:ea typeface="+mn-ea"/>
            </a:endParaRPr>
          </a:p>
        </p:txBody>
      </p:sp>
      <p:sp>
        <p:nvSpPr>
          <p:cNvPr id="48" name="楕円 47">
            <a:extLst>
              <a:ext uri="{FF2B5EF4-FFF2-40B4-BE49-F238E27FC236}">
                <a16:creationId xmlns:a16="http://schemas.microsoft.com/office/drawing/2014/main" id="{914BE46C-AA4A-49A4-B4D6-FBFA893ECA9C}"/>
              </a:ext>
            </a:extLst>
          </p:cNvPr>
          <p:cNvSpPr>
            <a:spLocks noChangeAspect="1"/>
          </p:cNvSpPr>
          <p:nvPr/>
        </p:nvSpPr>
        <p:spPr>
          <a:xfrm>
            <a:off x="538771" y="3286936"/>
            <a:ext cx="598718" cy="59871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乗算記号 48">
            <a:extLst>
              <a:ext uri="{FF2B5EF4-FFF2-40B4-BE49-F238E27FC236}">
                <a16:creationId xmlns:a16="http://schemas.microsoft.com/office/drawing/2014/main" id="{4F5E1430-1284-4507-ACCD-21FEA299FA74}"/>
              </a:ext>
            </a:extLst>
          </p:cNvPr>
          <p:cNvSpPr>
            <a:spLocks noChangeAspect="1"/>
          </p:cNvSpPr>
          <p:nvPr/>
        </p:nvSpPr>
        <p:spPr>
          <a:xfrm>
            <a:off x="8198985" y="3079292"/>
            <a:ext cx="1037715" cy="1037715"/>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コンテンツ プレースホルダー 2">
            <a:extLst>
              <a:ext uri="{FF2B5EF4-FFF2-40B4-BE49-F238E27FC236}">
                <a16:creationId xmlns:a16="http://schemas.microsoft.com/office/drawing/2014/main" id="{568E32A7-FCBD-4061-8976-A8B8C332C681}"/>
              </a:ext>
            </a:extLst>
          </p:cNvPr>
          <p:cNvSpPr txBox="1">
            <a:spLocks/>
          </p:cNvSpPr>
          <p:nvPr/>
        </p:nvSpPr>
        <p:spPr>
          <a:xfrm>
            <a:off x="1587816" y="3278901"/>
            <a:ext cx="955076" cy="39702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mn-ea"/>
                <a:ea typeface="+mn-ea"/>
              </a:rPr>
              <a:t>できる</a:t>
            </a:r>
            <a:endParaRPr lang="en-US" altLang="ja-JP" sz="2000" dirty="0">
              <a:latin typeface="+mn-ea"/>
              <a:ea typeface="+mn-ea"/>
            </a:endParaRPr>
          </a:p>
        </p:txBody>
      </p:sp>
    </p:spTree>
    <p:extLst>
      <p:ext uri="{BB962C8B-B14F-4D97-AF65-F5344CB8AC3E}">
        <p14:creationId xmlns:p14="http://schemas.microsoft.com/office/powerpoint/2010/main" val="328067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39C6178-9273-4197-8C0C-429557AE7E78}"/>
              </a:ext>
            </a:extLst>
          </p:cNvPr>
          <p:cNvSpPr/>
          <p:nvPr/>
        </p:nvSpPr>
        <p:spPr>
          <a:xfrm>
            <a:off x="620888" y="5997677"/>
            <a:ext cx="7750973" cy="61775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Times New Roman" panose="02020603050405020304" pitchFamily="18" charset="0"/>
                <a:cs typeface="Times New Roman" panose="02020603050405020304" pitchFamily="18" charset="0"/>
              </a:rPr>
              <a:t>処理コストの削減</a:t>
            </a:r>
          </a:p>
        </p:txBody>
      </p:sp>
      <p:sp>
        <p:nvSpPr>
          <p:cNvPr id="16" name="タイトル 1">
            <a:extLst>
              <a:ext uri="{FF2B5EF4-FFF2-40B4-BE49-F238E27FC236}">
                <a16:creationId xmlns:a16="http://schemas.microsoft.com/office/drawing/2014/main" id="{7DA0A10B-77CA-487F-BF83-825C2C6ECC63}"/>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今後の展開・</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課題について</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吹き出し: 四角形 16">
            <a:extLst>
              <a:ext uri="{FF2B5EF4-FFF2-40B4-BE49-F238E27FC236}">
                <a16:creationId xmlns:a16="http://schemas.microsoft.com/office/drawing/2014/main" id="{203A6BFC-7E25-4E0D-A22A-C81929B2DA42}"/>
              </a:ext>
            </a:extLst>
          </p:cNvPr>
          <p:cNvSpPr/>
          <p:nvPr/>
        </p:nvSpPr>
        <p:spPr>
          <a:xfrm>
            <a:off x="6923140" y="1416444"/>
            <a:ext cx="148590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9DFE5677-2CCD-4F16-9C4C-E47823D33E94}"/>
              </a:ext>
            </a:extLst>
          </p:cNvPr>
          <p:cNvSpPr/>
          <p:nvPr/>
        </p:nvSpPr>
        <p:spPr>
          <a:xfrm>
            <a:off x="3534778" y="1416444"/>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C33C447A-74DB-42E4-B5C0-0709C7703506}"/>
              </a:ext>
            </a:extLst>
          </p:cNvPr>
          <p:cNvSpPr/>
          <p:nvPr/>
        </p:nvSpPr>
        <p:spPr>
          <a:xfrm>
            <a:off x="471909" y="1416444"/>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QR コード が含まれている画像&#10;&#10;自動的に生成された説明">
            <a:extLst>
              <a:ext uri="{FF2B5EF4-FFF2-40B4-BE49-F238E27FC236}">
                <a16:creationId xmlns:a16="http://schemas.microsoft.com/office/drawing/2014/main" id="{15D1A530-D72C-41E1-BA5D-3BF6A71A0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9" y="2411730"/>
            <a:ext cx="2034540" cy="2034540"/>
          </a:xfrm>
          <a:prstGeom prst="rect">
            <a:avLst/>
          </a:prstGeom>
          <a:effectLst>
            <a:outerShdw blurRad="50800" dist="38100" dir="2700000" algn="tl" rotWithShape="0">
              <a:prstClr val="black">
                <a:alpha val="40000"/>
              </a:prstClr>
            </a:outerShdw>
          </a:effectLst>
        </p:spPr>
      </p:pic>
      <p:pic>
        <p:nvPicPr>
          <p:cNvPr id="21" name="図 20" descr="QR コード&#10;&#10;自動的に生成された説明">
            <a:extLst>
              <a:ext uri="{FF2B5EF4-FFF2-40B4-BE49-F238E27FC236}">
                <a16:creationId xmlns:a16="http://schemas.microsoft.com/office/drawing/2014/main" id="{22CBB490-B05F-414E-BC86-5F7041621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162" y="2411728"/>
            <a:ext cx="2034540" cy="2034540"/>
          </a:xfrm>
          <a:prstGeom prst="rect">
            <a:avLst/>
          </a:prstGeom>
          <a:effectLst>
            <a:outerShdw blurRad="50800" dist="38100" dir="2700000" algn="tl" rotWithShape="0">
              <a:prstClr val="black">
                <a:alpha val="40000"/>
              </a:prstClr>
            </a:outerShdw>
          </a:effectLst>
        </p:spPr>
      </p:pic>
      <p:pic>
        <p:nvPicPr>
          <p:cNvPr id="22" name="図 21" descr="QR コード&#10;&#10;自動的に生成された説明">
            <a:extLst>
              <a:ext uri="{FF2B5EF4-FFF2-40B4-BE49-F238E27FC236}">
                <a16:creationId xmlns:a16="http://schemas.microsoft.com/office/drawing/2014/main" id="{E18D6172-97E3-4561-8FCE-52CAD51C58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875" y="2411728"/>
            <a:ext cx="2034540" cy="2034540"/>
          </a:xfrm>
          <a:prstGeom prst="rect">
            <a:avLst/>
          </a:prstGeom>
          <a:effectLst>
            <a:outerShdw blurRad="50800" dist="38100" dir="2700000" algn="tl" rotWithShape="0">
              <a:prstClr val="black">
                <a:alpha val="40000"/>
              </a:prstClr>
            </a:outerShdw>
          </a:effectLst>
        </p:spPr>
      </p:pic>
      <p:pic>
        <p:nvPicPr>
          <p:cNvPr id="23" name="図 22" descr="座る, 小さい, タイル張り, 流し が含まれている画像&#10;&#10;自動的に生成された説明">
            <a:extLst>
              <a:ext uri="{FF2B5EF4-FFF2-40B4-BE49-F238E27FC236}">
                <a16:creationId xmlns:a16="http://schemas.microsoft.com/office/drawing/2014/main" id="{9BB95FCE-647C-4E5E-AD66-C1BDB4EA60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8542" y="1523801"/>
            <a:ext cx="609600" cy="609600"/>
          </a:xfrm>
          <a:prstGeom prst="rect">
            <a:avLst/>
          </a:prstGeom>
        </p:spPr>
      </p:pic>
      <p:pic>
        <p:nvPicPr>
          <p:cNvPr id="24" name="図 23" descr="座る, 小さい, 流し, タイル張り が含まれている画像&#10;&#10;自動的に生成された説明">
            <a:extLst>
              <a:ext uri="{FF2B5EF4-FFF2-40B4-BE49-F238E27FC236}">
                <a16:creationId xmlns:a16="http://schemas.microsoft.com/office/drawing/2014/main" id="{703A5389-7D1B-4252-AD56-C291157B3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1012" y="1523801"/>
            <a:ext cx="609600" cy="609600"/>
          </a:xfrm>
          <a:prstGeom prst="rect">
            <a:avLst/>
          </a:prstGeom>
        </p:spPr>
      </p:pic>
      <p:pic>
        <p:nvPicPr>
          <p:cNvPr id="25" name="図 24" descr="ツリーマップ図 が含まれている画像&#10;&#10;自動的に生成された説明">
            <a:extLst>
              <a:ext uri="{FF2B5EF4-FFF2-40B4-BE49-F238E27FC236}">
                <a16:creationId xmlns:a16="http://schemas.microsoft.com/office/drawing/2014/main" id="{FB0CE1F4-4DFC-4A4A-A02F-DBDA70C281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482" y="1523801"/>
            <a:ext cx="609600" cy="609600"/>
          </a:xfrm>
          <a:prstGeom prst="rect">
            <a:avLst/>
          </a:prstGeom>
        </p:spPr>
      </p:pic>
      <p:pic>
        <p:nvPicPr>
          <p:cNvPr id="26" name="図 25" descr="小さい, 流し, 座る, タイル張り が含まれている画像&#10;&#10;自動的に生成された説明">
            <a:extLst>
              <a:ext uri="{FF2B5EF4-FFF2-40B4-BE49-F238E27FC236}">
                <a16:creationId xmlns:a16="http://schemas.microsoft.com/office/drawing/2014/main" id="{831E1F7A-8D3F-4EEB-AF23-244FBFB90A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579" y="1516252"/>
            <a:ext cx="609600" cy="609600"/>
          </a:xfrm>
          <a:prstGeom prst="rect">
            <a:avLst/>
          </a:prstGeom>
        </p:spPr>
      </p:pic>
      <p:pic>
        <p:nvPicPr>
          <p:cNvPr id="27" name="図 26" descr="座る, 小さい, 流し, タイル張り が含まれている画像&#10;&#10;自動的に生成された説明">
            <a:extLst>
              <a:ext uri="{FF2B5EF4-FFF2-40B4-BE49-F238E27FC236}">
                <a16:creationId xmlns:a16="http://schemas.microsoft.com/office/drawing/2014/main" id="{51DFF1D5-F955-4416-AAB7-F03A2D7C2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8144" y="1516252"/>
            <a:ext cx="609600" cy="609600"/>
          </a:xfrm>
          <a:prstGeom prst="rect">
            <a:avLst/>
          </a:prstGeom>
        </p:spPr>
      </p:pic>
      <p:pic>
        <p:nvPicPr>
          <p:cNvPr id="28" name="図 27" descr="ツリーマップ図 が含まれている画像&#10;&#10;自動的に生成された説明">
            <a:extLst>
              <a:ext uri="{FF2B5EF4-FFF2-40B4-BE49-F238E27FC236}">
                <a16:creationId xmlns:a16="http://schemas.microsoft.com/office/drawing/2014/main" id="{D82E6794-17A0-45F7-9DD2-EBE61AEE37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8709" y="1516252"/>
            <a:ext cx="609600" cy="609600"/>
          </a:xfrm>
          <a:prstGeom prst="rect">
            <a:avLst/>
          </a:prstGeom>
        </p:spPr>
      </p:pic>
      <p:pic>
        <p:nvPicPr>
          <p:cNvPr id="29" name="図 28" descr="座る, 小さい, タイル張り, 流し が含まれている画像&#10;&#10;自動的に生成された説明">
            <a:extLst>
              <a:ext uri="{FF2B5EF4-FFF2-40B4-BE49-F238E27FC236}">
                <a16:creationId xmlns:a16="http://schemas.microsoft.com/office/drawing/2014/main" id="{28C564EE-6B0F-4FAC-8A6C-845971243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0630" y="1517634"/>
            <a:ext cx="609600" cy="609600"/>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D335BDE5-D8C7-4E08-8435-719E32A478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3100" y="1517634"/>
            <a:ext cx="609600" cy="609600"/>
          </a:xfrm>
          <a:prstGeom prst="rect">
            <a:avLst/>
          </a:prstGeom>
        </p:spPr>
      </p:pic>
      <p:sp>
        <p:nvSpPr>
          <p:cNvPr id="31" name="コンテンツ プレースホルダー 2">
            <a:extLst>
              <a:ext uri="{FF2B5EF4-FFF2-40B4-BE49-F238E27FC236}">
                <a16:creationId xmlns:a16="http://schemas.microsoft.com/office/drawing/2014/main" id="{E6D71DDB-E1E0-4E39-91D5-005DBA3C7E82}"/>
              </a:ext>
            </a:extLst>
          </p:cNvPr>
          <p:cNvSpPr txBox="1">
            <a:spLocks/>
          </p:cNvSpPr>
          <p:nvPr/>
        </p:nvSpPr>
        <p:spPr>
          <a:xfrm>
            <a:off x="1103800" y="4446270"/>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41877CC6-8CC6-4141-8CEE-1732DDF56A67}"/>
              </a:ext>
            </a:extLst>
          </p:cNvPr>
          <p:cNvSpPr txBox="1">
            <a:spLocks/>
          </p:cNvSpPr>
          <p:nvPr/>
        </p:nvSpPr>
        <p:spPr>
          <a:xfrm>
            <a:off x="4176194" y="4446267"/>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29</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2D304238-AA1C-4F7D-A515-A18476511455}"/>
              </a:ext>
            </a:extLst>
          </p:cNvPr>
          <p:cNvSpPr txBox="1">
            <a:spLocks/>
          </p:cNvSpPr>
          <p:nvPr/>
        </p:nvSpPr>
        <p:spPr>
          <a:xfrm>
            <a:off x="7246814" y="4446267"/>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4B92FEF6-0E66-4467-8851-CE772D694DA5}"/>
              </a:ext>
            </a:extLst>
          </p:cNvPr>
          <p:cNvSpPr>
            <a:spLocks noGrp="1"/>
          </p:cNvSpPr>
          <p:nvPr>
            <p:ph idx="1"/>
          </p:nvPr>
        </p:nvSpPr>
        <p:spPr>
          <a:xfrm>
            <a:off x="273605" y="92276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選出された</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 と 適用領域</a:t>
            </a:r>
            <a:endParaRPr lang="en-US" altLang="ja-JP" sz="2000" dirty="0">
              <a:latin typeface="Times New Roman" panose="02020603050405020304" pitchFamily="18" charset="0"/>
            </a:endParaRPr>
          </a:p>
        </p:txBody>
      </p:sp>
      <p:sp>
        <p:nvSpPr>
          <p:cNvPr id="35" name="正方形/長方形 34">
            <a:extLst>
              <a:ext uri="{FF2B5EF4-FFF2-40B4-BE49-F238E27FC236}">
                <a16:creationId xmlns:a16="http://schemas.microsoft.com/office/drawing/2014/main" id="{A763D1E4-1A25-4762-987F-1F1A0F9C9092}"/>
              </a:ext>
            </a:extLst>
          </p:cNvPr>
          <p:cNvSpPr/>
          <p:nvPr/>
        </p:nvSpPr>
        <p:spPr>
          <a:xfrm>
            <a:off x="471908" y="4934089"/>
            <a:ext cx="4729357"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レート</a:t>
            </a:r>
            <a:r>
              <a:rPr lang="ja-JP" altLang="en-US" sz="2000" dirty="0">
                <a:solidFill>
                  <a:schemeClr val="accent2"/>
                </a:solidFill>
                <a:latin typeface="+mn-ea"/>
                <a:cs typeface="Times New Roman" panose="02020603050405020304" pitchFamily="18" charset="0"/>
              </a:rPr>
              <a:t>ごと</a:t>
            </a:r>
            <a:r>
              <a:rPr lang="ja-JP" altLang="en-US" sz="2000" dirty="0">
                <a:latin typeface="+mn-ea"/>
                <a:cs typeface="Times New Roman" panose="02020603050405020304" pitchFamily="18" charset="0"/>
              </a:rPr>
              <a:t>に提案手法を適用している</a:t>
            </a:r>
            <a:endParaRPr lang="en-US" altLang="ja-JP" sz="2000" dirty="0">
              <a:latin typeface="+mn-ea"/>
              <a:cs typeface="Times New Roman" panose="02020603050405020304" pitchFamily="18" charset="0"/>
            </a:endParaRPr>
          </a:p>
        </p:txBody>
      </p:sp>
      <p:sp>
        <p:nvSpPr>
          <p:cNvPr id="36" name="正方形/長方形 35">
            <a:extLst>
              <a:ext uri="{FF2B5EF4-FFF2-40B4-BE49-F238E27FC236}">
                <a16:creationId xmlns:a16="http://schemas.microsoft.com/office/drawing/2014/main" id="{91CDE922-46CB-4EDC-9C36-B38541AF2166}"/>
              </a:ext>
            </a:extLst>
          </p:cNvPr>
          <p:cNvSpPr/>
          <p:nvPr/>
        </p:nvSpPr>
        <p:spPr>
          <a:xfrm>
            <a:off x="471907" y="5421908"/>
            <a:ext cx="5161175"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基底を評価する際に</a:t>
            </a:r>
            <a:r>
              <a:rPr lang="ja-JP" altLang="en-US" sz="2000" dirty="0">
                <a:solidFill>
                  <a:schemeClr val="accent2"/>
                </a:solidFill>
                <a:latin typeface="+mn-ea"/>
                <a:cs typeface="Times New Roman" panose="02020603050405020304" pitchFamily="18" charset="0"/>
              </a:rPr>
              <a:t>全探索</a:t>
            </a:r>
            <a:r>
              <a:rPr lang="ja-JP" altLang="en-US" sz="2000" dirty="0">
                <a:latin typeface="+mn-ea"/>
                <a:cs typeface="Times New Roman" panose="02020603050405020304" pitchFamily="18" charset="0"/>
              </a:rPr>
              <a:t>を行っている</a:t>
            </a:r>
            <a:endParaRPr lang="en-US" altLang="ja-JP" sz="2000" dirty="0">
              <a:latin typeface="+mn-ea"/>
              <a:cs typeface="Times New Roman" panose="02020603050405020304" pitchFamily="18" charset="0"/>
            </a:endParaRPr>
          </a:p>
        </p:txBody>
      </p:sp>
    </p:spTree>
    <p:extLst>
      <p:ext uri="{BB962C8B-B14F-4D97-AF65-F5344CB8AC3E}">
        <p14:creationId xmlns:p14="http://schemas.microsoft.com/office/powerpoint/2010/main" val="26003274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9213</Words>
  <Application>Microsoft Office PowerPoint</Application>
  <PresentationFormat>画面に合わせる (4:3)</PresentationFormat>
  <Paragraphs>1109</Paragraphs>
  <Slides>60</Slides>
  <Notes>60</Notes>
  <HiddenSlides>54</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60</vt:i4>
      </vt:variant>
    </vt:vector>
  </HeadingPairs>
  <TitlesOfParts>
    <vt:vector size="72" baseType="lpstr">
      <vt:lpstr>HG創英角ｺﾞｼｯｸUB</vt:lpstr>
      <vt:lpstr>ＭＳ Ｐゴシック</vt:lpstr>
      <vt:lpstr>ＭＳ ゴシック</vt:lpstr>
      <vt:lpstr>Arial</vt:lpstr>
      <vt:lpstr>Arial</vt:lpstr>
      <vt:lpstr>Calibri</vt:lpstr>
      <vt:lpstr>Calibri Light</vt:lpstr>
      <vt:lpstr>Lucida Sans</vt:lpstr>
      <vt:lpstr>Tahoma</vt:lpstr>
      <vt:lpstr>Times New Roman</vt:lpstr>
      <vt:lpstr>Wingdings</vt:lpstr>
      <vt:lpstr>Office テーマ</vt:lpstr>
      <vt:lpstr> 離散コサイン変換と 独立成分分析を併用した 画像符号化手法の性能改善 </vt:lpstr>
      <vt:lpstr>Introduction – 研究背景</vt:lpstr>
      <vt:lpstr>Introduction – 離散コサイン変換 (DCT)</vt:lpstr>
      <vt:lpstr>Introduction –  独立成分分析 (ICA)</vt:lpstr>
      <vt:lpstr>Introduction –  ハイブリッド手法の概要</vt:lpstr>
      <vt:lpstr>Advice – 研究の探し方？</vt:lpstr>
      <vt:lpstr>修了後に行いたい研究について</vt:lpstr>
      <vt:lpstr>修了後に行いたい研究について </vt:lpstr>
      <vt:lpstr>付録 – 今後の展開・課題について</vt:lpstr>
      <vt:lpstr>付録 – PSNR以外では？</vt:lpstr>
      <vt:lpstr>付録 – 他の画像では？</vt:lpstr>
      <vt:lpstr>付録 – 主観評価は？</vt:lpstr>
      <vt:lpstr>付録 – 低レートほど 効果的なのはなんで？</vt:lpstr>
      <vt:lpstr>付録 – 基底情報は加えてある？</vt:lpstr>
      <vt:lpstr>付録 – 効果的な画像は？</vt:lpstr>
      <vt:lpstr>付録 – 実用性は？　どんなことに役立つ？</vt:lpstr>
      <vt:lpstr>付録 – 力を入れた部分は？</vt:lpstr>
      <vt:lpstr>付録 – 研究の魅力は？</vt:lpstr>
      <vt:lpstr>付録 – やりたい研究は？ 活かせる知識・経験は？</vt:lpstr>
      <vt:lpstr>付録 – 学会発表について</vt:lpstr>
      <vt:lpstr>Motivation – Proposed of hybrid method</vt:lpstr>
      <vt:lpstr>Method</vt:lpstr>
      <vt:lpstr>Method – Overview of proposed methods</vt:lpstr>
      <vt:lpstr>Method – Step1 : Determine the ICA basis</vt:lpstr>
      <vt:lpstr>Method – Step2 : Assess each ICA basis</vt:lpstr>
      <vt:lpstr>Method – Step2 : Determine the important ICA basis</vt:lpstr>
      <vt:lpstr>Results</vt:lpstr>
      <vt:lpstr>Results – High bit rate and visual evaluation</vt:lpstr>
      <vt:lpstr>Conclusion</vt:lpstr>
      <vt:lpstr>References</vt:lpstr>
      <vt:lpstr>Appendix</vt:lpstr>
      <vt:lpstr>Appendix</vt:lpstr>
      <vt:lpstr>Appendix</vt:lpstr>
      <vt:lpstr>Appendix</vt:lpstr>
      <vt:lpstr>Appendix</vt:lpstr>
      <vt:lpstr>Problem – Overview of conventional methods</vt:lpstr>
      <vt:lpstr>Problem – Step1 : Overview and problem</vt:lpstr>
      <vt:lpstr>Problem – Image segmentation</vt:lpstr>
      <vt:lpstr>Problem – Step1 : Problem</vt:lpstr>
      <vt:lpstr>Problem – Step2 : Overview and problem</vt:lpstr>
      <vt:lpstr>Problem – Step2 : Problem</vt:lpstr>
      <vt:lpstr>提案手法-概要</vt:lpstr>
      <vt:lpstr>ICA基底を用いた符号化方式</vt:lpstr>
      <vt:lpstr>提案手法-Step1 (符号化性能の比較)</vt:lpstr>
      <vt:lpstr>提案手法-Step1 (符号化性能の比較)</vt:lpstr>
      <vt:lpstr>提案手法-Step2 (符号化性能の比較)</vt:lpstr>
      <vt:lpstr>提案手法-Step2 (符号化性能の比較)</vt:lpstr>
      <vt:lpstr>提案手法-Step2 (選出基底数の比較)</vt:lpstr>
      <vt:lpstr>提案手法-Step2 (選出基底数の比較)</vt:lpstr>
      <vt:lpstr>選出前後での比較</vt:lpstr>
      <vt:lpstr>選出前後での比較</vt:lpstr>
      <vt:lpstr>選出前後での比較</vt:lpstr>
      <vt:lpstr>画像特徴に基づいた分類指標</vt:lpstr>
      <vt:lpstr>先行研究-概要と課題</vt:lpstr>
      <vt:lpstr>ICA基底を用いた符号化方式</vt:lpstr>
      <vt:lpstr>画像特徴に基づいた分類指標</vt:lpstr>
      <vt:lpstr>領域分類の結果</vt:lpstr>
      <vt:lpstr>主観評価 -(Barbara)</vt:lpstr>
      <vt:lpstr>再構成画像 -(Barbara)</vt:lpstr>
      <vt:lpstr>画像圧縮の必要性</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21</cp:revision>
  <cp:lastPrinted>2022-05-29T04:42:35Z</cp:lastPrinted>
  <dcterms:created xsi:type="dcterms:W3CDTF">2018-05-21T07:37:00Z</dcterms:created>
  <dcterms:modified xsi:type="dcterms:W3CDTF">2022-05-29T04:42:51Z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