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0" r:id="rId4"/>
    <p:sldId id="261" r:id="rId5"/>
    <p:sldId id="262" r:id="rId6"/>
    <p:sldId id="258" r:id="rId7"/>
    <p:sldId id="265" r:id="rId8"/>
    <p:sldId id="263" r:id="rId9"/>
    <p:sldId id="264" r:id="rId10"/>
    <p:sldId id="266" r:id="rId11"/>
    <p:sldId id="267" r:id="rId12"/>
    <p:sldId id="259" r:id="rId13"/>
    <p:sldId id="268" r:id="rId14"/>
    <p:sldId id="269" r:id="rId1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9" d="100"/>
          <a:sy n="89" d="100"/>
        </p:scale>
        <p:origin x="-108" y="-3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8CE970-FA92-4426-95A3-964B3AAC23F4}" type="datetimeFigureOut">
              <a:rPr lang="ko-KR" altLang="en-US" smtClean="0"/>
              <a:t>2020-11-24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693E75-9A18-436C-8174-39DE8E733CF4}"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abbreviation</a:t>
            </a:r>
            <a:endParaRPr lang="ko-KR" altLang="en-US" dirty="0"/>
          </a:p>
        </p:txBody>
      </p:sp>
      <p:sp>
        <p:nvSpPr>
          <p:cNvPr id="4" name="슬라이드 번호 개체 틀 3"/>
          <p:cNvSpPr>
            <a:spLocks noGrp="1"/>
          </p:cNvSpPr>
          <p:nvPr>
            <p:ph type="sldNum" sz="quarter" idx="10"/>
          </p:nvPr>
        </p:nvSpPr>
        <p:spPr/>
        <p:txBody>
          <a:bodyPr/>
          <a:lstStyle/>
          <a:p>
            <a:fld id="{82693E75-9A18-436C-8174-39DE8E733CF4}" type="slidenum">
              <a:rPr lang="ko-KR" altLang="en-US" smtClean="0"/>
              <a:t>2</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82693E75-9A18-436C-8174-39DE8E733CF4}" type="slidenum">
              <a:rPr lang="ko-KR" altLang="en-US" smtClean="0"/>
              <a:t>14</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2AC0C81D-E14D-4AEA-AE17-FB213E89D99B}" type="datetimeFigureOut">
              <a:rPr lang="ko-KR" altLang="en-US" smtClean="0"/>
              <a:pPr/>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ADA3E2-003E-4B18-84B6-3C679855168D}"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AC0C81D-E14D-4AEA-AE17-FB213E89D99B}" type="datetimeFigureOut">
              <a:rPr lang="ko-KR" altLang="en-US" smtClean="0"/>
              <a:pPr/>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ADA3E2-003E-4B18-84B6-3C679855168D}"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AC0C81D-E14D-4AEA-AE17-FB213E89D99B}" type="datetimeFigureOut">
              <a:rPr lang="ko-KR" altLang="en-US" smtClean="0"/>
              <a:pPr/>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ADA3E2-003E-4B18-84B6-3C679855168D}"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AC0C81D-E14D-4AEA-AE17-FB213E89D99B}" type="datetimeFigureOut">
              <a:rPr lang="ko-KR" altLang="en-US" smtClean="0"/>
              <a:pPr/>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ADA3E2-003E-4B18-84B6-3C679855168D}"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2AC0C81D-E14D-4AEA-AE17-FB213E89D99B}" type="datetimeFigureOut">
              <a:rPr lang="ko-KR" altLang="en-US" smtClean="0"/>
              <a:pPr/>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5ADA3E2-003E-4B18-84B6-3C679855168D}"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2AC0C81D-E14D-4AEA-AE17-FB213E89D99B}" type="datetimeFigureOut">
              <a:rPr lang="ko-KR" altLang="en-US" smtClean="0"/>
              <a:pPr/>
              <a:t>2020-11-24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5ADA3E2-003E-4B18-84B6-3C679855168D}"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2AC0C81D-E14D-4AEA-AE17-FB213E89D99B}" type="datetimeFigureOut">
              <a:rPr lang="ko-KR" altLang="en-US" smtClean="0"/>
              <a:pPr/>
              <a:t>2020-11-24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5ADA3E2-003E-4B18-84B6-3C679855168D}"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2AC0C81D-E14D-4AEA-AE17-FB213E89D99B}" type="datetimeFigureOut">
              <a:rPr lang="ko-KR" altLang="en-US" smtClean="0"/>
              <a:pPr/>
              <a:t>2020-11-24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5ADA3E2-003E-4B18-84B6-3C679855168D}"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AC0C81D-E14D-4AEA-AE17-FB213E89D99B}" type="datetimeFigureOut">
              <a:rPr lang="ko-KR" altLang="en-US" smtClean="0"/>
              <a:pPr/>
              <a:t>2020-11-24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5ADA3E2-003E-4B18-84B6-3C679855168D}"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2AC0C81D-E14D-4AEA-AE17-FB213E89D99B}" type="datetimeFigureOut">
              <a:rPr lang="ko-KR" altLang="en-US" smtClean="0"/>
              <a:pPr/>
              <a:t>2020-11-24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5ADA3E2-003E-4B18-84B6-3C679855168D}"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2AC0C81D-E14D-4AEA-AE17-FB213E89D99B}" type="datetimeFigureOut">
              <a:rPr lang="ko-KR" altLang="en-US" smtClean="0"/>
              <a:pPr/>
              <a:t>2020-11-24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5ADA3E2-003E-4B18-84B6-3C679855168D}"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0C81D-E14D-4AEA-AE17-FB213E89D99B}" type="datetimeFigureOut">
              <a:rPr lang="ko-KR" altLang="en-US" smtClean="0"/>
              <a:pPr/>
              <a:t>2020-11-24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DA3E2-003E-4B18-84B6-3C679855168D}"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b="1" dirty="0"/>
              <a:t>Technical survey project</a:t>
            </a:r>
            <a:r>
              <a:rPr lang="en-US" dirty="0"/>
              <a:t/>
            </a:r>
            <a:br>
              <a:rPr lang="en-US" dirty="0"/>
            </a:br>
            <a:endParaRPr lang="ko-KR" altLang="en-US" dirty="0"/>
          </a:p>
        </p:txBody>
      </p:sp>
      <p:sp>
        <p:nvSpPr>
          <p:cNvPr id="3" name="부제목 2"/>
          <p:cNvSpPr>
            <a:spLocks noGrp="1"/>
          </p:cNvSpPr>
          <p:nvPr>
            <p:ph type="subTitle" idx="1"/>
          </p:nvPr>
        </p:nvSpPr>
        <p:spPr>
          <a:xfrm>
            <a:off x="6429388" y="5929330"/>
            <a:ext cx="2343144" cy="471494"/>
          </a:xfrm>
        </p:spPr>
        <p:txBody>
          <a:bodyPr>
            <a:normAutofit/>
          </a:bodyPr>
          <a:lstStyle/>
          <a:p>
            <a:pPr algn="r"/>
            <a:r>
              <a:rPr lang="ko-KR" altLang="en-US" sz="2000" dirty="0">
                <a:solidFill>
                  <a:schemeClr val="tx1"/>
                </a:solidFill>
              </a:rPr>
              <a:t>권 재은 </a:t>
            </a:r>
            <a:r>
              <a:rPr lang="en-US" altLang="ko-KR" sz="2000" dirty="0">
                <a:solidFill>
                  <a:schemeClr val="tx1"/>
                </a:solidFill>
              </a:rPr>
              <a:t>21511714</a:t>
            </a:r>
            <a:endParaRPr lang="ko-KR" altLang="en-US" sz="2000" dirty="0">
              <a:solidFill>
                <a:schemeClr val="tx1"/>
              </a:solidFill>
            </a:endParaRPr>
          </a:p>
          <a:p>
            <a:pPr algn="r"/>
            <a:endParaRPr lang="ko-KR" altLang="en-US" sz="2000" dirty="0"/>
          </a:p>
        </p:txBody>
      </p:sp>
      <p:sp>
        <p:nvSpPr>
          <p:cNvPr id="4" name="직사각형 3"/>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0" y="1600200"/>
            <a:ext cx="9144000" cy="5257800"/>
          </a:xfrm>
        </p:spPr>
        <p:txBody>
          <a:bodyPr/>
          <a:lstStyle/>
          <a:p>
            <a:r>
              <a:rPr lang="en-US" sz="2000" b="1" dirty="0" smtClean="0"/>
              <a:t>Message format</a:t>
            </a:r>
          </a:p>
          <a:p>
            <a:endParaRPr lang="ko-KR" altLang="en-US" dirty="0"/>
          </a:p>
        </p:txBody>
      </p:sp>
      <p:sp>
        <p:nvSpPr>
          <p:cNvPr id="4" name="제목 1"/>
          <p:cNvSpPr>
            <a:spLocks noGrp="1"/>
          </p:cNvSpPr>
          <p:nvPr>
            <p:ph type="title"/>
          </p:nvPr>
        </p:nvSpPr>
        <p:spPr>
          <a:xfrm>
            <a:off x="457200" y="274638"/>
            <a:ext cx="8229600" cy="1143000"/>
          </a:xfrm>
        </p:spPr>
        <p:txBody>
          <a:bodyPr>
            <a:normAutofit/>
          </a:bodyPr>
          <a:lstStyle/>
          <a:p>
            <a:pPr fontAlgn="base"/>
            <a:r>
              <a:rPr lang="en-US" sz="4000" dirty="0" smtClean="0"/>
              <a:t>MQTT </a:t>
            </a:r>
            <a:r>
              <a:rPr lang="en-US" dirty="0" smtClean="0"/>
              <a:t/>
            </a:r>
            <a:br>
              <a:rPr lang="en-US" dirty="0" smtClean="0"/>
            </a:br>
            <a:r>
              <a:rPr lang="en-US" sz="2000" dirty="0" smtClean="0"/>
              <a:t>(Message </a:t>
            </a:r>
            <a:r>
              <a:rPr lang="en-US" sz="2000" dirty="0"/>
              <a:t>Queuing Telemetry </a:t>
            </a:r>
            <a:r>
              <a:rPr lang="en-US" sz="2000" dirty="0" smtClean="0"/>
              <a:t>Transport)</a:t>
            </a:r>
            <a:endParaRPr lang="en-US" sz="2000" dirty="0"/>
          </a:p>
        </p:txBody>
      </p:sp>
      <p:pic>
        <p:nvPicPr>
          <p:cNvPr id="3076" name="Picture 4" descr="D:\4학년2학기\iot\조사첨부\mqtt 메시지포맨.JPG"/>
          <p:cNvPicPr>
            <a:picLocks noChangeAspect="1" noChangeArrowheads="1"/>
          </p:cNvPicPr>
          <p:nvPr/>
        </p:nvPicPr>
        <p:blipFill>
          <a:blip r:embed="rId2"/>
          <a:srcRect/>
          <a:stretch>
            <a:fillRect/>
          </a:stretch>
        </p:blipFill>
        <p:spPr bwMode="auto">
          <a:xfrm>
            <a:off x="714348" y="2571744"/>
            <a:ext cx="7836640" cy="2928958"/>
          </a:xfrm>
          <a:prstGeom prst="rect">
            <a:avLst/>
          </a:prstGeom>
          <a:noFill/>
        </p:spPr>
      </p:pic>
      <p:sp>
        <p:nvSpPr>
          <p:cNvPr id="10" name="직사각형 9"/>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0" y="1600200"/>
            <a:ext cx="9144000" cy="5257800"/>
          </a:xfrm>
        </p:spPr>
        <p:txBody>
          <a:bodyPr>
            <a:normAutofit fontScale="47500" lnSpcReduction="20000"/>
          </a:bodyPr>
          <a:lstStyle/>
          <a:p>
            <a:pPr fontAlgn="base"/>
            <a:r>
              <a:rPr lang="en-US" sz="4200" b="1" dirty="0" smtClean="0"/>
              <a:t>Message type</a:t>
            </a:r>
          </a:p>
          <a:p>
            <a:pPr fontAlgn="base"/>
            <a:endParaRPr lang="en-US" sz="4600" b="1" dirty="0" smtClean="0"/>
          </a:p>
          <a:p>
            <a:pPr fontAlgn="base">
              <a:buNone/>
            </a:pPr>
            <a:r>
              <a:rPr lang="en-US" sz="3800" dirty="0" smtClean="0"/>
              <a:t>			</a:t>
            </a:r>
            <a:r>
              <a:rPr lang="en-US" dirty="0" smtClean="0"/>
              <a:t>Reserved		0	Reserved</a:t>
            </a:r>
          </a:p>
          <a:p>
            <a:pPr fontAlgn="base">
              <a:buNone/>
            </a:pPr>
            <a:r>
              <a:rPr lang="en-US" dirty="0" smtClean="0"/>
              <a:t>			CONNECT		1	Client request to connect to Server</a:t>
            </a:r>
          </a:p>
          <a:p>
            <a:pPr fontAlgn="base">
              <a:buNone/>
            </a:pPr>
            <a:r>
              <a:rPr lang="en-US" dirty="0" smtClean="0"/>
              <a:t>			CONNACK		2	Connect Acknowledgment</a:t>
            </a:r>
          </a:p>
          <a:p>
            <a:pPr fontAlgn="base">
              <a:buNone/>
            </a:pPr>
            <a:r>
              <a:rPr lang="en-US" dirty="0" smtClean="0"/>
              <a:t>			PUBLISH		3	Publish message</a:t>
            </a:r>
          </a:p>
          <a:p>
            <a:pPr fontAlgn="base">
              <a:buNone/>
            </a:pPr>
            <a:r>
              <a:rPr lang="en-US" dirty="0" smtClean="0"/>
              <a:t>			PUBACK		4	Publish </a:t>
            </a:r>
            <a:r>
              <a:rPr lang="en-US" dirty="0" err="1" smtClean="0"/>
              <a:t>Acknoledgment</a:t>
            </a:r>
            <a:endParaRPr lang="en-US" dirty="0" smtClean="0"/>
          </a:p>
          <a:p>
            <a:pPr fontAlgn="base">
              <a:buNone/>
            </a:pPr>
            <a:r>
              <a:rPr lang="en-US" dirty="0" smtClean="0"/>
              <a:t>			PUBREC		5	Publish Received (part 1)</a:t>
            </a:r>
          </a:p>
          <a:p>
            <a:pPr fontAlgn="base">
              <a:buNone/>
            </a:pPr>
            <a:r>
              <a:rPr lang="en-US" dirty="0" smtClean="0"/>
              <a:t>			PUBREL		6	Publish Received (part 2)</a:t>
            </a:r>
          </a:p>
          <a:p>
            <a:pPr fontAlgn="base">
              <a:buNone/>
            </a:pPr>
            <a:r>
              <a:rPr lang="en-US" dirty="0" smtClean="0"/>
              <a:t>			PUBCOMP		7	Publish Complete (part 3)</a:t>
            </a:r>
          </a:p>
          <a:p>
            <a:pPr fontAlgn="base">
              <a:buNone/>
            </a:pPr>
            <a:r>
              <a:rPr lang="en-US" dirty="0" smtClean="0"/>
              <a:t>			SUBSCRIBE	8	Client Subscribe request</a:t>
            </a:r>
          </a:p>
          <a:p>
            <a:pPr fontAlgn="base">
              <a:buNone/>
            </a:pPr>
            <a:r>
              <a:rPr lang="en-US" dirty="0" smtClean="0"/>
              <a:t>			SUBACK		9	Subscribe </a:t>
            </a:r>
            <a:r>
              <a:rPr lang="en-US" dirty="0" err="1" smtClean="0"/>
              <a:t>Acknoledgment</a:t>
            </a:r>
            <a:endParaRPr lang="en-US" dirty="0" smtClean="0"/>
          </a:p>
          <a:p>
            <a:pPr fontAlgn="base">
              <a:buNone/>
            </a:pPr>
            <a:r>
              <a:rPr lang="en-US" dirty="0" smtClean="0"/>
              <a:t>			UNSUBSCRIBE	10	Unsubscribe </a:t>
            </a:r>
            <a:r>
              <a:rPr lang="en-US" dirty="0" err="1" smtClean="0"/>
              <a:t>Acknoledgment</a:t>
            </a:r>
            <a:endParaRPr lang="en-US" dirty="0" smtClean="0"/>
          </a:p>
          <a:p>
            <a:pPr fontAlgn="base">
              <a:buNone/>
            </a:pPr>
            <a:r>
              <a:rPr lang="en-US" dirty="0" smtClean="0"/>
              <a:t>			UNSUBACK	11	Unsubscribe </a:t>
            </a:r>
            <a:r>
              <a:rPr lang="en-US" dirty="0" err="1" smtClean="0"/>
              <a:t>Acknoledgment</a:t>
            </a:r>
            <a:endParaRPr lang="en-US" dirty="0" smtClean="0"/>
          </a:p>
          <a:p>
            <a:pPr fontAlgn="base">
              <a:buNone/>
            </a:pPr>
            <a:r>
              <a:rPr lang="en-US" dirty="0" smtClean="0"/>
              <a:t>			PINGREQ		12	PING Request</a:t>
            </a:r>
          </a:p>
          <a:p>
            <a:pPr fontAlgn="base">
              <a:buNone/>
            </a:pPr>
            <a:r>
              <a:rPr lang="en-US" dirty="0" smtClean="0"/>
              <a:t>			PINGRESP		13	PING Response</a:t>
            </a:r>
          </a:p>
          <a:p>
            <a:pPr fontAlgn="base">
              <a:buNone/>
            </a:pPr>
            <a:r>
              <a:rPr lang="en-US" dirty="0" smtClean="0"/>
              <a:t>			DISCONNECT	14	Client is Disconnecting</a:t>
            </a:r>
          </a:p>
          <a:p>
            <a:pPr fontAlgn="base">
              <a:buNone/>
            </a:pPr>
            <a:r>
              <a:rPr lang="en-US" dirty="0" smtClean="0"/>
              <a:t>			Reserved		15	Reserved</a:t>
            </a:r>
          </a:p>
          <a:p>
            <a:pPr>
              <a:buNone/>
            </a:pPr>
            <a:r>
              <a:rPr lang="en-US" altLang="ko-KR" dirty="0" smtClean="0"/>
              <a:t>	</a:t>
            </a:r>
            <a:endParaRPr lang="ko-KR" altLang="en-US" dirty="0"/>
          </a:p>
        </p:txBody>
      </p:sp>
      <p:sp>
        <p:nvSpPr>
          <p:cNvPr id="4" name="제목 1"/>
          <p:cNvSpPr>
            <a:spLocks noGrp="1"/>
          </p:cNvSpPr>
          <p:nvPr>
            <p:ph type="title"/>
          </p:nvPr>
        </p:nvSpPr>
        <p:spPr>
          <a:xfrm>
            <a:off x="457200" y="274638"/>
            <a:ext cx="8229600" cy="1143000"/>
          </a:xfrm>
        </p:spPr>
        <p:txBody>
          <a:bodyPr>
            <a:normAutofit/>
          </a:bodyPr>
          <a:lstStyle/>
          <a:p>
            <a:pPr fontAlgn="base"/>
            <a:r>
              <a:rPr lang="en-US" sz="4000" dirty="0" smtClean="0"/>
              <a:t>MQTT </a:t>
            </a:r>
            <a:r>
              <a:rPr lang="en-US" dirty="0" smtClean="0"/>
              <a:t/>
            </a:r>
            <a:br>
              <a:rPr lang="en-US" dirty="0" smtClean="0"/>
            </a:br>
            <a:r>
              <a:rPr lang="en-US" sz="2000" dirty="0" smtClean="0"/>
              <a:t>(Message </a:t>
            </a:r>
            <a:r>
              <a:rPr lang="en-US" sz="2000" dirty="0"/>
              <a:t>Queuing Telemetry </a:t>
            </a:r>
            <a:r>
              <a:rPr lang="en-US" sz="2000" dirty="0" smtClean="0"/>
              <a:t>Transport)</a:t>
            </a:r>
            <a:endParaRPr lang="en-US" sz="2000" dirty="0"/>
          </a:p>
        </p:txBody>
      </p:sp>
      <p:sp>
        <p:nvSpPr>
          <p:cNvPr id="7" name="직사각형 6"/>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00034" y="285728"/>
            <a:ext cx="8229600" cy="1143000"/>
          </a:xfrm>
        </p:spPr>
        <p:txBody>
          <a:bodyPr>
            <a:normAutofit/>
          </a:bodyPr>
          <a:lstStyle/>
          <a:p>
            <a:r>
              <a:rPr lang="en-US" sz="4000" dirty="0" smtClean="0"/>
              <a:t>XMPP</a:t>
            </a:r>
            <a:r>
              <a:rPr lang="en-US" dirty="0" smtClean="0"/>
              <a:t/>
            </a:r>
            <a:br>
              <a:rPr lang="en-US" dirty="0" smtClean="0"/>
            </a:br>
            <a:r>
              <a:rPr lang="en-US" sz="2000" dirty="0" smtClean="0"/>
              <a:t>(Extensible </a:t>
            </a:r>
            <a:r>
              <a:rPr lang="en-US" sz="2000" dirty="0"/>
              <a:t>Messaging and Presence </a:t>
            </a:r>
            <a:r>
              <a:rPr lang="en-US" sz="2000" dirty="0" smtClean="0"/>
              <a:t>Protocol)</a:t>
            </a:r>
            <a:endParaRPr lang="ko-KR" altLang="en-US" sz="2000" dirty="0"/>
          </a:p>
        </p:txBody>
      </p:sp>
      <p:sp>
        <p:nvSpPr>
          <p:cNvPr id="3" name="내용 개체 틀 2"/>
          <p:cNvSpPr>
            <a:spLocks noGrp="1"/>
          </p:cNvSpPr>
          <p:nvPr>
            <p:ph idx="1"/>
          </p:nvPr>
        </p:nvSpPr>
        <p:spPr>
          <a:xfrm>
            <a:off x="0" y="1885976"/>
            <a:ext cx="9144000" cy="4972024"/>
          </a:xfrm>
        </p:spPr>
        <p:txBody>
          <a:bodyPr>
            <a:normAutofit/>
          </a:bodyPr>
          <a:lstStyle/>
          <a:p>
            <a:r>
              <a:rPr lang="en-US" sz="1500" dirty="0" smtClean="0"/>
              <a:t>TCP communication protocol based on XML</a:t>
            </a:r>
          </a:p>
          <a:p>
            <a:pPr>
              <a:buNone/>
            </a:pPr>
            <a:endParaRPr lang="en-US" sz="1500" dirty="0" smtClean="0"/>
          </a:p>
          <a:p>
            <a:r>
              <a:rPr lang="en-US" sz="1500" dirty="0" smtClean="0"/>
              <a:t>Although this protocol is well known as an instant messaging protocol, it is also used as a general messaging service.</a:t>
            </a:r>
          </a:p>
          <a:p>
            <a:pPr>
              <a:buNone/>
            </a:pPr>
            <a:endParaRPr lang="en-US" sz="2200" dirty="0" smtClean="0"/>
          </a:p>
          <a:p>
            <a:pPr fontAlgn="base"/>
            <a:r>
              <a:rPr lang="en-US" sz="2000" b="1" dirty="0" smtClean="0"/>
              <a:t>XMPP architecture</a:t>
            </a:r>
          </a:p>
          <a:p>
            <a:pPr fontAlgn="base"/>
            <a:endParaRPr lang="en-US" sz="1500" b="1" dirty="0" smtClean="0"/>
          </a:p>
          <a:p>
            <a:pPr fontAlgn="base">
              <a:buNone/>
            </a:pPr>
            <a:r>
              <a:rPr lang="en-US" sz="1500" dirty="0" smtClean="0"/>
              <a:t>	1) Server: Represented by host name or IP by DNS.</a:t>
            </a:r>
          </a:p>
          <a:p>
            <a:pPr fontAlgn="base">
              <a:buNone/>
            </a:pPr>
            <a:r>
              <a:rPr lang="en-US" sz="1500" dirty="0" smtClean="0"/>
              <a:t>	2) Client: Have an account using the server and host name and ID.</a:t>
            </a:r>
          </a:p>
          <a:p>
            <a:pPr fontAlgn="base">
              <a:buNone/>
            </a:pPr>
            <a:r>
              <a:rPr lang="en-US" sz="1500" dirty="0" smtClean="0"/>
              <a:t>	3) Gateway: Connected to a specific server like a client and connected to another network or IM protocol of another protocol through a gateway</a:t>
            </a:r>
          </a:p>
        </p:txBody>
      </p:sp>
      <p:sp>
        <p:nvSpPr>
          <p:cNvPr id="6" name="직사각형 5"/>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0" y="1500174"/>
            <a:ext cx="9144000" cy="5429288"/>
          </a:xfrm>
        </p:spPr>
        <p:txBody>
          <a:bodyPr>
            <a:noAutofit/>
          </a:bodyPr>
          <a:lstStyle/>
          <a:p>
            <a:r>
              <a:rPr lang="en-US" altLang="ko-KR" sz="2000" b="1" dirty="0" smtClean="0"/>
              <a:t>Pros</a:t>
            </a:r>
          </a:p>
          <a:p>
            <a:pPr fontAlgn="base">
              <a:buNone/>
            </a:pPr>
            <a:endParaRPr lang="en-US" sz="1500" dirty="0" smtClean="0"/>
          </a:p>
          <a:p>
            <a:pPr fontAlgn="base">
              <a:buNone/>
            </a:pPr>
            <a:r>
              <a:rPr lang="en-US" sz="1500" dirty="0" smtClean="0"/>
              <a:t>	-The XMPP server can be separated from the public XMPP network, and </a:t>
            </a:r>
          </a:p>
          <a:p>
            <a:pPr fontAlgn="base">
              <a:buNone/>
            </a:pPr>
            <a:r>
              <a:rPr lang="en-US" sz="1500" dirty="0" smtClean="0"/>
              <a:t>	strong security can be added to the XMPP standard.</a:t>
            </a:r>
          </a:p>
          <a:p>
            <a:pPr fontAlgn="base">
              <a:buNone/>
            </a:pPr>
            <a:endParaRPr lang="en-US" sz="1500" dirty="0" smtClean="0"/>
          </a:p>
          <a:p>
            <a:pPr fontAlgn="base">
              <a:buNone/>
            </a:pPr>
            <a:r>
              <a:rPr lang="en-US" sz="1500" dirty="0" smtClean="0"/>
              <a:t>	-XMPP works similar to email. Rather than relying on a single central server or broker like </a:t>
            </a:r>
            <a:r>
              <a:rPr lang="en-US" sz="1500" dirty="0" err="1" smtClean="0"/>
              <a:t>CoAP</a:t>
            </a:r>
            <a:r>
              <a:rPr lang="en-US" sz="1500" dirty="0" smtClean="0"/>
              <a:t> or MQTT, it works across multiple transfer agents. Also, since anyone can operate the server, the company intranet uses built-in TLS encryption when security is required. Can be isolated using a secure authentication protocol.</a:t>
            </a:r>
          </a:p>
          <a:p>
            <a:pPr fontAlgn="base">
              <a:buNone/>
            </a:pPr>
            <a:endParaRPr lang="en-US" sz="1500" dirty="0" smtClean="0"/>
          </a:p>
          <a:p>
            <a:pPr fontAlgn="base">
              <a:buNone/>
            </a:pPr>
            <a:r>
              <a:rPr lang="en-US" sz="1500" dirty="0" smtClean="0"/>
              <a:t>	-Open standards: Because it is an open standard, you can freely use it, and there are many </a:t>
            </a:r>
          </a:p>
          <a:p>
            <a:pPr fontAlgn="base">
              <a:buNone/>
            </a:pPr>
            <a:r>
              <a:rPr lang="en-US" sz="1500" dirty="0" smtClean="0"/>
              <a:t>	libraries to use, so it is easy to implement a necessary client.</a:t>
            </a:r>
          </a:p>
          <a:p>
            <a:pPr fontAlgn="base">
              <a:buNone/>
            </a:pPr>
            <a:endParaRPr lang="en-US" sz="1500" dirty="0" smtClean="0"/>
          </a:p>
          <a:p>
            <a:pPr fontAlgn="base">
              <a:buNone/>
            </a:pPr>
            <a:r>
              <a:rPr lang="en-US" sz="1500" dirty="0" smtClean="0"/>
              <a:t>	-Extensible: XMPP is an XML-based protocol, and since it is easy to extend the messaging protocol itself, it is easy to build a custom application based on XMPP messaging.</a:t>
            </a:r>
          </a:p>
          <a:p>
            <a:pPr fontAlgn="base">
              <a:buNone/>
            </a:pPr>
            <a:endParaRPr lang="ko-KR" altLang="en-US" sz="2000" dirty="0" smtClean="0"/>
          </a:p>
          <a:p>
            <a:endParaRPr lang="ko-KR" altLang="en-US" sz="2000" dirty="0"/>
          </a:p>
        </p:txBody>
      </p:sp>
      <p:sp>
        <p:nvSpPr>
          <p:cNvPr id="4" name="제목 1"/>
          <p:cNvSpPr>
            <a:spLocks noGrp="1"/>
          </p:cNvSpPr>
          <p:nvPr>
            <p:ph type="title"/>
          </p:nvPr>
        </p:nvSpPr>
        <p:spPr>
          <a:xfrm>
            <a:off x="500034" y="285736"/>
            <a:ext cx="8229600" cy="1143000"/>
          </a:xfrm>
        </p:spPr>
        <p:txBody>
          <a:bodyPr>
            <a:normAutofit/>
          </a:bodyPr>
          <a:lstStyle/>
          <a:p>
            <a:r>
              <a:rPr lang="en-US" sz="4000" dirty="0" smtClean="0"/>
              <a:t>XMPP</a:t>
            </a:r>
            <a:r>
              <a:rPr lang="en-US" dirty="0" smtClean="0"/>
              <a:t/>
            </a:r>
            <a:br>
              <a:rPr lang="en-US" dirty="0" smtClean="0"/>
            </a:br>
            <a:r>
              <a:rPr lang="en-US" sz="2000" dirty="0" smtClean="0"/>
              <a:t>(Extensible </a:t>
            </a:r>
            <a:r>
              <a:rPr lang="en-US" sz="2000" dirty="0"/>
              <a:t>Messaging and Presence </a:t>
            </a:r>
            <a:r>
              <a:rPr lang="en-US" sz="2000" dirty="0" smtClean="0"/>
              <a:t>Protocol)</a:t>
            </a:r>
            <a:endParaRPr lang="ko-KR" altLang="en-US" sz="2000" dirty="0"/>
          </a:p>
        </p:txBody>
      </p:sp>
      <p:sp>
        <p:nvSpPr>
          <p:cNvPr id="7" name="직사각형 6"/>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 y="2260623"/>
            <a:ext cx="9144000" cy="4525963"/>
          </a:xfrm>
        </p:spPr>
        <p:txBody>
          <a:bodyPr>
            <a:normAutofit/>
          </a:bodyPr>
          <a:lstStyle/>
          <a:p>
            <a:r>
              <a:rPr lang="en-US" altLang="ko-KR" sz="2000" b="1" dirty="0" smtClean="0"/>
              <a:t>Cons</a:t>
            </a:r>
          </a:p>
          <a:p>
            <a:pPr fontAlgn="base">
              <a:buNone/>
            </a:pPr>
            <a:r>
              <a:rPr lang="en-US" sz="1800" dirty="0" smtClean="0"/>
              <a:t>	</a:t>
            </a:r>
            <a:r>
              <a:rPr lang="en-US" sz="1500" dirty="0" smtClean="0"/>
              <a:t>-No end-to-end encryption.</a:t>
            </a:r>
          </a:p>
          <a:p>
            <a:pPr fontAlgn="base">
              <a:buNone/>
            </a:pPr>
            <a:endParaRPr lang="en-US" sz="1500" dirty="0" smtClean="0"/>
          </a:p>
          <a:p>
            <a:pPr fontAlgn="base">
              <a:buNone/>
            </a:pPr>
            <a:r>
              <a:rPr lang="en-US" sz="1500" dirty="0" smtClean="0"/>
              <a:t>	-weak at Binary Data transferring: To exchange binary data in the current XMPP, it must be base 64 encoded and attached to a single XML. </a:t>
            </a:r>
          </a:p>
          <a:p>
            <a:pPr fontAlgn="base">
              <a:buNone/>
            </a:pPr>
            <a:r>
              <a:rPr lang="en-US" sz="1500" dirty="0" smtClean="0"/>
              <a:t>	Therefore, there is a disadvantage of inefficiency in data exchange.</a:t>
            </a:r>
          </a:p>
          <a:p>
            <a:pPr fontAlgn="base">
              <a:buNone/>
            </a:pPr>
            <a:endParaRPr lang="en-US" sz="1500" dirty="0" smtClean="0"/>
          </a:p>
          <a:p>
            <a:pPr fontAlgn="base">
              <a:buNone/>
            </a:pPr>
            <a:r>
              <a:rPr lang="en-US" sz="1500" dirty="0" smtClean="0"/>
              <a:t>	-There is no </a:t>
            </a:r>
            <a:r>
              <a:rPr lang="en-US" sz="1500" dirty="0" err="1" smtClean="0"/>
              <a:t>QoS</a:t>
            </a:r>
            <a:r>
              <a:rPr lang="en-US" sz="1500" dirty="0" smtClean="0"/>
              <a:t> (Quality of Service). Ensuring that the message is delivered is important when </a:t>
            </a:r>
          </a:p>
          <a:p>
            <a:pPr fontAlgn="base">
              <a:buNone/>
            </a:pPr>
            <a:r>
              <a:rPr lang="en-US" sz="1500" dirty="0" smtClean="0"/>
              <a:t>	sending instant messages, but even more important in </a:t>
            </a:r>
            <a:r>
              <a:rPr lang="en-US" sz="1500" dirty="0" err="1" smtClean="0"/>
              <a:t>IoT</a:t>
            </a:r>
            <a:r>
              <a:rPr lang="en-US" sz="1500" dirty="0" smtClean="0"/>
              <a:t>.</a:t>
            </a:r>
          </a:p>
          <a:p>
            <a:endParaRPr lang="ko-KR" altLang="en-US" dirty="0"/>
          </a:p>
        </p:txBody>
      </p:sp>
      <p:sp>
        <p:nvSpPr>
          <p:cNvPr id="4" name="제목 1"/>
          <p:cNvSpPr>
            <a:spLocks noGrp="1"/>
          </p:cNvSpPr>
          <p:nvPr>
            <p:ph type="title"/>
          </p:nvPr>
        </p:nvSpPr>
        <p:spPr>
          <a:xfrm>
            <a:off x="500034" y="285728"/>
            <a:ext cx="8229600" cy="1143000"/>
          </a:xfrm>
        </p:spPr>
        <p:txBody>
          <a:bodyPr>
            <a:normAutofit/>
          </a:bodyPr>
          <a:lstStyle/>
          <a:p>
            <a:r>
              <a:rPr lang="en-US" sz="4000" dirty="0" smtClean="0"/>
              <a:t>XMPP</a:t>
            </a:r>
            <a:r>
              <a:rPr lang="en-US" dirty="0" smtClean="0"/>
              <a:t/>
            </a:r>
            <a:br>
              <a:rPr lang="en-US" dirty="0" smtClean="0"/>
            </a:br>
            <a:r>
              <a:rPr lang="en-US" sz="2000" dirty="0" smtClean="0"/>
              <a:t>(Extensible </a:t>
            </a:r>
            <a:r>
              <a:rPr lang="en-US" sz="2000" dirty="0"/>
              <a:t>Messaging and Presence </a:t>
            </a:r>
            <a:r>
              <a:rPr lang="en-US" sz="2000" dirty="0" smtClean="0"/>
              <a:t>Protocol)</a:t>
            </a:r>
            <a:endParaRPr lang="ko-KR" altLang="en-US" sz="2000" dirty="0"/>
          </a:p>
        </p:txBody>
      </p:sp>
      <p:sp>
        <p:nvSpPr>
          <p:cNvPr id="7" name="직사각형 6"/>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57158" y="285728"/>
            <a:ext cx="8229600" cy="1143000"/>
          </a:xfrm>
        </p:spPr>
        <p:txBody>
          <a:bodyPr>
            <a:normAutofit/>
          </a:bodyPr>
          <a:lstStyle/>
          <a:p>
            <a:r>
              <a:rPr lang="en-US" sz="4000" dirty="0" err="1" smtClean="0"/>
              <a:t>CoAP</a:t>
            </a:r>
            <a:r>
              <a:rPr lang="en-US" dirty="0" smtClean="0"/>
              <a:t/>
            </a:r>
            <a:br>
              <a:rPr lang="en-US" dirty="0" smtClean="0"/>
            </a:br>
            <a:r>
              <a:rPr lang="en-US" sz="2000" dirty="0" smtClean="0"/>
              <a:t>(</a:t>
            </a:r>
            <a:r>
              <a:rPr lang="en-US" sz="2000" dirty="0"/>
              <a:t>Constrained Application </a:t>
            </a:r>
            <a:r>
              <a:rPr lang="en-US" sz="2000" dirty="0" smtClean="0"/>
              <a:t>Protocol)</a:t>
            </a:r>
            <a:endParaRPr lang="ko-KR" altLang="en-US" sz="2000" dirty="0"/>
          </a:p>
        </p:txBody>
      </p:sp>
      <p:sp>
        <p:nvSpPr>
          <p:cNvPr id="3" name="내용 개체 틀 2"/>
          <p:cNvSpPr>
            <a:spLocks noGrp="1"/>
          </p:cNvSpPr>
          <p:nvPr>
            <p:ph idx="1"/>
          </p:nvPr>
        </p:nvSpPr>
        <p:spPr>
          <a:xfrm>
            <a:off x="0" y="1714488"/>
            <a:ext cx="9144000" cy="4857784"/>
          </a:xfrm>
        </p:spPr>
        <p:txBody>
          <a:bodyPr>
            <a:normAutofit/>
          </a:bodyPr>
          <a:lstStyle/>
          <a:p>
            <a:pPr fontAlgn="base"/>
            <a:r>
              <a:rPr lang="en-US" sz="1500" dirty="0" smtClean="0"/>
              <a:t>Protocol created to support Internet communication of constrained</a:t>
            </a:r>
          </a:p>
          <a:p>
            <a:pPr fontAlgn="base">
              <a:buNone/>
            </a:pPr>
            <a:r>
              <a:rPr lang="en-US" sz="1500" dirty="0" smtClean="0"/>
              <a:t>	(simple electronic) devices.</a:t>
            </a:r>
          </a:p>
          <a:p>
            <a:pPr fontAlgn="base"/>
            <a:endParaRPr lang="en-US" sz="1500" dirty="0" smtClean="0"/>
          </a:p>
          <a:p>
            <a:pPr fontAlgn="base"/>
            <a:r>
              <a:rPr lang="en-US" sz="1500" dirty="0" smtClean="0"/>
              <a:t>It was created for the purpose of controlling devices such as low-power sensors, switches, and valves in a standard Internet environment</a:t>
            </a:r>
          </a:p>
          <a:p>
            <a:endParaRPr lang="en-US" altLang="ko-KR" sz="1800" b="1" dirty="0" smtClean="0"/>
          </a:p>
          <a:p>
            <a:r>
              <a:rPr lang="en-US" altLang="ko-KR" sz="2000" b="1" dirty="0" smtClean="0"/>
              <a:t>Extension</a:t>
            </a:r>
          </a:p>
          <a:p>
            <a:endParaRPr lang="en-US" altLang="ko-KR" sz="2000" b="1" dirty="0" smtClean="0"/>
          </a:p>
          <a:p>
            <a:pPr fontAlgn="base">
              <a:buNone/>
            </a:pPr>
            <a:r>
              <a:rPr lang="en-US" sz="1800" dirty="0" smtClean="0"/>
              <a:t>	</a:t>
            </a:r>
            <a:r>
              <a:rPr lang="en-US" sz="1500" dirty="0" smtClean="0"/>
              <a:t>-</a:t>
            </a:r>
            <a:r>
              <a:rPr lang="en-US" sz="1500" dirty="0" err="1" smtClean="0"/>
              <a:t>Blockwise</a:t>
            </a:r>
            <a:r>
              <a:rPr lang="en-US" sz="1500" dirty="0" smtClean="0"/>
              <a:t> transfer</a:t>
            </a:r>
          </a:p>
          <a:p>
            <a:pPr fontAlgn="base">
              <a:buNone/>
            </a:pPr>
            <a:r>
              <a:rPr lang="en-US" sz="1500" dirty="0" smtClean="0"/>
              <a:t>		Transfer block by block to transfer large data.</a:t>
            </a:r>
          </a:p>
          <a:p>
            <a:pPr fontAlgn="base">
              <a:buNone/>
            </a:pPr>
            <a:endParaRPr lang="en-US" sz="1500" dirty="0" smtClean="0"/>
          </a:p>
          <a:p>
            <a:pPr fontAlgn="base">
              <a:buNone/>
            </a:pPr>
            <a:r>
              <a:rPr lang="en-US" sz="1500" dirty="0" smtClean="0"/>
              <a:t>	-Observing resources </a:t>
            </a:r>
          </a:p>
          <a:p>
            <a:pPr lvl="1" fontAlgn="base">
              <a:buNone/>
            </a:pPr>
            <a:r>
              <a:rPr lang="en-US" sz="1500" dirty="0" smtClean="0"/>
              <a:t>		Get persistent results</a:t>
            </a:r>
          </a:p>
          <a:p>
            <a:pPr>
              <a:buNone/>
            </a:pPr>
            <a:endParaRPr lang="en-US" sz="1500" dirty="0" smtClean="0"/>
          </a:p>
          <a:p>
            <a:pPr>
              <a:buNone/>
            </a:pPr>
            <a:r>
              <a:rPr lang="en-US" sz="1500" dirty="0" smtClean="0"/>
              <a:t>	</a:t>
            </a:r>
          </a:p>
          <a:p>
            <a:pPr fontAlgn="base"/>
            <a:endParaRPr lang="en-US" sz="2000" dirty="0" smtClean="0"/>
          </a:p>
          <a:p>
            <a:pPr fontAlgn="base"/>
            <a:endParaRPr lang="en-US" sz="2000" dirty="0" smtClean="0"/>
          </a:p>
          <a:p>
            <a:pPr fontAlgn="base">
              <a:buNone/>
            </a:pPr>
            <a:endParaRPr lang="ko-KR" altLang="en-US" dirty="0"/>
          </a:p>
        </p:txBody>
      </p:sp>
      <p:sp>
        <p:nvSpPr>
          <p:cNvPr id="6" name="직사각형 5"/>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57158" y="285736"/>
            <a:ext cx="8229600" cy="1143000"/>
          </a:xfrm>
        </p:spPr>
        <p:txBody>
          <a:bodyPr>
            <a:normAutofit/>
          </a:bodyPr>
          <a:lstStyle/>
          <a:p>
            <a:r>
              <a:rPr lang="en-US" sz="4000" dirty="0" err="1" smtClean="0"/>
              <a:t>CoAP</a:t>
            </a:r>
            <a:r>
              <a:rPr lang="en-US" dirty="0" smtClean="0"/>
              <a:t/>
            </a:r>
            <a:br>
              <a:rPr lang="en-US" dirty="0" smtClean="0"/>
            </a:br>
            <a:r>
              <a:rPr lang="en-US" sz="2000" dirty="0" smtClean="0"/>
              <a:t>(Constrained Application Protocol)</a:t>
            </a:r>
            <a:endParaRPr lang="ko-KR" altLang="en-US" sz="2000" dirty="0"/>
          </a:p>
        </p:txBody>
      </p:sp>
      <p:sp>
        <p:nvSpPr>
          <p:cNvPr id="3" name="내용 개체 틀 2"/>
          <p:cNvSpPr>
            <a:spLocks noGrp="1"/>
          </p:cNvSpPr>
          <p:nvPr>
            <p:ph idx="1"/>
          </p:nvPr>
        </p:nvSpPr>
        <p:spPr>
          <a:xfrm>
            <a:off x="0" y="1571612"/>
            <a:ext cx="9144000" cy="4929222"/>
          </a:xfrm>
        </p:spPr>
        <p:txBody>
          <a:bodyPr>
            <a:normAutofit/>
          </a:bodyPr>
          <a:lstStyle/>
          <a:p>
            <a:r>
              <a:rPr lang="en-US" altLang="ko-KR" sz="2000" b="1" dirty="0" smtClean="0"/>
              <a:t>Pros</a:t>
            </a:r>
          </a:p>
          <a:p>
            <a:pPr>
              <a:buNone/>
            </a:pPr>
            <a:r>
              <a:rPr lang="en-US" sz="1800" dirty="0" smtClean="0"/>
              <a:t>	</a:t>
            </a:r>
            <a:r>
              <a:rPr lang="en-US" sz="1500" dirty="0" smtClean="0"/>
              <a:t>-It is designed to interoperate with HTTP and </a:t>
            </a:r>
            <a:r>
              <a:rPr lang="en-US" sz="1500" dirty="0" err="1" smtClean="0"/>
              <a:t>RESTful</a:t>
            </a:r>
            <a:r>
              <a:rPr lang="en-US" sz="1500" dirty="0" smtClean="0"/>
              <a:t> web through a simple proxy, making it </a:t>
            </a:r>
          </a:p>
          <a:p>
            <a:pPr>
              <a:buNone/>
            </a:pPr>
            <a:r>
              <a:rPr lang="en-US" sz="1500" dirty="0" smtClean="0"/>
              <a:t>	essentially suitable for the Internet.</a:t>
            </a:r>
          </a:p>
          <a:p>
            <a:pPr>
              <a:buNone/>
            </a:pPr>
            <a:r>
              <a:rPr lang="en-US" sz="1500" dirty="0" smtClean="0"/>
              <a:t>	-</a:t>
            </a:r>
            <a:r>
              <a:rPr lang="en-US" sz="1500" dirty="0" err="1" smtClean="0"/>
              <a:t>CoAP</a:t>
            </a:r>
            <a:r>
              <a:rPr lang="en-US" sz="1500" dirty="0" smtClean="0"/>
              <a:t> runs UDP, which is less reliable than TCP, and relies on repetitive messaging instead of </a:t>
            </a:r>
          </a:p>
          <a:p>
            <a:pPr>
              <a:buNone/>
            </a:pPr>
            <a:r>
              <a:rPr lang="en-US" sz="1500" dirty="0" smtClean="0"/>
              <a:t>	consistent connections to provide reliability. UDP's connectionless </a:t>
            </a:r>
            <a:r>
              <a:rPr lang="en-US" sz="1500" dirty="0" err="1" smtClean="0"/>
              <a:t>datagrams</a:t>
            </a:r>
            <a:r>
              <a:rPr lang="en-US" sz="1500" dirty="0" smtClean="0"/>
              <a:t> allow for less </a:t>
            </a:r>
          </a:p>
          <a:p>
            <a:pPr>
              <a:buNone/>
            </a:pPr>
            <a:r>
              <a:rPr lang="en-US" sz="1500" dirty="0" smtClean="0"/>
              <a:t>	overhead, smaller packets, and faster wake-up and transmission cycles. </a:t>
            </a:r>
          </a:p>
          <a:p>
            <a:pPr>
              <a:buNone/>
            </a:pPr>
            <a:r>
              <a:rPr lang="en-US" sz="1500" dirty="0" smtClean="0"/>
              <a:t>	This allows the device to remain dormant for longer periods of time, saving battery power.</a:t>
            </a:r>
            <a:endParaRPr lang="en-US" altLang="ko-KR" sz="1500" dirty="0" smtClean="0"/>
          </a:p>
          <a:p>
            <a:r>
              <a:rPr lang="en-US" altLang="ko-KR" sz="2000" b="1" dirty="0" smtClean="0"/>
              <a:t>Cons</a:t>
            </a:r>
          </a:p>
          <a:p>
            <a:pPr fontAlgn="base">
              <a:buNone/>
            </a:pPr>
            <a:r>
              <a:rPr lang="en-US" sz="1800" dirty="0" smtClean="0"/>
              <a:t>	</a:t>
            </a:r>
            <a:r>
              <a:rPr lang="en-US" sz="1500" dirty="0" smtClean="0"/>
              <a:t>-It is difficult to use in a NAT environment because it uses only UDP packets, and can only be </a:t>
            </a:r>
          </a:p>
          <a:p>
            <a:pPr fontAlgn="base">
              <a:buNone/>
            </a:pPr>
            <a:r>
              <a:rPr lang="en-US" sz="1500" dirty="0" smtClean="0"/>
              <a:t>	used by tunneling or port forwarding.</a:t>
            </a:r>
          </a:p>
          <a:p>
            <a:pPr fontAlgn="base">
              <a:buNone/>
            </a:pPr>
            <a:r>
              <a:rPr lang="en-US" sz="1500" dirty="0" smtClean="0"/>
              <a:t>	-Although it can discover and observe resources, it is not suitable for event-based data </a:t>
            </a:r>
          </a:p>
          <a:p>
            <a:pPr fontAlgn="base">
              <a:buNone/>
            </a:pPr>
            <a:r>
              <a:rPr lang="en-US" sz="1500" dirty="0" smtClean="0"/>
              <a:t>	communication.</a:t>
            </a:r>
          </a:p>
          <a:p>
            <a:pPr>
              <a:buNone/>
            </a:pPr>
            <a:endParaRPr lang="ko-KR" altLang="en-US" dirty="0"/>
          </a:p>
        </p:txBody>
      </p:sp>
      <p:sp>
        <p:nvSpPr>
          <p:cNvPr id="7" name="직사각형 6"/>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0" y="1428736"/>
            <a:ext cx="9144000" cy="2000264"/>
          </a:xfrm>
        </p:spPr>
        <p:txBody>
          <a:bodyPr>
            <a:normAutofit/>
          </a:bodyPr>
          <a:lstStyle/>
          <a:p>
            <a:pPr fontAlgn="base"/>
            <a:r>
              <a:rPr lang="en-US" sz="2000" b="1" dirty="0" smtClean="0"/>
              <a:t>Frame composition</a:t>
            </a:r>
          </a:p>
          <a:p>
            <a:pPr fontAlgn="base">
              <a:buNone/>
            </a:pPr>
            <a:r>
              <a:rPr lang="en-US" sz="2000" dirty="0" smtClean="0"/>
              <a:t>	</a:t>
            </a:r>
            <a:r>
              <a:rPr lang="en-US" sz="1500" dirty="0" smtClean="0"/>
              <a:t>-</a:t>
            </a:r>
            <a:r>
              <a:rPr lang="en-US" sz="1500" dirty="0" err="1" smtClean="0"/>
              <a:t>CoAP</a:t>
            </a:r>
            <a:r>
              <a:rPr lang="en-US" sz="1500" dirty="0" smtClean="0"/>
              <a:t> messages are encoded in a simple binary format as shown in the figure. The message </a:t>
            </a:r>
          </a:p>
          <a:p>
            <a:pPr fontAlgn="base">
              <a:buNone/>
            </a:pPr>
            <a:r>
              <a:rPr lang="en-US" sz="1500" dirty="0" smtClean="0"/>
              <a:t>	contains a fixed 4-byte header. Subsequently, a token of length 0 to 8 bytes is placed. </a:t>
            </a:r>
          </a:p>
          <a:p>
            <a:pPr fontAlgn="base">
              <a:buNone/>
            </a:pPr>
            <a:r>
              <a:rPr lang="en-US" sz="1500" dirty="0" smtClean="0"/>
              <a:t>	Then comes the options. If there  is a payload, it is placed from the next to the end of the </a:t>
            </a:r>
          </a:p>
          <a:p>
            <a:pPr fontAlgn="base">
              <a:buNone/>
            </a:pPr>
            <a:r>
              <a:rPr lang="en-US" sz="1500" dirty="0" smtClean="0"/>
              <a:t>	datagram.</a:t>
            </a:r>
          </a:p>
          <a:p>
            <a:endParaRPr lang="ko-KR" altLang="en-US" sz="2000" dirty="0"/>
          </a:p>
        </p:txBody>
      </p:sp>
      <p:sp>
        <p:nvSpPr>
          <p:cNvPr id="4" name="제목 1"/>
          <p:cNvSpPr>
            <a:spLocks noGrp="1"/>
          </p:cNvSpPr>
          <p:nvPr>
            <p:ph type="title"/>
          </p:nvPr>
        </p:nvSpPr>
        <p:spPr>
          <a:xfrm>
            <a:off x="357158" y="285728"/>
            <a:ext cx="8229600" cy="1143000"/>
          </a:xfrm>
        </p:spPr>
        <p:txBody>
          <a:bodyPr>
            <a:normAutofit/>
          </a:bodyPr>
          <a:lstStyle/>
          <a:p>
            <a:r>
              <a:rPr lang="en-US" sz="4000" dirty="0" err="1" smtClean="0"/>
              <a:t>CoAP</a:t>
            </a:r>
            <a:r>
              <a:rPr lang="en-US" dirty="0" smtClean="0"/>
              <a:t/>
            </a:r>
            <a:br>
              <a:rPr lang="en-US" dirty="0" smtClean="0"/>
            </a:br>
            <a:r>
              <a:rPr lang="en-US" sz="2000" dirty="0" smtClean="0"/>
              <a:t>(</a:t>
            </a:r>
            <a:r>
              <a:rPr lang="en-US" sz="2000" dirty="0"/>
              <a:t>Constrained Application </a:t>
            </a:r>
            <a:r>
              <a:rPr lang="en-US" sz="2000" dirty="0" smtClean="0"/>
              <a:t>Protocol)</a:t>
            </a:r>
            <a:endParaRPr lang="ko-KR" altLang="en-US" sz="2000" dirty="0"/>
          </a:p>
        </p:txBody>
      </p:sp>
      <p:pic>
        <p:nvPicPr>
          <p:cNvPr id="1026" name="Picture 2" descr="D:\4학년2학기\iot\조사첨부\3.JPG"/>
          <p:cNvPicPr>
            <a:picLocks noChangeAspect="1" noChangeArrowheads="1"/>
          </p:cNvPicPr>
          <p:nvPr/>
        </p:nvPicPr>
        <p:blipFill>
          <a:blip r:embed="rId2"/>
          <a:srcRect/>
          <a:stretch>
            <a:fillRect/>
          </a:stretch>
        </p:blipFill>
        <p:spPr bwMode="auto">
          <a:xfrm>
            <a:off x="785786" y="3357562"/>
            <a:ext cx="7500990" cy="2874467"/>
          </a:xfrm>
          <a:prstGeom prst="rect">
            <a:avLst/>
          </a:prstGeom>
          <a:noFill/>
        </p:spPr>
      </p:pic>
      <p:sp>
        <p:nvSpPr>
          <p:cNvPr id="8" name="직사각형 7"/>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0" y="1571612"/>
            <a:ext cx="9144000" cy="928694"/>
          </a:xfrm>
        </p:spPr>
        <p:txBody>
          <a:bodyPr>
            <a:normAutofit/>
          </a:bodyPr>
          <a:lstStyle/>
          <a:p>
            <a:pPr fontAlgn="base">
              <a:buNone/>
            </a:pPr>
            <a:r>
              <a:rPr lang="en-US" sz="1500" dirty="0" smtClean="0"/>
              <a:t>	-The header includes V (version) / T (message type)/ TKL (token length) / Code / message ID</a:t>
            </a:r>
          </a:p>
          <a:p>
            <a:pPr fontAlgn="base">
              <a:buNone/>
            </a:pPr>
            <a:r>
              <a:rPr lang="en-US" sz="1500" dirty="0" smtClean="0"/>
              <a:t>	-In the code, 3 bits mean class, and 5 bits represent details. In the </a:t>
            </a:r>
            <a:r>
              <a:rPr lang="en-US" sz="1500" dirty="0" err="1" smtClean="0"/>
              <a:t>CoAP</a:t>
            </a:r>
            <a:r>
              <a:rPr lang="en-US" sz="1500" dirty="0" smtClean="0"/>
              <a:t> document, it is expressed as c.dd.</a:t>
            </a:r>
          </a:p>
          <a:p>
            <a:pPr fontAlgn="base"/>
            <a:endParaRPr lang="en-US" sz="2200" dirty="0" smtClean="0"/>
          </a:p>
          <a:p>
            <a:endParaRPr lang="ko-KR" altLang="en-US" dirty="0"/>
          </a:p>
        </p:txBody>
      </p:sp>
      <p:sp>
        <p:nvSpPr>
          <p:cNvPr id="4" name="제목 1"/>
          <p:cNvSpPr>
            <a:spLocks noGrp="1"/>
          </p:cNvSpPr>
          <p:nvPr>
            <p:ph type="title"/>
          </p:nvPr>
        </p:nvSpPr>
        <p:spPr>
          <a:xfrm>
            <a:off x="357158" y="285736"/>
            <a:ext cx="8229600" cy="1143000"/>
          </a:xfrm>
        </p:spPr>
        <p:txBody>
          <a:bodyPr>
            <a:normAutofit/>
          </a:bodyPr>
          <a:lstStyle/>
          <a:p>
            <a:r>
              <a:rPr lang="en-US" sz="4000" dirty="0" err="1" smtClean="0"/>
              <a:t>CoAP</a:t>
            </a:r>
            <a:r>
              <a:rPr lang="en-US" dirty="0" smtClean="0"/>
              <a:t/>
            </a:r>
            <a:br>
              <a:rPr lang="en-US" dirty="0" smtClean="0"/>
            </a:br>
            <a:r>
              <a:rPr lang="en-US" sz="2000" dirty="0" smtClean="0"/>
              <a:t>(</a:t>
            </a:r>
            <a:r>
              <a:rPr lang="en-US" sz="2000" dirty="0"/>
              <a:t>Constrained Application </a:t>
            </a:r>
            <a:r>
              <a:rPr lang="en-US" sz="2000" dirty="0" smtClean="0"/>
              <a:t>Protocol)</a:t>
            </a:r>
            <a:endParaRPr lang="ko-KR" altLang="en-US" sz="2000" dirty="0"/>
          </a:p>
        </p:txBody>
      </p:sp>
      <p:pic>
        <p:nvPicPr>
          <p:cNvPr id="2050" name="Picture 2" descr="D:\4학년2학기\iot\조사첨부\4.JPG"/>
          <p:cNvPicPr>
            <a:picLocks noChangeAspect="1" noChangeArrowheads="1"/>
          </p:cNvPicPr>
          <p:nvPr/>
        </p:nvPicPr>
        <p:blipFill>
          <a:blip r:embed="rId2"/>
          <a:srcRect/>
          <a:stretch>
            <a:fillRect/>
          </a:stretch>
        </p:blipFill>
        <p:spPr bwMode="auto">
          <a:xfrm>
            <a:off x="0" y="2428868"/>
            <a:ext cx="9144000" cy="4214842"/>
          </a:xfrm>
          <a:prstGeom prst="rect">
            <a:avLst/>
          </a:prstGeom>
          <a:noFill/>
        </p:spPr>
      </p:pic>
      <p:sp>
        <p:nvSpPr>
          <p:cNvPr id="8" name="직사각형 7"/>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fontAlgn="base"/>
            <a:r>
              <a:rPr lang="en-US" sz="4000" dirty="0" smtClean="0"/>
              <a:t>MQTT </a:t>
            </a:r>
            <a:r>
              <a:rPr lang="en-US" dirty="0" smtClean="0"/>
              <a:t/>
            </a:r>
            <a:br>
              <a:rPr lang="en-US" dirty="0" smtClean="0"/>
            </a:br>
            <a:r>
              <a:rPr lang="en-US" sz="2000" dirty="0" smtClean="0"/>
              <a:t>(Message </a:t>
            </a:r>
            <a:r>
              <a:rPr lang="en-US" sz="2000" dirty="0"/>
              <a:t>Queuing Telemetry </a:t>
            </a:r>
            <a:r>
              <a:rPr lang="en-US" sz="2000" dirty="0" smtClean="0"/>
              <a:t>Transport)</a:t>
            </a:r>
            <a:endParaRPr lang="en-US" sz="2000" dirty="0"/>
          </a:p>
        </p:txBody>
      </p:sp>
      <p:sp>
        <p:nvSpPr>
          <p:cNvPr id="3" name="내용 개체 틀 2"/>
          <p:cNvSpPr>
            <a:spLocks noGrp="1"/>
          </p:cNvSpPr>
          <p:nvPr>
            <p:ph idx="1"/>
          </p:nvPr>
        </p:nvSpPr>
        <p:spPr>
          <a:xfrm>
            <a:off x="0" y="1885976"/>
            <a:ext cx="9144000" cy="4972024"/>
          </a:xfrm>
        </p:spPr>
        <p:txBody>
          <a:bodyPr/>
          <a:lstStyle/>
          <a:p>
            <a:r>
              <a:rPr lang="en-US" sz="1500" dirty="0" smtClean="0"/>
              <a:t>Publish-subscribe based messaging protocol.</a:t>
            </a:r>
          </a:p>
          <a:p>
            <a:endParaRPr lang="en-US" sz="1500" dirty="0" smtClean="0"/>
          </a:p>
          <a:p>
            <a:r>
              <a:rPr lang="en-US" sz="1500" dirty="0" smtClean="0"/>
              <a:t>It is a “many-to-many” communication protocol that delivers messages between multiple clients </a:t>
            </a:r>
          </a:p>
          <a:p>
            <a:pPr>
              <a:buNone/>
            </a:pPr>
            <a:r>
              <a:rPr lang="en-US" sz="1500" dirty="0" smtClean="0"/>
              <a:t>	through a central broker.</a:t>
            </a:r>
          </a:p>
          <a:p>
            <a:endParaRPr lang="en-US" sz="1500" dirty="0" smtClean="0"/>
          </a:p>
          <a:p>
            <a:r>
              <a:rPr lang="en-US" sz="1500" dirty="0" smtClean="0"/>
              <a:t>Operates over TCP/IP protocol and is designed for connectivity to remote locations that require a</a:t>
            </a:r>
          </a:p>
          <a:p>
            <a:pPr>
              <a:buNone/>
            </a:pPr>
            <a:r>
              <a:rPr lang="en-US" sz="1500" dirty="0" smtClean="0"/>
              <a:t>	 "small code footprint" or have limited network bandwidth.</a:t>
            </a:r>
          </a:p>
          <a:p>
            <a:pPr>
              <a:buNone/>
            </a:pPr>
            <a:endParaRPr lang="en-US" sz="1800" dirty="0" smtClean="0"/>
          </a:p>
          <a:p>
            <a:r>
              <a:rPr lang="en-US" sz="2000" b="1" dirty="0" err="1" smtClean="0"/>
              <a:t>QoS</a:t>
            </a:r>
            <a:r>
              <a:rPr lang="en-US" sz="2000" b="1" dirty="0" smtClean="0"/>
              <a:t>(Quality of Service)</a:t>
            </a:r>
          </a:p>
          <a:p>
            <a:pPr>
              <a:buNone/>
            </a:pPr>
            <a:endParaRPr lang="en-US" sz="1500" b="1" dirty="0" smtClean="0"/>
          </a:p>
          <a:p>
            <a:pPr>
              <a:buNone/>
            </a:pPr>
            <a:r>
              <a:rPr lang="en-US" altLang="ko-KR" sz="1500" dirty="0" smtClean="0"/>
              <a:t>	-</a:t>
            </a:r>
            <a:r>
              <a:rPr lang="en-US" sz="1500" dirty="0" smtClean="0"/>
              <a:t>There are 0, 1, and 2 levels, and it indicates the level at which the message delivery guarantee is</a:t>
            </a:r>
          </a:p>
          <a:p>
            <a:pPr>
              <a:buNone/>
            </a:pPr>
            <a:r>
              <a:rPr lang="en-US" sz="1500" dirty="0" smtClean="0"/>
              <a:t>	 increased.</a:t>
            </a:r>
          </a:p>
          <a:p>
            <a:pPr>
              <a:buNone/>
            </a:pPr>
            <a:endParaRPr lang="ko-KR" altLang="en-US" sz="2000" dirty="0"/>
          </a:p>
        </p:txBody>
      </p:sp>
      <p:sp>
        <p:nvSpPr>
          <p:cNvPr id="6" name="직사각형 5"/>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 y="1571612"/>
            <a:ext cx="9144000" cy="5072098"/>
          </a:xfrm>
        </p:spPr>
        <p:txBody>
          <a:bodyPr>
            <a:noAutofit/>
          </a:bodyPr>
          <a:lstStyle/>
          <a:p>
            <a:pPr fontAlgn="base"/>
            <a:r>
              <a:rPr lang="en-US" sz="2000" b="1" dirty="0" err="1" smtClean="0"/>
              <a:t>QoS</a:t>
            </a:r>
            <a:r>
              <a:rPr lang="en-US" sz="2000" b="1" dirty="0" smtClean="0"/>
              <a:t> 0</a:t>
            </a:r>
            <a:endParaRPr lang="en-US" sz="2000" dirty="0" smtClean="0"/>
          </a:p>
          <a:p>
            <a:pPr fontAlgn="base">
              <a:buNone/>
            </a:pPr>
            <a:r>
              <a:rPr lang="en-US" sz="1500" dirty="0" smtClean="0"/>
              <a:t>	-It is called 'Fire and forget', and it does not guarantee the arrival of a message because it only </a:t>
            </a:r>
          </a:p>
          <a:p>
            <a:pPr fontAlgn="base">
              <a:buNone/>
            </a:pPr>
            <a:r>
              <a:rPr lang="en-US" sz="1500" dirty="0" smtClean="0"/>
              <a:t>	takes one transmission. It can be used for very repetitive message types or non-business critical </a:t>
            </a:r>
          </a:p>
          <a:p>
            <a:pPr fontAlgn="base">
              <a:buNone/>
            </a:pPr>
            <a:r>
              <a:rPr lang="en-US" sz="1500" dirty="0" smtClean="0"/>
              <a:t>	messages.</a:t>
            </a:r>
          </a:p>
          <a:p>
            <a:pPr fontAlgn="base"/>
            <a:r>
              <a:rPr lang="en-US" sz="2000" b="1" dirty="0" err="1" smtClean="0"/>
              <a:t>QoS</a:t>
            </a:r>
            <a:r>
              <a:rPr lang="en-US" sz="2000" b="1" dirty="0" smtClean="0"/>
              <a:t> 1</a:t>
            </a:r>
            <a:endParaRPr lang="en-US" sz="2000" dirty="0" smtClean="0"/>
          </a:p>
          <a:p>
            <a:pPr fontAlgn="base">
              <a:buNone/>
            </a:pPr>
            <a:r>
              <a:rPr lang="en-US" sz="2000" dirty="0" smtClean="0"/>
              <a:t>	</a:t>
            </a:r>
            <a:r>
              <a:rPr lang="en-US" sz="1500" dirty="0" smtClean="0"/>
              <a:t>-Ensure that the message is received at least once by the intended recipient. When the issued message is received and understood by the intended recipient, the receipt of the message is confirmed via a confirmation message (PUBACK) sent to the issuing node. Messages are stored and resent regularly until the issuer receives a PUBACK. This kind of message can be useful for non-critical node shutdown.</a:t>
            </a:r>
          </a:p>
          <a:p>
            <a:pPr fontAlgn="base"/>
            <a:r>
              <a:rPr lang="en-US" sz="2000" b="1" dirty="0" err="1" smtClean="0"/>
              <a:t>QoS</a:t>
            </a:r>
            <a:r>
              <a:rPr lang="en-US" sz="2000" b="1" dirty="0" smtClean="0"/>
              <a:t> 2</a:t>
            </a:r>
          </a:p>
          <a:p>
            <a:pPr fontAlgn="base">
              <a:buNone/>
            </a:pPr>
            <a:r>
              <a:rPr lang="en-US" sz="2000" b="1" dirty="0" smtClean="0"/>
              <a:t>	</a:t>
            </a:r>
            <a:r>
              <a:rPr lang="en-US" sz="1500" b="1" dirty="0" smtClean="0"/>
              <a:t>-</a:t>
            </a:r>
            <a:r>
              <a:rPr lang="en-US" sz="1500" dirty="0" smtClean="0"/>
              <a:t>Ensure that messages are received and decrypted by the intended recipient. This step is the most secure and reliable MQTT </a:t>
            </a:r>
            <a:r>
              <a:rPr lang="en-US" sz="1500" dirty="0" err="1" smtClean="0"/>
              <a:t>QoS</a:t>
            </a:r>
            <a:r>
              <a:rPr lang="en-US" sz="1500" dirty="0" smtClean="0"/>
              <a:t> step. The issuer sends a message indicating that it has a </a:t>
            </a:r>
            <a:r>
              <a:rPr lang="en-US" sz="1500" dirty="0" err="1" smtClean="0"/>
              <a:t>QoS</a:t>
            </a:r>
            <a:r>
              <a:rPr lang="en-US" sz="1500" dirty="0" smtClean="0"/>
              <a:t> 2 </a:t>
            </a:r>
          </a:p>
          <a:p>
            <a:pPr fontAlgn="base">
              <a:buNone/>
            </a:pPr>
            <a:r>
              <a:rPr lang="en-US" sz="1500" dirty="0" smtClean="0"/>
              <a:t>	message. The intended recipient collects the notification, decrypts it, and indicates that It is ready to receive the message. The publisher relays the message. When the destination understands the message, it uses the acknowledgment to complete the transaction. These kinds of messages can </a:t>
            </a:r>
          </a:p>
          <a:p>
            <a:pPr fontAlgn="base">
              <a:buNone/>
            </a:pPr>
            <a:r>
              <a:rPr lang="en-US" sz="1500" dirty="0" smtClean="0"/>
              <a:t>	be used to turn lights or alarms on or off in your home.</a:t>
            </a:r>
            <a:endParaRPr lang="ko-KR" altLang="en-US" sz="1500" dirty="0"/>
          </a:p>
        </p:txBody>
      </p:sp>
      <p:sp>
        <p:nvSpPr>
          <p:cNvPr id="4" name="제목 1"/>
          <p:cNvSpPr>
            <a:spLocks noGrp="1"/>
          </p:cNvSpPr>
          <p:nvPr>
            <p:ph type="title"/>
          </p:nvPr>
        </p:nvSpPr>
        <p:spPr>
          <a:xfrm>
            <a:off x="457200" y="285728"/>
            <a:ext cx="8229600" cy="1143000"/>
          </a:xfrm>
        </p:spPr>
        <p:txBody>
          <a:bodyPr>
            <a:normAutofit/>
          </a:bodyPr>
          <a:lstStyle/>
          <a:p>
            <a:pPr fontAlgn="base"/>
            <a:r>
              <a:rPr lang="en-US" sz="4000" dirty="0" smtClean="0"/>
              <a:t>MQTT </a:t>
            </a:r>
            <a:r>
              <a:rPr lang="en-US" dirty="0" smtClean="0"/>
              <a:t/>
            </a:r>
            <a:br>
              <a:rPr lang="en-US" dirty="0" smtClean="0"/>
            </a:br>
            <a:r>
              <a:rPr lang="en-US" sz="2000" dirty="0" smtClean="0"/>
              <a:t>(Message </a:t>
            </a:r>
            <a:r>
              <a:rPr lang="en-US" sz="2000" dirty="0"/>
              <a:t>Queuing Telemetry </a:t>
            </a:r>
            <a:r>
              <a:rPr lang="en-US" sz="2000" dirty="0" smtClean="0"/>
              <a:t>Transport)</a:t>
            </a:r>
            <a:endParaRPr lang="en-US" sz="2000" dirty="0"/>
          </a:p>
        </p:txBody>
      </p:sp>
      <p:sp>
        <p:nvSpPr>
          <p:cNvPr id="7" name="직사각형 6"/>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fontAlgn="base"/>
            <a:r>
              <a:rPr lang="en-US" sz="4000" dirty="0" smtClean="0"/>
              <a:t>MQTT </a:t>
            </a:r>
            <a:r>
              <a:rPr lang="en-US" dirty="0" smtClean="0"/>
              <a:t/>
            </a:r>
            <a:br>
              <a:rPr lang="en-US" dirty="0" smtClean="0"/>
            </a:br>
            <a:r>
              <a:rPr lang="en-US" sz="2000" dirty="0" smtClean="0"/>
              <a:t>(Message </a:t>
            </a:r>
            <a:r>
              <a:rPr lang="en-US" sz="2000" dirty="0"/>
              <a:t>Queuing Telemetry </a:t>
            </a:r>
            <a:r>
              <a:rPr lang="en-US" sz="2000" dirty="0" smtClean="0"/>
              <a:t>Transport)</a:t>
            </a:r>
            <a:endParaRPr lang="en-US" sz="2000" dirty="0"/>
          </a:p>
        </p:txBody>
      </p:sp>
      <p:sp>
        <p:nvSpPr>
          <p:cNvPr id="5" name="내용 개체 틀 2"/>
          <p:cNvSpPr txBox="1">
            <a:spLocks/>
          </p:cNvSpPr>
          <p:nvPr/>
        </p:nvSpPr>
        <p:spPr>
          <a:xfrm>
            <a:off x="0" y="1571612"/>
            <a:ext cx="9144000" cy="5072098"/>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altLang="ko-KR" sz="2000" b="1" i="0" u="none" strike="noStrike" kern="1200" cap="none" spc="0" normalizeH="0" baseline="0" noProof="0" dirty="0" smtClean="0">
                <a:ln>
                  <a:noFill/>
                </a:ln>
                <a:solidFill>
                  <a:schemeClr val="tx1"/>
                </a:solidFill>
                <a:effectLst/>
                <a:uLnTx/>
                <a:uFillTx/>
                <a:latin typeface="+mn-lt"/>
                <a:ea typeface="+mn-ea"/>
                <a:cs typeface="+mn-cs"/>
              </a:rPr>
              <a:t>Pros</a:t>
            </a:r>
          </a:p>
          <a:p>
            <a:pPr marL="342900" indent="-342900">
              <a:spcBef>
                <a:spcPct val="20000"/>
              </a:spcBef>
            </a:pPr>
            <a:r>
              <a:rPr lang="en-US" sz="2000" dirty="0" smtClean="0"/>
              <a:t>	</a:t>
            </a:r>
            <a:r>
              <a:rPr lang="en-US" sz="1500" dirty="0" smtClean="0"/>
              <a:t>-MQTT is basically characterized by reliability and low power, so it is </a:t>
            </a:r>
            <a:endParaRPr lang="en-US" sz="1500" dirty="0" smtClean="0"/>
          </a:p>
          <a:p>
            <a:pPr marL="342900" indent="-342900">
              <a:spcBef>
                <a:spcPct val="20000"/>
              </a:spcBef>
            </a:pPr>
            <a:r>
              <a:rPr lang="en-US" sz="1500" dirty="0" smtClean="0"/>
              <a:t>	suitable for application to </a:t>
            </a:r>
            <a:r>
              <a:rPr lang="en-US" sz="1500" dirty="0" err="1" smtClean="0"/>
              <a:t>IoT</a:t>
            </a:r>
            <a:r>
              <a:rPr lang="en-US" sz="1500" dirty="0" smtClean="0"/>
              <a:t> networks.</a:t>
            </a:r>
          </a:p>
          <a:p>
            <a:pPr marL="342900" indent="-342900">
              <a:spcBef>
                <a:spcPct val="20000"/>
              </a:spcBef>
            </a:pPr>
            <a:endParaRPr lang="en-US" sz="1500" dirty="0" smtClean="0"/>
          </a:p>
          <a:p>
            <a:pPr marL="342900" indent="-342900">
              <a:spcBef>
                <a:spcPct val="20000"/>
              </a:spcBef>
            </a:pPr>
            <a:r>
              <a:rPr lang="en-US" sz="1500" dirty="0" smtClean="0"/>
              <a:t>	-Advantages of Publish/Subscribe Model</a:t>
            </a:r>
          </a:p>
          <a:p>
            <a:pPr marL="342900" indent="-342900">
              <a:spcBef>
                <a:spcPct val="20000"/>
              </a:spcBef>
            </a:pPr>
            <a:r>
              <a:rPr lang="en-US" sz="1500" dirty="0" smtClean="0"/>
              <a:t>		1) Separation of space</a:t>
            </a:r>
          </a:p>
          <a:p>
            <a:pPr marL="342900" indent="-342900">
              <a:spcBef>
                <a:spcPct val="20000"/>
              </a:spcBef>
            </a:pPr>
            <a:r>
              <a:rPr lang="en-US" sz="1500" dirty="0" smtClean="0"/>
              <a:t>		2) Time separation</a:t>
            </a:r>
          </a:p>
          <a:p>
            <a:pPr marL="342900" indent="-342900">
              <a:spcBef>
                <a:spcPct val="20000"/>
              </a:spcBef>
            </a:pPr>
            <a:r>
              <a:rPr lang="en-US" sz="1500" dirty="0" smtClean="0"/>
              <a:t>		3) Synchronization separation</a:t>
            </a:r>
          </a:p>
          <a:p>
            <a:pPr marL="342900" indent="-342900">
              <a:spcBef>
                <a:spcPct val="20000"/>
              </a:spcBef>
            </a:pPr>
            <a:endParaRPr lang="en-US" sz="1500" dirty="0" smtClean="0"/>
          </a:p>
          <a:p>
            <a:pPr marL="342900" indent="-342900">
              <a:spcBef>
                <a:spcPct val="20000"/>
              </a:spcBef>
            </a:pPr>
            <a:r>
              <a:rPr lang="en-US" sz="1500" dirty="0" smtClean="0"/>
              <a:t>	-LWT: MQTT provides a 'LWT (last will and testament)' message that can be saved to the MQTT broker in case a node unexpectedly loses its connection from the network.</a:t>
            </a:r>
          </a:p>
          <a:p>
            <a:pPr marL="342900" indent="-342900">
              <a:spcBef>
                <a:spcPct val="20000"/>
              </a:spcBef>
            </a:pPr>
            <a:endParaRPr lang="en-US" sz="1500" dirty="0" smtClean="0"/>
          </a:p>
          <a:p>
            <a:pPr marL="342900" indent="-342900">
              <a:spcBef>
                <a:spcPct val="20000"/>
              </a:spcBef>
            </a:pPr>
            <a:r>
              <a:rPr lang="en-US" sz="1500" dirty="0" smtClean="0"/>
              <a:t>	-It can be organized hierarchically using forward slashes (/), so you can </a:t>
            </a:r>
          </a:p>
          <a:p>
            <a:pPr marL="342900" indent="-342900">
              <a:spcBef>
                <a:spcPct val="20000"/>
              </a:spcBef>
            </a:pPr>
            <a:r>
              <a:rPr lang="en-US" sz="1500" dirty="0" smtClean="0"/>
              <a:t>	efficiently manage a large number of sensor devices.</a:t>
            </a:r>
            <a:r>
              <a:rPr kumimoji="0" lang="en-US" sz="1500" b="0" i="0" u="none" strike="noStrike" kern="1200" cap="none" spc="0" normalizeH="0" baseline="0" noProof="0" dirty="0" smtClean="0">
                <a:ln>
                  <a:noFill/>
                </a:ln>
                <a:solidFill>
                  <a:schemeClr val="tx1"/>
                </a:solidFill>
                <a:effectLst/>
                <a:uLnTx/>
                <a:uFillTx/>
                <a:latin typeface="+mn-lt"/>
                <a:ea typeface="+mn-ea"/>
                <a:cs typeface="+mn-cs"/>
              </a:rPr>
              <a:t>	</a:t>
            </a:r>
            <a:endParaRPr kumimoji="0" lang="ko-KR" altLang="en-US" sz="1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직사각형 12"/>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0" y="1885952"/>
            <a:ext cx="9144000" cy="5043510"/>
          </a:xfrm>
        </p:spPr>
        <p:txBody>
          <a:bodyPr>
            <a:normAutofit/>
          </a:bodyPr>
          <a:lstStyle/>
          <a:p>
            <a:pPr lvl="0">
              <a:defRPr/>
            </a:pPr>
            <a:r>
              <a:rPr lang="en-US" altLang="ko-KR" sz="2000" b="1" dirty="0" smtClean="0"/>
              <a:t>Cons</a:t>
            </a:r>
          </a:p>
          <a:p>
            <a:pPr fontAlgn="base">
              <a:buNone/>
            </a:pPr>
            <a:r>
              <a:rPr lang="en-US" sz="2000" dirty="0" smtClean="0"/>
              <a:t>	</a:t>
            </a:r>
            <a:r>
              <a:rPr lang="en-US" sz="1500" dirty="0" smtClean="0"/>
              <a:t>-Using a central broker can be a disadvantage for </a:t>
            </a:r>
            <a:r>
              <a:rPr lang="en-US" sz="1500" dirty="0" err="1" smtClean="0"/>
              <a:t>IoT</a:t>
            </a:r>
            <a:r>
              <a:rPr lang="en-US" sz="1500" dirty="0" smtClean="0"/>
              <a:t> systems in a decentralized environment. </a:t>
            </a:r>
          </a:p>
          <a:p>
            <a:pPr fontAlgn="base">
              <a:buNone/>
            </a:pPr>
            <a:r>
              <a:rPr lang="en-US" sz="1500" dirty="0" smtClean="0"/>
              <a:t>	In the case of a system with a central broker, when the system is expanded, the network expands </a:t>
            </a:r>
          </a:p>
          <a:p>
            <a:pPr fontAlgn="base">
              <a:buNone/>
            </a:pPr>
            <a:r>
              <a:rPr lang="en-US" sz="1500" dirty="0" smtClean="0"/>
              <a:t>	naturally and a central broker is required. No individual node wants to assume the cost and </a:t>
            </a:r>
          </a:p>
          <a:p>
            <a:pPr fontAlgn="base">
              <a:buNone/>
            </a:pPr>
            <a:r>
              <a:rPr lang="en-US" sz="1500" dirty="0" smtClean="0"/>
              <a:t>	responsibility of requiring resources, software and complexity that are not critical to the final node function. The central broker can be a single point of failure in a complete network.</a:t>
            </a:r>
          </a:p>
          <a:p>
            <a:pPr fontAlgn="base">
              <a:buNone/>
            </a:pPr>
            <a:endParaRPr lang="en-US" sz="1500" dirty="0" smtClean="0"/>
          </a:p>
          <a:p>
            <a:pPr fontAlgn="base">
              <a:buNone/>
            </a:pPr>
            <a:r>
              <a:rPr lang="en-US" sz="1500" dirty="0" smtClean="0"/>
              <a:t>	-TCP was originally designed for devices with a lot of memory and processing resources. </a:t>
            </a:r>
          </a:p>
          <a:p>
            <a:pPr fontAlgn="base">
              <a:buNone/>
            </a:pPr>
            <a:r>
              <a:rPr lang="en-US" sz="1500" dirty="0" smtClean="0"/>
              <a:t>	Therefore, it is not suitable for use in a lightweight </a:t>
            </a:r>
            <a:r>
              <a:rPr lang="en-US" sz="1500" dirty="0" err="1" smtClean="0"/>
              <a:t>IoT</a:t>
            </a:r>
            <a:r>
              <a:rPr lang="en-US" sz="1500" dirty="0" smtClean="0"/>
              <a:t> type network. The TCP protocol must </a:t>
            </a:r>
          </a:p>
          <a:p>
            <a:pPr fontAlgn="base">
              <a:buNone/>
            </a:pPr>
            <a:r>
              <a:rPr lang="en-US" sz="1500" dirty="0" smtClean="0"/>
              <a:t>	establish a connection through a multi-step handshake process before exchanging messages.</a:t>
            </a:r>
          </a:p>
          <a:p>
            <a:pPr fontAlgn="base">
              <a:buNone/>
            </a:pPr>
            <a:r>
              <a:rPr lang="en-US" sz="1500" dirty="0" smtClean="0"/>
              <a:t>	This method increases the wake-up time and communication time, and shortens the battery life in the long term.</a:t>
            </a:r>
          </a:p>
          <a:p>
            <a:endParaRPr lang="ko-KR" altLang="en-US" dirty="0"/>
          </a:p>
        </p:txBody>
      </p:sp>
      <p:sp>
        <p:nvSpPr>
          <p:cNvPr id="4" name="제목 1"/>
          <p:cNvSpPr>
            <a:spLocks noGrp="1"/>
          </p:cNvSpPr>
          <p:nvPr>
            <p:ph type="title"/>
          </p:nvPr>
        </p:nvSpPr>
        <p:spPr>
          <a:xfrm>
            <a:off x="457200" y="274638"/>
            <a:ext cx="8229600" cy="1143000"/>
          </a:xfrm>
        </p:spPr>
        <p:txBody>
          <a:bodyPr>
            <a:normAutofit/>
          </a:bodyPr>
          <a:lstStyle/>
          <a:p>
            <a:pPr fontAlgn="base"/>
            <a:r>
              <a:rPr lang="en-US" sz="4000" dirty="0" smtClean="0"/>
              <a:t>MQTT </a:t>
            </a:r>
            <a:r>
              <a:rPr lang="en-US" dirty="0" smtClean="0"/>
              <a:t/>
            </a:r>
            <a:br>
              <a:rPr lang="en-US" dirty="0" smtClean="0"/>
            </a:br>
            <a:r>
              <a:rPr lang="en-US" sz="2000" dirty="0" smtClean="0"/>
              <a:t>(Message </a:t>
            </a:r>
            <a:r>
              <a:rPr lang="en-US" sz="2000" dirty="0"/>
              <a:t>Queuing Telemetry </a:t>
            </a:r>
            <a:r>
              <a:rPr lang="en-US" sz="2000" dirty="0" smtClean="0"/>
              <a:t>Transport)</a:t>
            </a:r>
            <a:endParaRPr lang="en-US" sz="2000" dirty="0"/>
          </a:p>
        </p:txBody>
      </p:sp>
      <p:sp>
        <p:nvSpPr>
          <p:cNvPr id="7" name="직사각형 6"/>
          <p:cNvSpPr/>
          <p:nvPr/>
        </p:nvSpPr>
        <p:spPr>
          <a:xfrm>
            <a:off x="0" y="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0" y="6643710"/>
            <a:ext cx="9144000" cy="21429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92</Words>
  <Application>Microsoft Office PowerPoint</Application>
  <PresentationFormat>화면 슬라이드 쇼(4:3)</PresentationFormat>
  <Paragraphs>145</Paragraphs>
  <Slides>14</Slides>
  <Notes>2</Notes>
  <HiddenSlides>0</HiddenSlides>
  <MMClips>0</MMClips>
  <ScaleCrop>false</ScaleCrop>
  <HeadingPairs>
    <vt:vector size="4" baseType="variant">
      <vt:variant>
        <vt:lpstr>테마</vt:lpstr>
      </vt:variant>
      <vt:variant>
        <vt:i4>1</vt:i4>
      </vt:variant>
      <vt:variant>
        <vt:lpstr>슬라이드 제목</vt:lpstr>
      </vt:variant>
      <vt:variant>
        <vt:i4>14</vt:i4>
      </vt:variant>
    </vt:vector>
  </HeadingPairs>
  <TitlesOfParts>
    <vt:vector size="15" baseType="lpstr">
      <vt:lpstr>Office 테마</vt:lpstr>
      <vt:lpstr>Technical survey project </vt:lpstr>
      <vt:lpstr>CoAP (Constrained Application Protocol)</vt:lpstr>
      <vt:lpstr>CoAP (Constrained Application Protocol)</vt:lpstr>
      <vt:lpstr>CoAP (Constrained Application Protocol)</vt:lpstr>
      <vt:lpstr>CoAP (Constrained Application Protocol)</vt:lpstr>
      <vt:lpstr>MQTT  (Message Queuing Telemetry Transport)</vt:lpstr>
      <vt:lpstr>MQTT  (Message Queuing Telemetry Transport)</vt:lpstr>
      <vt:lpstr>MQTT  (Message Queuing Telemetry Transport)</vt:lpstr>
      <vt:lpstr>MQTT  (Message Queuing Telemetry Transport)</vt:lpstr>
      <vt:lpstr>MQTT  (Message Queuing Telemetry Transport)</vt:lpstr>
      <vt:lpstr>MQTT  (Message Queuing Telemetry Transport)</vt:lpstr>
      <vt:lpstr>XMPP (Extensible Messaging and Presence Protocol)</vt:lpstr>
      <vt:lpstr>XMPP (Extensible Messaging and Presence Protocol)</vt:lpstr>
      <vt:lpstr>XMPP (Extensible Messaging and Presence Protocol)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survey project</dc:title>
  <dc:creator>User</dc:creator>
  <cp:lastModifiedBy>User</cp:lastModifiedBy>
  <cp:revision>24</cp:revision>
  <dcterms:created xsi:type="dcterms:W3CDTF">2020-11-19T09:45:51Z</dcterms:created>
  <dcterms:modified xsi:type="dcterms:W3CDTF">2020-11-23T18:10:30Z</dcterms:modified>
</cp:coreProperties>
</file>