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44412-CC5D-43C4-8FF5-1981D535EED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22DD0-1BF2-4972-87EB-5A8FA9CF1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22DD0-1BF2-4972-87EB-5A8FA9CF11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4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22DD0-1BF2-4972-87EB-5A8FA9CF11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1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22DD0-1BF2-4972-87EB-5A8FA9CF11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4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22DD0-1BF2-4972-87EB-5A8FA9CF11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7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5E52-AD9D-C511-A9C1-449700B1A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E536B-CF6F-C34E-4242-76F1B4F28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B8B12-8046-65CB-9FD0-3AA9E47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FF681-6B68-F016-9153-AC54CC14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09AFF-C31E-FE7A-4ACA-6C160A7B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7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D0293-7144-00A9-6C44-AC3DEC24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93CE2-C3C4-9FFE-F354-27331B43B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504DD-6F30-112F-01E4-B0B41692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1F8D0-FB96-CDEE-410F-1CD2638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F5CF8-D6AB-7BBD-8759-590FAA5E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48C1EB-F11E-41AC-49F8-142D3F3F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C36BF-6472-8A43-B9E8-27113E92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FF510-006D-DBB5-241F-DFB8269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4D2A2-87E2-9D54-2931-87A124CD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46A24-D836-AC44-4952-E9A6DAE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4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51D5-2107-65A6-E844-19FFFAA2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6C37-6710-DBED-F352-782306EA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8874F-8B7D-A810-1861-89BD8B27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316B0-F8E3-AED9-2A9B-6920B78F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E8441-6DFD-81DF-2208-AD9BCAC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F076-6104-C0C1-5647-0CD73035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88185-DEB4-5547-6F43-F35A06A1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A7226-169F-9044-47C0-0000DEA9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D83FE-AF61-A99D-B3A5-F2FBE9EF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C669D-D6D6-9D35-7ED6-B68021F1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7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F525-C276-6179-E66A-5F09554F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BCB7A-BCE2-F93C-02D0-3DBE7842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67BC6-954D-0A67-F7C7-456DCD26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F2E99-F3AE-E078-2C3F-B052AF5D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8A4C2-925F-8843-84FE-6704C239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A9876-E699-B420-3A20-7B719EF6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6C6F-825A-FED0-2AA7-CF73A3FC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7A406-DAFA-56B9-C3C3-BF22D274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07811-96E1-8D34-6393-BFE44A270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2FC2E-273B-6F81-527E-C92536632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48E9C-FDDD-794D-5965-3076FB25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380E8-9302-55F6-CF2B-0D78D818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7DFBD-C412-2735-31CA-8E7ACF22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3572F-29D7-D265-4755-272BFD65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9F36-1B46-D376-DD73-57BCF7E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49ED23-A4D7-23C8-66C8-485AC085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FBC30D-FB04-8D4E-8F33-7EB15E6D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A1F6D-3BB6-239F-A06B-9D4EF32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08590-AC9A-1DE4-5A07-66C1DAC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BDA60C-0716-38D3-AA40-03F624E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D0766-1280-AA9D-1C6E-51EB400F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07D86-164C-8FE9-F249-EB7FF84D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37862-099B-0C4F-7029-895B815E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73C7F-BB14-FB0C-6E88-AEFEACEA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37E37-8ADE-EF90-BD36-CB91FEF6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070F0-F028-31BB-765E-FAD54D5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6A7B9-2503-9019-10D5-8E5EB98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D3D6-D0F9-33CA-F23C-0C586347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30C4E-4E26-D4F7-5C1E-A5D7BF069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2F417-646C-0532-D28E-9A3C4975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654BF-A561-CE8C-1B3E-2FABA26A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4BB8D-B840-882A-631B-F586F090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16BBB-CC38-5970-E8B6-662C522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38AFF-CF5C-B4F1-801B-2F9E8A8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893FA-2928-7E73-51C9-2E09BF24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7C5C-113D-DFF9-D74D-AF8E581B2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56C8-4F79-4FDC-8216-119FAD8C12D4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7356F-2879-FBA8-111C-D57F313FB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9FE61-562C-7A0C-6509-0774230EA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D0E2-20FF-44EF-984F-47548B9B8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BC0B-E08E-D6E9-3221-DE7D9C8DC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473"/>
            <a:ext cx="9144000" cy="693120"/>
          </a:xfrm>
        </p:spPr>
        <p:txBody>
          <a:bodyPr>
            <a:normAutofit fontScale="90000"/>
          </a:bodyPr>
          <a:lstStyle/>
          <a:p>
            <a:r>
              <a:rPr lang="en-US" altLang="zh-CN" sz="3600" dirty="0" err="1"/>
              <a:t>RepVGG</a:t>
            </a:r>
            <a:r>
              <a:rPr lang="en-US" altLang="zh-CN" sz="3600" dirty="0"/>
              <a:t>: Making VGG-style </a:t>
            </a:r>
            <a:r>
              <a:rPr lang="en-US" altLang="zh-CN" sz="3600" dirty="0" err="1"/>
              <a:t>ConvNets</a:t>
            </a:r>
            <a:r>
              <a:rPr lang="en-US" altLang="zh-CN" sz="3600" dirty="0"/>
              <a:t> Great Again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FB540-D68E-D813-7A64-AF67128C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3677"/>
            <a:ext cx="9144000" cy="11941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CVPR 2021</a:t>
            </a:r>
          </a:p>
          <a:p>
            <a:r>
              <a:rPr lang="zh-CN" altLang="en-US" sz="2000" dirty="0"/>
              <a:t>作者：丁霄汉</a:t>
            </a:r>
            <a:endParaRPr lang="en-US" altLang="zh-CN" sz="2000" dirty="0"/>
          </a:p>
          <a:p>
            <a:r>
              <a:rPr lang="en-US" altLang="zh-CN" sz="2000" dirty="0"/>
              <a:t>Doi</a:t>
            </a:r>
            <a:r>
              <a:rPr lang="zh-CN" altLang="en-US" sz="2000" dirty="0"/>
              <a:t>：</a:t>
            </a:r>
            <a:r>
              <a:rPr lang="en-US" altLang="zh-CN" sz="2000" dirty="0"/>
              <a:t>10.48550/arXiv.2101.03697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477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A0A0-BFC8-5515-252B-36D11D06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31F47D-0D23-2D8E-030A-795C6A2E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524" y="2819541"/>
            <a:ext cx="7180952" cy="25904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DAAEEF-AD07-137E-6618-18307FCBC88C}"/>
              </a:ext>
            </a:extLst>
          </p:cNvPr>
          <p:cNvSpPr txBox="1"/>
          <p:nvPr/>
        </p:nvSpPr>
        <p:spPr>
          <a:xfrm>
            <a:off x="2257259" y="169068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多分支结构优点：在训练时性能高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C72BE9-F18B-C6A5-9A6B-64B06FE496DB}"/>
              </a:ext>
            </a:extLst>
          </p:cNvPr>
          <p:cNvSpPr txBox="1"/>
          <p:nvPr/>
        </p:nvSpPr>
        <p:spPr>
          <a:xfrm>
            <a:off x="6479176" y="16906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多分支结构缺点：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需要保存中间结果，显存占用量高。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模型分支越多，速度相对越慢。</a:t>
            </a:r>
          </a:p>
        </p:txBody>
      </p:sp>
    </p:spTree>
    <p:extLst>
      <p:ext uri="{BB962C8B-B14F-4D97-AF65-F5344CB8AC3E}">
        <p14:creationId xmlns:p14="http://schemas.microsoft.com/office/powerpoint/2010/main" val="1191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B76BBA-941B-AA1A-F54E-A7C8DC41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repVGG</a:t>
            </a:r>
            <a:r>
              <a:rPr lang="zh-CN" altLang="en-US" sz="5400"/>
              <a:t>核心思想：</a:t>
            </a:r>
          </a:p>
        </p:txBody>
      </p:sp>
      <p:pic>
        <p:nvPicPr>
          <p:cNvPr id="12" name="Picture 11" descr="一架黄色纸飞机与多架灰色纸飞机飞向不同方向">
            <a:extLst>
              <a:ext uri="{FF2B5EF4-FFF2-40B4-BE49-F238E27FC236}">
                <a16:creationId xmlns:a16="http://schemas.microsoft.com/office/drawing/2014/main" id="{4EF7FFFE-BF05-45D3-BFB2-BE553920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6" r="3829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87913-20D5-94A2-DA60-E6D8F8A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通过结构重参数化思想，让</a:t>
            </a:r>
            <a:r>
              <a:rPr lang="zh-CN" altLang="en-US" sz="2000" b="1" dirty="0">
                <a:latin typeface="+mn-ea"/>
              </a:rPr>
              <a:t>训练网络的多路结构</a:t>
            </a:r>
            <a:r>
              <a:rPr lang="zh-CN" altLang="en-US" sz="2000" dirty="0">
                <a:latin typeface="+mn-ea"/>
              </a:rPr>
              <a:t>转换为</a:t>
            </a:r>
            <a:r>
              <a:rPr lang="zh-CN" altLang="en-US" sz="2000" b="1" dirty="0">
                <a:latin typeface="+mn-ea"/>
              </a:rPr>
              <a:t>推理网络的单路结构。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（模型分支越少，速度越快，单路结构在推理时速度快、省内存）</a:t>
            </a:r>
          </a:p>
        </p:txBody>
      </p:sp>
    </p:spTree>
    <p:extLst>
      <p:ext uri="{BB962C8B-B14F-4D97-AF65-F5344CB8AC3E}">
        <p14:creationId xmlns:p14="http://schemas.microsoft.com/office/powerpoint/2010/main" val="19880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6BBA-941B-AA1A-F54E-A7C8DC4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repVGG</a:t>
            </a:r>
            <a:r>
              <a:rPr lang="zh-CN" altLang="en-US" sz="3200" dirty="0"/>
              <a:t>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87913-20D5-94A2-DA60-E6D8F8A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4" y="1690689"/>
            <a:ext cx="4467024" cy="127278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在原始</a:t>
            </a:r>
            <a:r>
              <a:rPr lang="en-US" altLang="zh-CN" sz="2000" dirty="0"/>
              <a:t>VGG</a:t>
            </a:r>
            <a:r>
              <a:rPr lang="zh-CN" altLang="en-US" sz="2000" dirty="0"/>
              <a:t>基础上，引入残差分支和</a:t>
            </a:r>
            <a:r>
              <a:rPr lang="en-US" altLang="zh-CN" sz="2000" dirty="0"/>
              <a:t>1×1</a:t>
            </a:r>
            <a:r>
              <a:rPr lang="zh-CN" altLang="en-US" sz="2000" dirty="0"/>
              <a:t>卷积分支，为了后续重参数化为单路结构，不进行跨层连接。实验结果如下图。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354EA-F857-92AA-3006-6B27A232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5" y="1421687"/>
            <a:ext cx="5364310" cy="43889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65B795-3B5B-988B-98B6-D53DF435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2" y="3616177"/>
            <a:ext cx="4974067" cy="211495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E9AB79-83F1-12ED-8CE7-72DA640899CB}"/>
              </a:ext>
            </a:extLst>
          </p:cNvPr>
          <p:cNvSpPr txBox="1">
            <a:spLocks/>
          </p:cNvSpPr>
          <p:nvPr/>
        </p:nvSpPr>
        <p:spPr>
          <a:xfrm>
            <a:off x="4811416" y="1511407"/>
            <a:ext cx="5168608" cy="83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27B78C-9154-1B90-E7AC-8A4C29E5FC7D}"/>
              </a:ext>
            </a:extLst>
          </p:cNvPr>
          <p:cNvSpPr txBox="1"/>
          <p:nvPr/>
        </p:nvSpPr>
        <p:spPr>
          <a:xfrm>
            <a:off x="8262658" y="5944198"/>
            <a:ext cx="199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repVGG</a:t>
            </a:r>
            <a:r>
              <a:rPr lang="zh-CN" altLang="en-US" sz="1800" dirty="0"/>
              <a:t>结构草图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6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6BBA-941B-AA1A-F54E-A7C8DC4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多分支（</a:t>
            </a:r>
            <a:r>
              <a:rPr lang="en-US" altLang="zh-CN" sz="3200" dirty="0"/>
              <a:t>train</a:t>
            </a:r>
            <a:r>
              <a:rPr lang="zh-CN" altLang="en-US" sz="3200" dirty="0"/>
              <a:t>）转换为分支（</a:t>
            </a:r>
            <a:r>
              <a:rPr lang="en-US" altLang="zh-CN" sz="3200" dirty="0"/>
              <a:t>test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87913-20D5-94A2-DA60-E6D8F8A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4" y="1690689"/>
            <a:ext cx="4467024" cy="442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卷积层和</a:t>
            </a:r>
            <a:r>
              <a:rPr lang="en-US" altLang="zh-CN" sz="2400" dirty="0"/>
              <a:t>BN</a:t>
            </a:r>
            <a:r>
              <a:rPr lang="zh-CN" altLang="en-US" sz="2400" dirty="0"/>
              <a:t>层合并：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E9AB79-83F1-12ED-8CE7-72DA640899CB}"/>
              </a:ext>
            </a:extLst>
          </p:cNvPr>
          <p:cNvSpPr txBox="1">
            <a:spLocks/>
          </p:cNvSpPr>
          <p:nvPr/>
        </p:nvSpPr>
        <p:spPr>
          <a:xfrm>
            <a:off x="4811416" y="1511407"/>
            <a:ext cx="5168608" cy="83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2F6A21-5F5B-F2A0-13DE-13BCBDFB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73" y="2282431"/>
            <a:ext cx="5950134" cy="39703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673E85-75EE-C528-8836-223ED1A1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333" y="1412021"/>
            <a:ext cx="4086149" cy="466280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E1959F7-6430-5D6A-4C3D-60571F6A0016}"/>
              </a:ext>
            </a:extLst>
          </p:cNvPr>
          <p:cNvSpPr txBox="1"/>
          <p:nvPr/>
        </p:nvSpPr>
        <p:spPr>
          <a:xfrm>
            <a:off x="8332326" y="6123543"/>
            <a:ext cx="232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结构重参数化示意图</a:t>
            </a:r>
          </a:p>
        </p:txBody>
      </p:sp>
    </p:spTree>
    <p:extLst>
      <p:ext uri="{BB962C8B-B14F-4D97-AF65-F5344CB8AC3E}">
        <p14:creationId xmlns:p14="http://schemas.microsoft.com/office/powerpoint/2010/main" val="41699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87913-20D5-94A2-DA60-E6D8F8A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24" y="234010"/>
            <a:ext cx="3932497" cy="506224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conv_3×3</a:t>
            </a:r>
            <a:r>
              <a:rPr lang="zh-CN" altLang="en-US" sz="2400" dirty="0"/>
              <a:t>和</a:t>
            </a:r>
            <a:r>
              <a:rPr lang="en-US" altLang="zh-CN" sz="2400" dirty="0"/>
              <a:t>conv_1×1</a:t>
            </a:r>
            <a:r>
              <a:rPr lang="zh-CN" altLang="en-US" sz="2400" dirty="0"/>
              <a:t>合并：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5" name="图片 24" descr="图形用户界面&#10;&#10;描述已自动生成">
            <a:extLst>
              <a:ext uri="{FF2B5EF4-FFF2-40B4-BE49-F238E27FC236}">
                <a16:creationId xmlns:a16="http://schemas.microsoft.com/office/drawing/2014/main" id="{6383122F-82ED-3BCD-26E0-A8AD1C39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7" y="4702918"/>
            <a:ext cx="4009703" cy="19547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B192840-2754-FD3C-8BC2-4E786AB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19" y="2983594"/>
            <a:ext cx="4009703" cy="159385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03EFCD1-A374-C657-3AAF-0D1C528B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17" y="740234"/>
            <a:ext cx="4003462" cy="19616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69537A-C3BB-8815-6DE0-03E0D5CF9A9D}"/>
              </a:ext>
            </a:extLst>
          </p:cNvPr>
          <p:cNvSpPr txBox="1"/>
          <p:nvPr/>
        </p:nvSpPr>
        <p:spPr>
          <a:xfrm>
            <a:off x="8332326" y="6123543"/>
            <a:ext cx="232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结构重参数化示意图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E55275-D0A5-57D2-9E48-25C7A0F24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333" y="1412021"/>
            <a:ext cx="4086149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87913-20D5-94A2-DA60-E6D8F8A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24" y="321100"/>
            <a:ext cx="4690145" cy="5062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identity </a:t>
            </a:r>
            <a:r>
              <a:rPr lang="zh-CN" altLang="en-US" sz="2400" dirty="0"/>
              <a:t>等效为特殊权重的卷积层</a:t>
            </a:r>
            <a:endParaRPr lang="en-US" altLang="zh-CN" sz="2400" dirty="0"/>
          </a:p>
        </p:txBody>
      </p:sp>
      <p:pic>
        <p:nvPicPr>
          <p:cNvPr id="2" name="图片 1" descr="手机屏幕的截图&#10;&#10;描述已自动生成">
            <a:extLst>
              <a:ext uri="{FF2B5EF4-FFF2-40B4-BE49-F238E27FC236}">
                <a16:creationId xmlns:a16="http://schemas.microsoft.com/office/drawing/2014/main" id="{20B7A65D-7E3C-43E2-FF23-D9F15B7AF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8" y="3653789"/>
            <a:ext cx="5138928" cy="25052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584492-E32E-9FF0-7369-285AA9ACA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8" y="1277115"/>
            <a:ext cx="5138928" cy="19270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1AC5F4-D508-60EA-C406-F18B1C435D31}"/>
              </a:ext>
            </a:extLst>
          </p:cNvPr>
          <p:cNvSpPr txBox="1"/>
          <p:nvPr/>
        </p:nvSpPr>
        <p:spPr>
          <a:xfrm>
            <a:off x="8332326" y="6123543"/>
            <a:ext cx="232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结构重参数化示意图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CE9FF-EA41-D595-99E4-17C8B7E38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333" y="1412021"/>
            <a:ext cx="4086149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B76BBA-941B-AA1A-F54E-A7C8DC41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74D41-11DA-B278-AEF1-F98F2F10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197</Words>
  <Application>Microsoft Office PowerPoint</Application>
  <PresentationFormat>宽屏</PresentationFormat>
  <Paragraphs>28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RepVGG: Making VGG-style ConvNets Great Again</vt:lpstr>
      <vt:lpstr>背景</vt:lpstr>
      <vt:lpstr>repVGG核心思想：</vt:lpstr>
      <vt:lpstr>repVGG结构设计</vt:lpstr>
      <vt:lpstr>多分支（train）转换为分支（test）</vt:lpstr>
      <vt:lpstr>PowerPoint 演示文稿</vt:lpstr>
      <vt:lpstr>PowerPoint 演示文稿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RepVGG: Making VGG-style ConvNets Great Again</dc:title>
  <dc:creator>Administrator</dc:creator>
  <cp:lastModifiedBy>Administrator</cp:lastModifiedBy>
  <cp:revision>27</cp:revision>
  <dcterms:created xsi:type="dcterms:W3CDTF">2023-10-19T05:39:35Z</dcterms:created>
  <dcterms:modified xsi:type="dcterms:W3CDTF">2023-10-19T13:36:34Z</dcterms:modified>
</cp:coreProperties>
</file>