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제목 슬라이드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flipH="1" rot="10800000">
            <a:off x="7213577" y="3810000"/>
            <a:ext cx="4978423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Shape 30"/>
          <p:cNvSpPr/>
          <p:nvPr/>
        </p:nvSpPr>
        <p:spPr>
          <a:xfrm flipH="1" rot="10800000">
            <a:off x="7213600" y="3897009"/>
            <a:ext cx="4978399" cy="192023"/>
          </a:xfrm>
          <a:prstGeom prst="rect">
            <a:avLst/>
          </a:prstGeom>
          <a:solidFill>
            <a:schemeClr val="accent2">
              <a:alpha val="4823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Shape 31"/>
          <p:cNvSpPr/>
          <p:nvPr/>
        </p:nvSpPr>
        <p:spPr>
          <a:xfrm flipH="1" rot="10800000">
            <a:off x="7213600" y="4115164"/>
            <a:ext cx="4978399" cy="9143"/>
          </a:xfrm>
          <a:prstGeom prst="rect">
            <a:avLst/>
          </a:prstGeom>
          <a:solidFill>
            <a:schemeClr val="accent2">
              <a:alpha val="63137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Shape 32"/>
          <p:cNvSpPr/>
          <p:nvPr/>
        </p:nvSpPr>
        <p:spPr>
          <a:xfrm flipH="1" rot="10800000">
            <a:off x="7213600" y="4164401"/>
            <a:ext cx="2621279" cy="18286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Shape 33"/>
          <p:cNvSpPr/>
          <p:nvPr/>
        </p:nvSpPr>
        <p:spPr>
          <a:xfrm flipH="1" rot="10800000">
            <a:off x="7213600" y="4199571"/>
            <a:ext cx="2621279" cy="9143"/>
          </a:xfrm>
          <a:prstGeom prst="rect">
            <a:avLst/>
          </a:prstGeom>
          <a:solidFill>
            <a:schemeClr val="accent2">
              <a:alpha val="63137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7213600" y="3962400"/>
            <a:ext cx="4084319" cy="2742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9835342" y="4060982"/>
            <a:ext cx="2133598" cy="365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0" y="3649662"/>
            <a:ext cx="12192000" cy="244170"/>
          </a:xfrm>
          <a:prstGeom prst="rect">
            <a:avLst/>
          </a:prstGeom>
          <a:solidFill>
            <a:schemeClr val="accent2">
              <a:alpha val="4823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0" y="3675528"/>
            <a:ext cx="12192000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" name="Shape 38"/>
          <p:cNvSpPr/>
          <p:nvPr/>
        </p:nvSpPr>
        <p:spPr>
          <a:xfrm flipH="1" rot="10800000">
            <a:off x="8552067" y="3643089"/>
            <a:ext cx="3639932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0" y="0"/>
            <a:ext cx="12192000" cy="37016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" name="Shape 40"/>
          <p:cNvSpPr txBox="1"/>
          <p:nvPr>
            <p:ph type="ctrTitle"/>
          </p:nvPr>
        </p:nvSpPr>
        <p:spPr>
          <a:xfrm>
            <a:off x="609600" y="2401888"/>
            <a:ext cx="112776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0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09600" y="3899937"/>
            <a:ext cx="660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7" lvl="0" marL="6400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0" i="0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940800" y="4206239"/>
            <a:ext cx="128015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7213600" y="4205287"/>
            <a:ext cx="1727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1093450" y="1135"/>
            <a:ext cx="99694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세로 제목 및 텍스트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 rot="5400000">
            <a:off x="7569198" y="2616199"/>
            <a:ext cx="5486399" cy="2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 rot="5400000">
            <a:off x="2031998" y="-279399"/>
            <a:ext cx="5486399" cy="8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79400" lvl="0" marL="812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54000" lvl="1" marL="1066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15900" lvl="2" marL="1282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536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77799" lvl="4" marL="168909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39699" lvl="5" marL="185419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lvl="6" marL="2044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8900" lvl="7" marL="2203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88900" lvl="8" marL="241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8782046" y="612647"/>
            <a:ext cx="127634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7010400" y="612647"/>
            <a:ext cx="1767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0899646" y="2270"/>
            <a:ext cx="1016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15600" y="1536633"/>
            <a:ext cx="11360700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79400" lvl="0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54000" lvl="1" marL="1066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15900" lvl="2" marL="128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77799" lvl="4" marL="16890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39699" lvl="5" marL="18541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lvl="6" marL="2044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8900" lvl="7" marL="2203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88900" lvl="8" marL="241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1296610" y="6217621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구역 머리글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963083" y="19812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rebuchet MS"/>
              <a:buNone/>
              <a:defRPr b="1" i="0" sz="43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963083" y="3367087"/>
            <a:ext cx="10363200" cy="1509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19" lvl="0" marL="4572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0" i="0" sz="21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51968" lvl="1" marL="6583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18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5044" lvl="2" marL="9235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01675" lvl="3" marL="117957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83388" lvl="4" marL="13898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39699" lvl="5" marL="185419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lvl="6" marL="2044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8900" lvl="7" marL="2203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88900" lvl="8" marL="241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8782046" y="612647"/>
            <a:ext cx="127634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7010400" y="612647"/>
            <a:ext cx="1767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899646" y="2270"/>
            <a:ext cx="1016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콘텐츠 2개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609600" y="1143000"/>
            <a:ext cx="109727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09600" y="2249425"/>
            <a:ext cx="5384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lvl="0" marL="609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01600" lvl="1" marL="869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b="0" i="0" sz="19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01599" lvl="2" marL="113029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52400" lvl="3" marL="1435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39699" lvl="4" marL="163829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39699" lvl="5" marL="185419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lvl="6" marL="2044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8900" lvl="7" marL="2203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88900" lvl="8" marL="241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6197600" y="2249425"/>
            <a:ext cx="5384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lvl="0" marL="609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01600" lvl="1" marL="869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b="0" i="0" sz="19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01599" lvl="2" marL="113029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52400" lvl="3" marL="1435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39699" lvl="4" marL="163829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39699" lvl="5" marL="185419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lvl="6" marL="2044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8900" lvl="7" marL="2203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88900" lvl="8" marL="241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8782046" y="612647"/>
            <a:ext cx="127634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7010400" y="612647"/>
            <a:ext cx="1767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0899646" y="2270"/>
            <a:ext cx="1016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비교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508000" y="1143000"/>
            <a:ext cx="11176000" cy="1069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508000" y="2244966"/>
            <a:ext cx="5388864" cy="457200"/>
          </a:xfrm>
          <a:prstGeom prst="rect">
            <a:avLst/>
          </a:prstGeom>
          <a:solidFill>
            <a:srgbClr val="328D96">
              <a:alpha val="23137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-7619" lvl="0" marL="4572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1" i="0" sz="1900" u="none" cap="none" strike="noStrik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51968" lvl="1" marL="6583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1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5044" lvl="2" marL="9235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01675" lvl="3" marL="117957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83388" lvl="4" marL="13898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1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39699" lvl="5" marL="185419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lvl="6" marL="2044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8900" lvl="7" marL="2203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88900" lvl="8" marL="241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6294967" y="2244966"/>
            <a:ext cx="5389032" cy="457200"/>
          </a:xfrm>
          <a:prstGeom prst="rect">
            <a:avLst/>
          </a:prstGeom>
          <a:solidFill>
            <a:srgbClr val="328D96">
              <a:alpha val="23137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-7619" lvl="0" marL="4572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1" i="0" sz="1900" u="none" cap="none" strike="noStrik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51968" lvl="1" marL="6583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1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5044" lvl="2" marL="9235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01675" lvl="3" marL="117957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83388" lvl="4" marL="13898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1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39699" lvl="5" marL="185419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lvl="6" marL="2044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8900" lvl="7" marL="2203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88900" lvl="8" marL="241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508000" y="2708516"/>
            <a:ext cx="5388864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lvl="0" marL="609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27000" lvl="1" marL="901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01599" lvl="2" marL="113029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14300" lvl="3" marL="1384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01599" lvl="4" marL="158749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39699" lvl="5" marL="185419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lvl="6" marL="2044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8900" lvl="7" marL="2203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88900" lvl="8" marL="241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6291073" y="2708516"/>
            <a:ext cx="5389032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lvl="0" marL="609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27000" lvl="1" marL="901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01599" lvl="2" marL="113029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14300" lvl="3" marL="1384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01599" lvl="4" marL="158749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39699" lvl="5" marL="185419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lvl="6" marL="2044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8900" lvl="7" marL="2203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88900" lvl="8" marL="241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8782046" y="612647"/>
            <a:ext cx="127634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10899646" y="2270"/>
            <a:ext cx="1016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7010400" y="612647"/>
            <a:ext cx="1767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제목만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09600" y="1143000"/>
            <a:ext cx="10972799" cy="1069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8778239" y="612647"/>
            <a:ext cx="127634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7010400" y="612647"/>
            <a:ext cx="1767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10899646" y="2270"/>
            <a:ext cx="1016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캡션 있는 콘텐츠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7137995" y="1101970"/>
            <a:ext cx="4511037" cy="877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 b="1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137995" y="2010725"/>
            <a:ext cx="4511037" cy="4617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144" lvl="0" marL="91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51968" lvl="1" marL="6583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1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5044" lvl="2" marL="9235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01675" lvl="3" marL="117957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83388" lvl="4" marL="13898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0" i="0" sz="9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39699" lvl="5" marL="185419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lvl="6" marL="2044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8900" lvl="7" marL="2203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88900" lvl="8" marL="241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203200" y="776287"/>
            <a:ext cx="6803136" cy="5852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55600" lvl="0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92100" lvl="1" marL="111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b="0" i="0" sz="2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15900" lvl="2" marL="1282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90500" lvl="3" marL="1485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77799" lvl="4" marL="168909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39699" lvl="5" marL="185419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lvl="6" marL="2044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8900" lvl="7" marL="2203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88900" lvl="8" marL="241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8782046" y="612647"/>
            <a:ext cx="127634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7010400" y="612647"/>
            <a:ext cx="1767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10899646" y="2270"/>
            <a:ext cx="1016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캡션 있는 그림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-5400000">
            <a:off x="5304295" y="3058777"/>
            <a:ext cx="4681637" cy="7824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538227" y="1143000"/>
            <a:ext cx="6096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  <a:effectLst>
            <a:outerShdw blurRad="57150" rotWithShape="0" algn="tl" dir="4800000" dist="31750">
              <a:srgbClr val="000000">
                <a:alpha val="23137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54000" lvl="1" marL="1066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15900" lvl="2" marL="1282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536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77799" lvl="4" marL="168909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39699" lvl="5" marL="185419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lvl="6" marL="2044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8900" lvl="7" marL="2203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88900" lvl="8" marL="241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8117924" y="3274308"/>
            <a:ext cx="3454399" cy="25164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0" i="0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51968" lvl="1" marL="6583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1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5044" lvl="2" marL="9235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01675" lvl="3" marL="117957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83388" lvl="4" marL="13898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0" i="0" sz="9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39699" lvl="5" marL="185419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lvl="6" marL="2044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8900" lvl="7" marL="2203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88900" lvl="8" marL="241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8782046" y="612647"/>
            <a:ext cx="127634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7010400" y="612647"/>
            <a:ext cx="1767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10899646" y="2270"/>
            <a:ext cx="1016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제목 및 세로 텍스트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09600" y="1143000"/>
            <a:ext cx="109727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 rot="5400000">
            <a:off x="3933442" y="-1074419"/>
            <a:ext cx="4325112" cy="1097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79400" lvl="0" marL="812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54000" lvl="1" marL="1066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15900" lvl="2" marL="1282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536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77799" lvl="4" marL="168909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39699" lvl="5" marL="185419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lvl="6" marL="2044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8900" lvl="7" marL="2203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88900" lvl="8" marL="241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8782046" y="612647"/>
            <a:ext cx="127634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7010400" y="612647"/>
            <a:ext cx="1767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10899646" y="2270"/>
            <a:ext cx="1016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366814"/>
            <a:ext cx="12192000" cy="84402"/>
          </a:xfrm>
          <a:prstGeom prst="rect">
            <a:avLst/>
          </a:prstGeom>
          <a:solidFill>
            <a:schemeClr val="accent2">
              <a:alpha val="4823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12192000" cy="310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308277"/>
            <a:ext cx="12192000" cy="914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Shape 13"/>
          <p:cNvSpPr/>
          <p:nvPr/>
        </p:nvSpPr>
        <p:spPr>
          <a:xfrm flipH="1" rot="10800000">
            <a:off x="7213577" y="360246"/>
            <a:ext cx="4978423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Shape 14"/>
          <p:cNvSpPr/>
          <p:nvPr/>
        </p:nvSpPr>
        <p:spPr>
          <a:xfrm flipH="1" rot="10800000">
            <a:off x="7213600" y="440111"/>
            <a:ext cx="4978399" cy="180034"/>
          </a:xfrm>
          <a:prstGeom prst="rect">
            <a:avLst/>
          </a:prstGeom>
          <a:solidFill>
            <a:schemeClr val="accent2">
              <a:alpha val="4823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7209785" y="497504"/>
            <a:ext cx="4084319" cy="2742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9831528" y="588943"/>
            <a:ext cx="2133598" cy="365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313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12059307" y="-2001"/>
            <a:ext cx="36573" cy="621792"/>
          </a:xfrm>
          <a:prstGeom prst="rect">
            <a:avLst/>
          </a:prstGeom>
          <a:solidFill>
            <a:srgbClr val="FFFFFF">
              <a:alpha val="6313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12033903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1967231" y="-2001"/>
            <a:ext cx="36573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887567" y="375"/>
            <a:ext cx="73147" cy="58521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11831300" y="375"/>
            <a:ext cx="12192" cy="585215"/>
          </a:xfrm>
          <a:prstGeom prst="rect">
            <a:avLst/>
          </a:prstGeom>
          <a:solidFill>
            <a:srgbClr val="FFFFFF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609600" y="1143000"/>
            <a:ext cx="109727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09600" y="2249424"/>
            <a:ext cx="10972799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79400" lvl="0" marL="812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54000" lvl="1" marL="1066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15900" lvl="2" marL="1282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536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77799" lvl="4" marL="168909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39699" lvl="5" marL="185419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lvl="6" marL="2044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88900" lvl="7" marL="2203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88900" lvl="8" marL="241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8782046" y="612647"/>
            <a:ext cx="127634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7010400" y="612647"/>
            <a:ext cx="1767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0899646" y="2270"/>
            <a:ext cx="1016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2964186" y="1813225"/>
            <a:ext cx="6671999" cy="15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DESIGN</a:t>
            </a: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7081899" y="5648103"/>
            <a:ext cx="4527897" cy="12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HAN조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박정근, 박성재, 양동규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8998850" y="4187600"/>
            <a:ext cx="2566799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2017. 07. 10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엉덩이 평행 유지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15599" y="1536625"/>
            <a:ext cx="60678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의자의 앞부분을 바꿔서 상승, 하강 할때 땅과 평행을 유지하게 한다</a:t>
            </a: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11296610" y="6217621"/>
            <a:ext cx="731700" cy="524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766626">
            <a:off x="5842877" y="1238423"/>
            <a:ext cx="6059445" cy="55285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Shape 197"/>
          <p:cNvCxnSpPr/>
          <p:nvPr/>
        </p:nvCxnSpPr>
        <p:spPr>
          <a:xfrm rot="10800000">
            <a:off x="6783775" y="3241575"/>
            <a:ext cx="59400" cy="103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등판 독립운동을 위한 기계적 장치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0" y="1494350"/>
            <a:ext cx="2482800" cy="459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상승하강과 상관 없이 등판의 각도를 따로 조절할 수 있게 만든다. </a:t>
            </a: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11296610" y="6217621"/>
            <a:ext cx="731700" cy="524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141" y="1494349"/>
            <a:ext cx="4960858" cy="53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2675" y="1494349"/>
            <a:ext cx="4748466" cy="3247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7283" y="4503572"/>
            <a:ext cx="2618673" cy="2354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2081" y="4510943"/>
            <a:ext cx="1899059" cy="2339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모터의 위치를 변경 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15600" y="1536625"/>
            <a:ext cx="4446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무게줌심이 뒤에있다보니 실제로 탑승하여 움직일때 뒷부분이 쏠리는 현상이 있어 사람탑승을 고려하여 무게중심을 찾아 그 부분에 배치할 수 있는 방법 생각중</a:t>
            </a: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11296610" y="6217621"/>
            <a:ext cx="731700" cy="524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4891" y="972524"/>
            <a:ext cx="4960858" cy="53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/>
          <p:nvPr/>
        </p:nvSpPr>
        <p:spPr>
          <a:xfrm>
            <a:off x="7408500" y="4506775"/>
            <a:ext cx="1913400" cy="1347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0" name="Shape 220"/>
          <p:cNvCxnSpPr/>
          <p:nvPr/>
        </p:nvCxnSpPr>
        <p:spPr>
          <a:xfrm flipH="1" rot="10800000">
            <a:off x="8444275" y="5084000"/>
            <a:ext cx="1375800" cy="47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라체트 기어의 사용  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43775" y="1509658"/>
            <a:ext cx="113607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의자에 사람이 실제로 앉으면 모터의 정지토크가 사람의 무게보다 약하기 때문에 살짝 밀려 내려가는 현상이 있음 라체트 기어를 기구의 상승 하강할때 쓰는 윈치에 설치하여 사람이 앉았을때 밀려내려가는 현상을 사전차단한다.</a:t>
            </a: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11296610" y="6217621"/>
            <a:ext cx="731700" cy="524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의자의 용도를 바꾸기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전동휠체어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장애인들이 타기 어려운데 의자가 바닥에 누운 침대형태로 변화할 수 있다면 타기 훨씬 쉬울것이다.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의자에서 의료기기 연동 기능 추가 (의료기기라 하면 무엇을 뜯하는가?)맥박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제동기능 추가 (전륜 후륜)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시트 메모리폼    (ADD-on의 11 참조)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비상연락버튼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11296610" y="6217621"/>
            <a:ext cx="731700" cy="524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609600" y="2429913"/>
            <a:ext cx="112776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936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감사합니다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총괄 제작 계획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15600" y="1461800"/>
            <a:ext cx="11670300" cy="76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하반신 보조를 위한 다목적 작업의자 개발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기존 작업의자는 바닥에 깔판모양됬다가 일어났다가 되는 방식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기존 의자에 ADD-on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누운 상태에서 등을 들어올리면 의자의 등받이가 등을 따라 올라와 의자 형태로 변화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	(13참조 등판이 아니라 목부분으로 알고 있었는데 등판 독립운동 여부?)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특정스마트폰을 등록하여 스마트키처럼 사용가능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기존구조에서 사람의 체형에 맞게 크기 조정 가능  (등 엉덩이 부분 여행용 가방처럼?)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신호주면 소리나서 어디있는지 알 수 있음 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(too much?,제동기능 추가시 경적사용 가능으로 ok)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옆에서 무릎 위로 나오는 조그만 작업대 장착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상승 하강 속도 조절 가능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작업등 달기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보조용 작업팔 장착(스마트폰 거치대 처럼)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12~24볼트 전기포트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소형 에어 콤프레샤 장착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http://storefarm.naver.com/j-hi-joon2/products/675659830?NaPm=ct%3Dj4xgbn40%7Cci%3D13754b5040dfa78139b2e4906baee247d472367f%7Ctr%3Dslsl%7Csn%3D410372%7Cic%3D%7Chk%3Dd41fcd66747e62310230d626cfc2e9bd36e8ea16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이거였음 그때 -&gt; 시거잭 타입용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http://ssanguard.tistory.com/306 전기-&gt; 시거잭 만들기 방법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 가죽 소재의 외관  (의자의 용도를 바꾸기 c 참조)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엉덩이 평행 유지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등판 독립운동을 위한 기계적 장치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혹여 모터의 위치를 바꿀수 있는가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라체트 기어의 사용 여부 (고정을 위하여?)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배터리 및 모터 장착부 추가 구상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배터리량 체크 (눈에 잘보이게)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의자의 용도를 바꾸기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작업 의자가 아닌 휠체어로 사용목적 변경 : 뒷부분의 바퀴를 전동휠체어 바퀴로 바꾸고 구동장치도 추가하여 전동휠체어로 쓸 수 있게 한다. 전동휠체어에 장애인들이 타기 어려운데 의자가 바닥에 누운 침대형태로 변화할 수 있다면 타기 훨씬 쉬울것이다.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의자에서 의료기기 연동 기능 추가 (의료기기라 하면 무엇을 뜯하는가?)맥박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제동기능 추가 (전륜 후륜)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시트 메모리폼    (ADD-on의 11 참조)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비상연락버튼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손 안쓰고 구동 하기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15600" y="1536625"/>
            <a:ext cx="52773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등판에 감압센서를 상, 중, 하 위치에 배치하여 등이 완전하게 등판에서 떼지면 알아서 일어나는 옵션을 넣는다. 이기능은 ON/OFF 가 가능하다.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-US"/>
              <a:t>추가로 머리받침을 장착하여 머리위치가 언제나 머리받침에 정확히 닿을 수 있다면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11296610" y="6217621"/>
            <a:ext cx="731700" cy="524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766626">
            <a:off x="5842877" y="1238423"/>
            <a:ext cx="6059445" cy="55285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Shape 125"/>
          <p:cNvCxnSpPr/>
          <p:nvPr/>
        </p:nvCxnSpPr>
        <p:spPr>
          <a:xfrm rot="10800000">
            <a:off x="8531225" y="1209625"/>
            <a:ext cx="1178100" cy="727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블루투스 (스마트폰 연동)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47400" y="1509658"/>
            <a:ext cx="113607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스마트키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경적</a:t>
            </a: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11296610" y="6217621"/>
            <a:ext cx="731700" cy="524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712" y="1536625"/>
            <a:ext cx="193357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7100" y="1536612"/>
            <a:ext cx="19431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기존구조에서 사람의 체형에 맞게 크기 조정 가능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등받이와 엉덩이 받침의 위치를 조종할 수 있게 바꿔본다.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11296610" y="6217621"/>
            <a:ext cx="731700" cy="524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612" y="2743200"/>
            <a:ext cx="162877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6512" y="3046925"/>
            <a:ext cx="214312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5397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옆에서 무릎 위로 나오는 조그만 작업대 장착</a:t>
            </a:r>
          </a:p>
          <a:p>
            <a:pPr indent="6096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보조용 작업팔 장착(스마트폰 거치대 처럼)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11296610" y="6217621"/>
            <a:ext cx="731700" cy="524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50" y="2248375"/>
            <a:ext cx="4433024" cy="321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5775" y="1536612"/>
            <a:ext cx="5276850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5349925" y="5506700"/>
            <a:ext cx="5611200" cy="65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안보이겠지만 축이랑 회전 피피티로 다시 넣을 생각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여기 양식 몰라 힘들어 안해</a:t>
            </a:r>
          </a:p>
        </p:txBody>
      </p:sp>
      <p:sp>
        <p:nvSpPr>
          <p:cNvPr id="157" name="Shape 157"/>
          <p:cNvSpPr/>
          <p:nvPr/>
        </p:nvSpPr>
        <p:spPr>
          <a:xfrm>
            <a:off x="6555570" y="4091425"/>
            <a:ext cx="558950" cy="513700"/>
          </a:xfrm>
          <a:custGeom>
            <a:pathLst>
              <a:path extrusionOk="0" h="20548" w="22358">
                <a:moveTo>
                  <a:pt x="1187" y="0"/>
                </a:moveTo>
                <a:cubicBezTo>
                  <a:pt x="1187" y="2792"/>
                  <a:pt x="-1345" y="13443"/>
                  <a:pt x="1187" y="16755"/>
                </a:cubicBezTo>
                <a:cubicBezTo>
                  <a:pt x="3719" y="20067"/>
                  <a:pt x="12876" y="21430"/>
                  <a:pt x="16383" y="19872"/>
                </a:cubicBezTo>
                <a:cubicBezTo>
                  <a:pt x="19889" y="18313"/>
                  <a:pt x="21708" y="10130"/>
                  <a:pt x="22228" y="7403"/>
                </a:cubicBezTo>
                <a:cubicBezTo>
                  <a:pt x="22747" y="4675"/>
                  <a:pt x="19955" y="4156"/>
                  <a:pt x="19501" y="350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158" name="Shape 158"/>
          <p:cNvCxnSpPr/>
          <p:nvPr/>
        </p:nvCxnSpPr>
        <p:spPr>
          <a:xfrm flipH="1" rot="10800000">
            <a:off x="6825300" y="3970650"/>
            <a:ext cx="19500" cy="12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1911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작업등 달기</a:t>
            </a:r>
          </a:p>
          <a:p>
            <a:pPr indent="1981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12~24볼트 전기포트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어깨 위쪽에 장착하거나 따로 장착할 수 있게 한다.</a:t>
            </a: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11296610" y="6217621"/>
            <a:ext cx="731700" cy="524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7287" y="2078800"/>
            <a:ext cx="4486275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 b="89228" l="0" r="0" t="4209"/>
          <a:stretch/>
        </p:blipFill>
        <p:spPr>
          <a:xfrm>
            <a:off x="1133200" y="2078798"/>
            <a:ext cx="4281400" cy="3050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소형 에어 콤프레샤 장착</a:t>
            </a: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11296610" y="6217621"/>
            <a:ext cx="731700" cy="524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200" y="1853575"/>
            <a:ext cx="7181850" cy="39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>
            <p:ph idx="1" type="body"/>
          </p:nvPr>
        </p:nvSpPr>
        <p:spPr>
          <a:xfrm>
            <a:off x="415600" y="1853575"/>
            <a:ext cx="4027800" cy="423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바람만 넣는 용도가 아니라 에어 콤프레셔를 쓰는 임팩트(공기드릴) 을 쓸때도 사용할 수 있다.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6575" y="4048175"/>
            <a:ext cx="3235175" cy="280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가죽 소재의 외관  (의자의 용도를 바꾸기 c 참조)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15600" y="1536625"/>
            <a:ext cx="7854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의자의 등받이와 엉덩이 받침을 아크릴판에서 의자 쿠션으로 바꾸기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11296610" y="6217621"/>
            <a:ext cx="731700" cy="524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1133" y="1536625"/>
            <a:ext cx="3005166" cy="45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도시">
  <a:themeElements>
    <a:clrScheme name="도시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