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Ra6NRosWKGdgu0f4t6JuqVei3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CD5980-67FE-4A96-8A13-96D050E070CF}">
  <a:tblStyle styleId="{17CD5980-67FE-4A96-8A13-96D050E070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B235BE8-95BD-4CC6-9DE7-180F5E4408B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b6e368e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g14b6e368e1f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6e368e1f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4b6e368e1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3a9125bc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513a9125b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b6e368e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14b6e368e1f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6e368e1f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4b6e368e1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18: Photometer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1</a:t>
            </a:r>
            <a:br>
              <a:rPr lang="en-US"/>
            </a:br>
            <a:r>
              <a:rPr lang="en-US" sz="2455"/>
              <a:t>Rigoberto Olivares</a:t>
            </a:r>
            <a:br>
              <a:rPr lang="en-US" sz="2455"/>
            </a:br>
            <a:r>
              <a:rPr lang="en-US" sz="2455"/>
              <a:t>Hunter Cothran</a:t>
            </a:r>
            <a:br>
              <a:rPr lang="en-US" sz="2455"/>
            </a:br>
            <a:r>
              <a:rPr lang="en-US" sz="2455"/>
              <a:t>Richard Lopez</a:t>
            </a:r>
            <a:br>
              <a:rPr lang="en-US" sz="2455"/>
            </a:br>
            <a:r>
              <a:rPr lang="en-US" sz="2455"/>
              <a:t>Sponsor: Max Lesser</a:t>
            </a:r>
            <a:br>
              <a:rPr lang="en-US" sz="2455"/>
            </a:br>
            <a:r>
              <a:rPr lang="en-US" sz="2455"/>
              <a:t>TA: Rohith Ramanujam Kumar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 should take 30 seconds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6e368e1f_0_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3: </a:t>
            </a:r>
            <a:br>
              <a:rPr lang="en-US"/>
            </a:br>
            <a:r>
              <a:rPr lang="en-US"/>
              <a:t>Microcontroller and Power Supply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Rigoberto Olivares</a:t>
            </a:r>
            <a:endParaRPr sz="2980"/>
          </a:p>
        </p:txBody>
      </p:sp>
      <p:graphicFrame>
        <p:nvGraphicFramePr>
          <p:cNvPr id="119" name="Google Shape;119;g14b6e368e1f_0_7"/>
          <p:cNvGraphicFramePr/>
          <p:nvPr/>
        </p:nvGraphicFramePr>
        <p:xfrm>
          <a:off x="685800" y="271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{17CD5980-67FE-4A96-8A13-96D050E070CF}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Designed the power supply for the photometer.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Revalidated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Validate the power supply was ordered parts arrive.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Continue working on software integration.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6e368e1f_0_19"/>
          <p:cNvSpPr txBox="1"/>
          <p:nvPr>
            <p:ph idx="1" type="body"/>
          </p:nvPr>
        </p:nvSpPr>
        <p:spPr>
          <a:xfrm>
            <a:off x="457200" y="2436900"/>
            <a:ext cx="45522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/>
              <a:t>Software </a:t>
            </a:r>
            <a:r>
              <a:rPr lang="en-US" sz="2000"/>
              <a:t>subsystem</a:t>
            </a:r>
            <a:r>
              <a:rPr lang="en-US" sz="2000"/>
              <a:t> from 403 was working, now we must </a:t>
            </a:r>
            <a:r>
              <a:rPr lang="en-US" sz="2000"/>
              <a:t>integrate</a:t>
            </a:r>
            <a:r>
              <a:rPr lang="en-US" sz="2000"/>
              <a:t> all the software into a </a:t>
            </a:r>
            <a:r>
              <a:rPr lang="en-US" sz="2000"/>
              <a:t>single</a:t>
            </a:r>
            <a:r>
              <a:rPr lang="en-US" sz="2000"/>
              <a:t> piece.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/>
              <a:t>Currently working on the implementation of interrupts, interrupts will be necessary in ensuring that the MCU can handle inputs from both </a:t>
            </a:r>
            <a:r>
              <a:rPr lang="en-US" sz="2000"/>
              <a:t>physical</a:t>
            </a:r>
            <a:r>
              <a:rPr lang="en-US" sz="2000"/>
              <a:t> inputs and software inputs.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/>
          </a:p>
        </p:txBody>
      </p:sp>
      <p:sp>
        <p:nvSpPr>
          <p:cNvPr id="125" name="Google Shape;125;g14b6e368e1f_0_19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3: </a:t>
            </a:r>
            <a:br>
              <a:rPr lang="en-US"/>
            </a:br>
            <a:r>
              <a:rPr lang="en-US"/>
              <a:t>Microcontroller and Power Supply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Rigoberto Olivares</a:t>
            </a:r>
            <a:endParaRPr sz="2980"/>
          </a:p>
        </p:txBody>
      </p:sp>
      <p:pic>
        <p:nvPicPr>
          <p:cNvPr id="126" name="Google Shape;126;g14b6e368e1f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400" y="2436900"/>
            <a:ext cx="39814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Parts Ordering Status</a:t>
            </a:r>
            <a:endParaRPr/>
          </a:p>
        </p:txBody>
      </p:sp>
      <p:graphicFrame>
        <p:nvGraphicFramePr>
          <p:cNvPr id="132" name="Google Shape;132;p8"/>
          <p:cNvGraphicFramePr/>
          <p:nvPr/>
        </p:nvGraphicFramePr>
        <p:xfrm>
          <a:off x="276913" y="212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{BB235BE8-95BD-4CC6-9DE7-180F5E4408BB}</a:tableStyleId>
              </a:tblPr>
              <a:tblGrid>
                <a:gridCol w="1431700"/>
                <a:gridCol w="1851500"/>
                <a:gridCol w="640525"/>
                <a:gridCol w="726600"/>
                <a:gridCol w="602825"/>
                <a:gridCol w="3337025"/>
              </a:tblGrid>
              <a:tr h="39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Date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 Name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 Cost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Purchased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Cost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6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09/01/2022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MAX7219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$4.95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$9.90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for </a:t>
                      </a: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multiplexing</a:t>
                      </a: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the 7 segment display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09/01/2022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TS14-1212-80-BK-160-SCR-D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$0.25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$1.50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be used as input buttons for our circuit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09/01/2022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</a:rPr>
                        <a:t>L7805ABV</a:t>
                      </a:r>
                      <a:endParaRPr sz="10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$0.78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$2.34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9v to 5v voltage </a:t>
                      </a: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regulator</a:t>
                      </a: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 power supply circuit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09/01/2022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</a:rPr>
                        <a:t>UVR2AR33MDD1TD</a:t>
                      </a:r>
                      <a:endParaRPr sz="10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$0.28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$0.84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Electrolytic capacitor for power supply circuit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09/01/2022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</a:rPr>
                        <a:t>RDER71E104K0P1H03B</a:t>
                      </a:r>
                      <a:endParaRPr sz="10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</a:rPr>
                        <a:t>$0.25</a:t>
                      </a:r>
                      <a:endParaRPr sz="10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$2.50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Ceramic capacitor for power supply circuit, MCU, and MAX3232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09/01/2022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</a:rPr>
                        <a:t>K105K20X7RF5TH5</a:t>
                      </a:r>
                      <a:endParaRPr sz="10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$0.68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$6.76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Ceramic capacitor for the MAX3232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09/01/2022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</a:rPr>
                        <a:t>FG26X7R1E106KRT06</a:t>
                      </a:r>
                      <a:endParaRPr sz="10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$0.50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$5.04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Ceramic capacitor for MCU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09/01/2022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</a:rPr>
                        <a:t>M20-9754046</a:t>
                      </a:r>
                      <a:endParaRPr sz="10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$1.35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$1.35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Pin headers for create connections for various components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09/01/2022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</a:rPr>
                        <a:t>LTC2470CMS#PBF</a:t>
                      </a:r>
                      <a:endParaRPr sz="10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$5.17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$5.17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ADC will be used in our final design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</a:rPr>
                        <a:t>TPO M42 Spacers Extension Rings 10mm</a:t>
                      </a:r>
                      <a:endParaRPr sz="10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$10.99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$21.98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Threading </a:t>
                      </a: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attached</a:t>
                      </a: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housing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3500"/>
            <a:ext cx="9143999" cy="459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13a9125bc_1_2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</a:t>
            </a:r>
            <a:r>
              <a:rPr lang="en-US"/>
              <a:t>Plan</a:t>
            </a:r>
            <a:endParaRPr/>
          </a:p>
        </p:txBody>
      </p:sp>
      <p:pic>
        <p:nvPicPr>
          <p:cNvPr id="144" name="Google Shape;144;g1513a9125bc_1_2"/>
          <p:cNvPicPr preferRelativeResize="0"/>
          <p:nvPr/>
        </p:nvPicPr>
        <p:blipFill rotWithShape="1">
          <a:blip r:embed="rId3">
            <a:alphaModFix/>
          </a:blip>
          <a:srcRect b="0" l="0" r="10305" t="0"/>
          <a:stretch/>
        </p:blipFill>
        <p:spPr>
          <a:xfrm>
            <a:off x="0" y="1892625"/>
            <a:ext cx="9143999" cy="259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You!</a:t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57200" y="2049275"/>
            <a:ext cx="45321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6235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10"/>
              <a:buChar char="•"/>
            </a:pPr>
            <a:r>
              <a:rPr lang="en-US" sz="2350"/>
              <a:t>OPTEC’s photometers are outdated, they were designed around 3 to 4 decades ago and make use of components that can be unsafe for the user.</a:t>
            </a:r>
            <a:endParaRPr sz="2350"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50"/>
          </a:p>
          <a:p>
            <a:pPr indent="-356235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10"/>
              <a:buChar char="•"/>
            </a:pPr>
            <a:r>
              <a:rPr lang="en-US" sz="2350"/>
              <a:t>Although effective at measuring light intensity from stars, these photometers can easily malfunction if exposed to high levels of light intensity.</a:t>
            </a:r>
            <a:endParaRPr sz="2010"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26052">
            <a:off x="5251737" y="2295099"/>
            <a:ext cx="4011127" cy="3492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2866103" y="2609720"/>
            <a:ext cx="341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6960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Major Project Changes for 404 </a:t>
            </a:r>
            <a:endParaRPr/>
          </a:p>
        </p:txBody>
      </p:sp>
      <p:sp>
        <p:nvSpPr>
          <p:cNvPr id="80" name="Google Shape;80;p4"/>
          <p:cNvSpPr txBox="1"/>
          <p:nvPr/>
        </p:nvSpPr>
        <p:spPr>
          <a:xfrm>
            <a:off x="457199" y="2081525"/>
            <a:ext cx="77922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Power Supply:</a:t>
            </a:r>
            <a:endParaRPr b="1" sz="2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We will be using a linear voltage </a:t>
            </a:r>
            <a:r>
              <a:rPr lang="en-US" sz="2100">
                <a:solidFill>
                  <a:schemeClr val="dk1"/>
                </a:solidFill>
              </a:rPr>
              <a:t>regulator since it has </a:t>
            </a:r>
            <a:r>
              <a:rPr lang="en-US" sz="2100">
                <a:solidFill>
                  <a:schemeClr val="dk1"/>
                </a:solidFill>
              </a:rPr>
              <a:t>a wide </a:t>
            </a:r>
            <a:r>
              <a:rPr lang="en-US" sz="2100">
                <a:solidFill>
                  <a:schemeClr val="dk1"/>
                </a:solidFill>
              </a:rPr>
              <a:t>range</a:t>
            </a:r>
            <a:r>
              <a:rPr lang="en-US" sz="2100">
                <a:solidFill>
                  <a:schemeClr val="dk1"/>
                </a:solidFill>
              </a:rPr>
              <a:t> of operating temperatures and has less noise </a:t>
            </a:r>
            <a:r>
              <a:rPr lang="en-US" sz="2100">
                <a:solidFill>
                  <a:schemeClr val="dk1"/>
                </a:solidFill>
              </a:rPr>
              <a:t>than</a:t>
            </a:r>
            <a:r>
              <a:rPr lang="en-US" sz="2100">
                <a:solidFill>
                  <a:schemeClr val="dk1"/>
                </a:solidFill>
              </a:rPr>
              <a:t> a buck converter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Reasoning:</a:t>
            </a:r>
            <a:r>
              <a:rPr lang="en-US" sz="2100">
                <a:solidFill>
                  <a:schemeClr val="dk1"/>
                </a:solidFill>
              </a:rPr>
              <a:t> It is necessary for the user of the photometer to be able to </a:t>
            </a:r>
            <a:r>
              <a:rPr lang="en-US" sz="2100">
                <a:solidFill>
                  <a:schemeClr val="dk1"/>
                </a:solidFill>
              </a:rPr>
              <a:t>easily</a:t>
            </a:r>
            <a:r>
              <a:rPr lang="en-US" sz="2100">
                <a:solidFill>
                  <a:schemeClr val="dk1"/>
                </a:solidFill>
              </a:rPr>
              <a:t> power the device.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SPI Display:</a:t>
            </a:r>
            <a:endParaRPr b="1" sz="2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Old method of parallel multiplexing was complicated and made use of too many I/O pins.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Reasoning:</a:t>
            </a:r>
            <a:r>
              <a:rPr lang="en-US" sz="2100">
                <a:solidFill>
                  <a:schemeClr val="dk1"/>
                </a:solidFill>
              </a:rPr>
              <a:t> Needed to reduce the number of I/O pins in use to </a:t>
            </a:r>
            <a:r>
              <a:rPr lang="en-US" sz="2100">
                <a:solidFill>
                  <a:schemeClr val="dk1"/>
                </a:solidFill>
              </a:rPr>
              <a:t>accommodate</a:t>
            </a:r>
            <a:r>
              <a:rPr lang="en-US" sz="2100">
                <a:solidFill>
                  <a:schemeClr val="dk1"/>
                </a:solidFill>
              </a:rPr>
              <a:t> for other peripherals.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 </a:t>
            </a:r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755374" y="2231925"/>
            <a:ext cx="7494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Accomplishments in ECEN 403: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Photometer protocol was implemented.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Inputs and</a:t>
            </a:r>
            <a:r>
              <a:rPr lang="en-US" sz="1800">
                <a:solidFill>
                  <a:schemeClr val="dk1"/>
                </a:solidFill>
              </a:rPr>
              <a:t> ADC were implemented.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Display was implemented, but changes were made and need to be implemented.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Photodiode was implemented.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Major Objectives in ECEN 404: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Create the PCB design for our device.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Crete the housing for photometer.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Integrate hardware and software.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Implement changes on the display.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1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Hunter Cothran</a:t>
            </a:r>
            <a:endParaRPr sz="2980"/>
          </a:p>
        </p:txBody>
      </p:sp>
      <p:graphicFrame>
        <p:nvGraphicFramePr>
          <p:cNvPr id="92" name="Google Shape;92;p6"/>
          <p:cNvGraphicFramePr/>
          <p:nvPr/>
        </p:nvGraphicFramePr>
        <p:xfrm>
          <a:off x="685800" y="284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{17CD5980-67FE-4A96-8A13-96D050E070CF}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Verified previous semester’s operation, Discussed with customer Don various design considerations and next steps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Weigh options between prefab polymer housing options, gutted consumer grade </a:t>
                      </a:r>
                      <a:r>
                        <a:rPr lang="en-US" sz="1800"/>
                        <a:t>astronomy</a:t>
                      </a:r>
                      <a:r>
                        <a:rPr lang="en-US" sz="1800"/>
                        <a:t> attachments, and 3d printed/CAD designed housing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Transimpedance</a:t>
            </a:r>
            <a:r>
              <a:rPr lang="en-US"/>
              <a:t> Amplifier</a:t>
            </a:r>
            <a:endParaRPr/>
          </a:p>
          <a:p>
            <a:pPr indent="0" lvl="0" marL="0" rtl="0" algn="l">
              <a:lnSpc>
                <a:spcPct val="116666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0F203B"/>
                </a:solidFill>
                <a:highlight>
                  <a:srgbClr val="FFFFFF"/>
                </a:highlight>
              </a:rPr>
              <a:t>TPO M42 Spacers Extension Rings 10mm</a:t>
            </a:r>
            <a:endParaRPr b="1" sz="1800">
              <a:solidFill>
                <a:srgbClr val="0F203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Weigh housing options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Create housing</a:t>
            </a:r>
            <a:endParaRPr/>
          </a:p>
        </p:txBody>
      </p:sp>
      <p:sp>
        <p:nvSpPr>
          <p:cNvPr id="98" name="Google Shape;98;p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</a:t>
            </a:r>
            <a:r>
              <a:rPr lang="en-US"/>
              <a:t> 1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Hunter Cothran</a:t>
            </a:r>
            <a:endParaRPr sz="2980"/>
          </a:p>
        </p:txBody>
      </p:sp>
      <p:pic>
        <p:nvPicPr>
          <p:cNvPr id="99" name="Google Shape;9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450" y="2404100"/>
            <a:ext cx="3367350" cy="33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b6e368e1f_0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2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Hardware Integration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Richard Lopez</a:t>
            </a:r>
            <a:endParaRPr sz="2980"/>
          </a:p>
        </p:txBody>
      </p:sp>
      <p:graphicFrame>
        <p:nvGraphicFramePr>
          <p:cNvPr id="105" name="Google Shape;105;g14b6e368e1f_0_1"/>
          <p:cNvGraphicFramePr/>
          <p:nvPr/>
        </p:nvGraphicFramePr>
        <p:xfrm>
          <a:off x="685800" y="2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{17CD5980-67FE-4A96-8A13-96D050E070CF}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Soldered the 7 Segment LED to the MAX7219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Installed Altium and became </a:t>
                      </a:r>
                      <a:r>
                        <a:rPr lang="en-US" sz="1800"/>
                        <a:t>familiar with it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Test the output of the 7 Segment LED Display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Work more with the Altium PCB schematic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6e368e1f_0_13"/>
          <p:cNvSpPr txBox="1"/>
          <p:nvPr>
            <p:ph idx="1" type="body"/>
          </p:nvPr>
        </p:nvSpPr>
        <p:spPr>
          <a:xfrm>
            <a:off x="457200" y="21563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Char char="●"/>
            </a:pPr>
            <a:r>
              <a:rPr lang="en-US" sz="2600"/>
              <a:t>Microcontroller</a:t>
            </a:r>
            <a:endParaRPr sz="2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600"/>
              <a:t>Using SPI to output to the 7 Segment</a:t>
            </a:r>
            <a:endParaRPr sz="2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600"/>
              <a:t>Buttons to </a:t>
            </a:r>
            <a:r>
              <a:rPr lang="en-US" sz="2600"/>
              <a:t>control signals to the muxes and power</a:t>
            </a:r>
            <a:endParaRPr sz="2600"/>
          </a:p>
        </p:txBody>
      </p:sp>
      <p:sp>
        <p:nvSpPr>
          <p:cNvPr id="111" name="Google Shape;111;g14b6e368e1f_0_13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2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Richard Lopez</a:t>
            </a:r>
            <a:endParaRPr sz="2980"/>
          </a:p>
        </p:txBody>
      </p:sp>
      <p:pic>
        <p:nvPicPr>
          <p:cNvPr id="112" name="Google Shape;112;g14b6e368e1f_0_13"/>
          <p:cNvPicPr preferRelativeResize="0"/>
          <p:nvPr/>
        </p:nvPicPr>
        <p:blipFill rotWithShape="1">
          <a:blip r:embed="rId3">
            <a:alphaModFix/>
          </a:blip>
          <a:srcRect b="41157" l="9055" r="36062" t="37383"/>
          <a:stretch/>
        </p:blipFill>
        <p:spPr>
          <a:xfrm>
            <a:off x="5923138" y="4333650"/>
            <a:ext cx="2386849" cy="16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14b6e368e1f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995175"/>
            <a:ext cx="4591176" cy="22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