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cLWeDBWMvNEFHDMj6lTy+q9P5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DBE6BF-398C-4463-9AD1-B3D41B75C722}">
  <a:tblStyle styleId="{34DBE6BF-398C-4463-9AD1-B3D41B75C7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73cf724b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73cf724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75e16308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575e163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3cf724b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573cf724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7b02774c3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7b02774c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57b02774c3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73cf724b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1573cf724b9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73cf724b9_7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573cf724b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73cf724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1573cf724b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Photometer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Rigoberto Olivares, Hunter Cothran, Richard Lopez</a:t>
            </a:r>
            <a:br>
              <a:rPr lang="en-US" sz="2455"/>
            </a:br>
            <a:r>
              <a:rPr lang="en-US" sz="2455"/>
              <a:t>Sponsor: Max Lesser</a:t>
            </a:r>
            <a:br>
              <a:rPr lang="en-US" sz="2455"/>
            </a:br>
            <a:r>
              <a:rPr lang="en-US" sz="2455"/>
              <a:t>TA: </a:t>
            </a:r>
            <a:r>
              <a:rPr lang="en-US" sz="2455"/>
              <a:t>Rohith Ramanujam Kumar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73cf724b9_0_1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 Validation</a:t>
            </a:r>
            <a:endParaRPr sz="2980"/>
          </a:p>
        </p:txBody>
      </p:sp>
      <p:pic>
        <p:nvPicPr>
          <p:cNvPr id="122" name="Google Shape;122;g1573cf724b9_0_18"/>
          <p:cNvPicPr preferRelativeResize="0"/>
          <p:nvPr/>
        </p:nvPicPr>
        <p:blipFill rotWithShape="1">
          <a:blip r:embed="rId3">
            <a:alphaModFix/>
          </a:blip>
          <a:srcRect b="12391" l="6828" r="12173" t="2675"/>
          <a:stretch/>
        </p:blipFill>
        <p:spPr>
          <a:xfrm>
            <a:off x="3654875" y="2559112"/>
            <a:ext cx="4953000" cy="30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573cf724b9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618215" y="3097011"/>
            <a:ext cx="4594650" cy="24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75e163085_0_0"/>
          <p:cNvSpPr txBox="1"/>
          <p:nvPr>
            <p:ph type="title"/>
          </p:nvPr>
        </p:nvSpPr>
        <p:spPr>
          <a:xfrm>
            <a:off x="609600" y="970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 Validation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129" name="Google Shape;129;g1575e1630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950" y="2544525"/>
            <a:ext cx="4865150" cy="29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575e163085_0_0"/>
          <p:cNvSpPr txBox="1"/>
          <p:nvPr/>
        </p:nvSpPr>
        <p:spPr>
          <a:xfrm>
            <a:off x="190500" y="2544525"/>
            <a:ext cx="37836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Power Supply was validated using voltage inputs in the range of 4.5V to 5.5V.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V+ remains close to a constant 5V.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V- remains close to a constant -5V.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73cf724b9_0_12"/>
          <p:cNvSpPr txBox="1"/>
          <p:nvPr>
            <p:ph idx="1" type="body"/>
          </p:nvPr>
        </p:nvSpPr>
        <p:spPr>
          <a:xfrm>
            <a:off x="457200" y="2049272"/>
            <a:ext cx="82296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Tested a simple interrupt module in MPLab.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There are issues implementing interrupts, UART, and SPI in the same module.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By the end of this week either finish working on interrupts or implement design sequentially.</a:t>
            </a:r>
            <a:endParaRPr sz="2000"/>
          </a:p>
        </p:txBody>
      </p:sp>
      <p:sp>
        <p:nvSpPr>
          <p:cNvPr id="136" name="Google Shape;136;g1573cf724b9_0_12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</a:t>
            </a:r>
            <a:endParaRPr sz="2980"/>
          </a:p>
        </p:txBody>
      </p:sp>
      <p:pic>
        <p:nvPicPr>
          <p:cNvPr id="137" name="Google Shape;137;g1573cf724b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2251"/>
            <a:ext cx="9143999" cy="29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1289"/>
            <a:ext cx="9143999" cy="467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7b02774c3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50" name="Google Shape;150;g157b02774c3_0_5"/>
          <p:cNvPicPr preferRelativeResize="0"/>
          <p:nvPr/>
        </p:nvPicPr>
        <p:blipFill rotWithShape="1">
          <a:blip r:embed="rId3">
            <a:alphaModFix/>
          </a:blip>
          <a:srcRect b="0" l="0" r="9999" t="0"/>
          <a:stretch/>
        </p:blipFill>
        <p:spPr>
          <a:xfrm>
            <a:off x="0" y="2532050"/>
            <a:ext cx="9144000" cy="261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98600" y="2049300"/>
            <a:ext cx="45321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531"/>
              <a:buChar char="•"/>
            </a:pPr>
            <a:r>
              <a:rPr lang="en-US" sz="2350"/>
              <a:t>Our customer Don, an astronomer at A&amp;M, desires a modern re-envisioning of an OPTEC photometer, which were designed in the 70s</a:t>
            </a:r>
            <a:endParaRPr sz="23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531"/>
              <a:buChar char="•"/>
            </a:pPr>
            <a:r>
              <a:rPr lang="en-US" sz="2350"/>
              <a:t>Astronomers often make their own photometers to measure light of stars, eclipses, etc,  with photodiodes in </a:t>
            </a:r>
            <a:r>
              <a:rPr lang="en-US" sz="2350"/>
              <a:t>conjunction</a:t>
            </a:r>
            <a:r>
              <a:rPr lang="en-US" sz="2350"/>
              <a:t> with simple circuit components, despite ranges of, a universal unit can be derived</a:t>
            </a:r>
            <a:endParaRPr sz="235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-34424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350"/>
              <a:t>A drawback of OPTEC’s original design – photomultiplier tubes (high voltage) and the need to filter light</a:t>
            </a:r>
            <a:endParaRPr sz="2350"/>
          </a:p>
        </p:txBody>
      </p:sp>
      <p:sp>
        <p:nvSpPr>
          <p:cNvPr id="67" name="Google Shape;67;p2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/ Diagram 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26052">
            <a:off x="5278962" y="2608599"/>
            <a:ext cx="4011127" cy="349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800" y="-95250"/>
            <a:ext cx="92696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79" name="Google Shape;79;p4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{34DBE6BF-398C-4463-9AD1-B3D41B75C722}</a:tableStyleId>
              </a:tblPr>
              <a:tblGrid>
                <a:gridCol w="1245350"/>
                <a:gridCol w="1240575"/>
                <a:gridCol w="1242975"/>
                <a:gridCol w="1252525"/>
                <a:gridCol w="1308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9/11)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Integration of  Hardware Components</a:t>
                      </a:r>
                      <a:r>
                        <a:rPr lang="en-US" sz="1300" u="none" cap="none" strike="noStrike"/>
                        <a:t> (completed 9/17)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PCB Design Completed </a:t>
                      </a:r>
                      <a:r>
                        <a:rPr lang="en-US" sz="1300" u="none" cap="none" strike="noStrike"/>
                        <a:t>(to complete by 9/28)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Integration of Software </a:t>
                      </a:r>
                      <a:r>
                        <a:rPr lang="en-US" sz="1300"/>
                        <a:t>components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Begin Validation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Continue </a:t>
                      </a:r>
                      <a:r>
                        <a:rPr lang="en-US" sz="1300" u="none" cap="none" strike="noStrike"/>
                        <a:t>Validat</a:t>
                      </a:r>
                      <a:r>
                        <a:rPr lang="en-US" sz="1300"/>
                        <a:t>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Lightpath, Enclosure, Amplifier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Hunter Cothran</a:t>
            </a:r>
            <a:endParaRPr sz="2980"/>
          </a:p>
        </p:txBody>
      </p:sp>
      <p:graphicFrame>
        <p:nvGraphicFramePr>
          <p:cNvPr id="85" name="Google Shape;85;p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{34DBE6BF-398C-4463-9AD1-B3D41B75C722}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Discussed M42 male/female attachment protocol w/ sponsor, researched enclosure options, ordered correct M42 attachments and desired enclosure, photodiode securement experimentation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Refine housing prototype via drill press, sanding, and alignment/securement methods while integrating lightpath and finding optimal means to secure photodiode (acrylic glue)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5"/>
          <p:cNvSpPr txBox="1"/>
          <p:nvPr/>
        </p:nvSpPr>
        <p:spPr>
          <a:xfrm>
            <a:off x="544945" y="4599710"/>
            <a:ext cx="84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20367" r="10495" t="44781"/>
          <a:stretch/>
        </p:blipFill>
        <p:spPr>
          <a:xfrm>
            <a:off x="3338536" y="4703150"/>
            <a:ext cx="2023465" cy="21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Lightpath, Enclosure, Amplifier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Hunter Cothran</a:t>
            </a:r>
            <a:endParaRPr sz="2980"/>
          </a:p>
        </p:txBody>
      </p:sp>
      <p:sp>
        <p:nvSpPr>
          <p:cNvPr id="93" name="Google Shape;93;p6"/>
          <p:cNvSpPr txBox="1"/>
          <p:nvPr/>
        </p:nvSpPr>
        <p:spPr>
          <a:xfrm>
            <a:off x="1927123" y="3382297"/>
            <a:ext cx="49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6223" l="14628" r="9099" t="22975"/>
          <a:stretch/>
        </p:blipFill>
        <p:spPr>
          <a:xfrm>
            <a:off x="609600" y="2569900"/>
            <a:ext cx="2332174" cy="28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7777" l="14133" r="22115" t="8047"/>
          <a:stretch/>
        </p:blipFill>
        <p:spPr>
          <a:xfrm rot="-5400000">
            <a:off x="4735351" y="1678501"/>
            <a:ext cx="2736948" cy="4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73cf724b9_7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ADC and Output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Richard Lopez</a:t>
            </a:r>
            <a:endParaRPr sz="2980"/>
          </a:p>
        </p:txBody>
      </p:sp>
      <p:graphicFrame>
        <p:nvGraphicFramePr>
          <p:cNvPr id="101" name="Google Shape;101;g1573cf724b9_7_0"/>
          <p:cNvGraphicFramePr/>
          <p:nvPr/>
        </p:nvGraphicFramePr>
        <p:xfrm>
          <a:off x="685800" y="23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{34DBE6BF-398C-4463-9AD1-B3D41B75C722}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Finished PCB Schematic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Finishing up the PCB Design in preparation for </a:t>
                      </a:r>
                      <a:r>
                        <a:rPr lang="en-US" sz="1800"/>
                        <a:t>incorporating</a:t>
                      </a:r>
                      <a:r>
                        <a:rPr lang="en-US" sz="1800"/>
                        <a:t> everyone subsystem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We are going to order the PCB by Friday.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Issues: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Had to restart my PCB design this week from </a:t>
                      </a:r>
                      <a:r>
                        <a:rPr lang="en-US" sz="1800"/>
                        <a:t>scratch.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73cf724b9_7_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g1573cf724b9_7_6"/>
          <p:cNvSpPr txBox="1"/>
          <p:nvPr>
            <p:ph type="title"/>
          </p:nvPr>
        </p:nvSpPr>
        <p:spPr>
          <a:xfrm>
            <a:off x="-1474675" y="11679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ADC and Output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Richard Lopez</a:t>
            </a:r>
            <a:endParaRPr sz="2980"/>
          </a:p>
        </p:txBody>
      </p:sp>
      <p:pic>
        <p:nvPicPr>
          <p:cNvPr id="108" name="Google Shape;108;g1573cf724b9_7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50" y="3169227"/>
            <a:ext cx="3818249" cy="32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573cf724b9_7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50" y="343300"/>
            <a:ext cx="3257374" cy="27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573cf724b9_7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750" y="3118800"/>
            <a:ext cx="3190175" cy="34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73cf724b9_0_6"/>
          <p:cNvSpPr txBox="1"/>
          <p:nvPr>
            <p:ph type="title"/>
          </p:nvPr>
        </p:nvSpPr>
        <p:spPr>
          <a:xfrm>
            <a:off x="457200" y="843649"/>
            <a:ext cx="8229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Supply and Microcontroller</a:t>
            </a:r>
            <a:endParaRPr sz="2980"/>
          </a:p>
        </p:txBody>
      </p:sp>
      <p:graphicFrame>
        <p:nvGraphicFramePr>
          <p:cNvPr id="116" name="Google Shape;116;g1573cf724b9_0_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{34DBE6BF-398C-4463-9AD1-B3D41B75C722}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</a:t>
                      </a:r>
                      <a:r>
                        <a:rPr lang="en-US" sz="1800"/>
                        <a:t> last presentation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11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Completed Power Supply schematic and PCB design using Altium.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br>
                        <a:rPr lang="en-US" sz="1800"/>
                      </a:br>
                      <a:r>
                        <a:rPr lang="en-US" sz="1800"/>
                        <a:t>Validated Power Supply by using Voltage ranges from 4.5V to 5.5V.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Tested a simple interrupt module in the MCU to verify functionality.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On-going integration of microcontroller software components.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Issues were found testing the interrupt module.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By this Friday, will fully </a:t>
                      </a:r>
                      <a:r>
                        <a:rPr lang="en-US" sz="1800"/>
                        <a:t>integrate</a:t>
                      </a:r>
                      <a:r>
                        <a:rPr lang="en-US" sz="1800"/>
                        <a:t> input buttons with the MCU.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