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g9Mz/nf3Dv0dRzU+MNTW08oTfx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25CBAB-EECA-423F-AA52-47D27F1B2112}">
  <a:tblStyle styleId="{5725CBAB-EECA-423F-AA52-47D27F1B211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1b9cc2126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61b9cc21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00b1c78c9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600b1c78c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1b9cc2126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61b9cc212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343a84bc1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6343a84bc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6343a84bc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1" name="Google Shape;8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00b1c78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g1600b1c78c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00b1c78c9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600b1c78c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00b1c78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8" name="Google Shape;108;g1600b1c78c9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1" name="Google Shape;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3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9" name="Google Shape;5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"/>
          <p:cNvSpPr txBox="1"/>
          <p:nvPr/>
        </p:nvSpPr>
        <p:spPr>
          <a:xfrm>
            <a:off x="1771650" y="39670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Team 18: Photometer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Bi-Weekly Update 3</a:t>
            </a:r>
            <a:br>
              <a:rPr b="1" lang="en-US" sz="3600">
                <a:solidFill>
                  <a:srgbClr val="FFFFFF"/>
                </a:solidFill>
              </a:rPr>
            </a:br>
            <a:r>
              <a:rPr b="1" lang="en-US" sz="2455">
                <a:solidFill>
                  <a:srgbClr val="FFFFFF"/>
                </a:solidFill>
              </a:rPr>
              <a:t>Rigoberto Olivares, Hunter Cothran, Richard Lopez</a:t>
            </a:r>
            <a:br>
              <a:rPr b="1" lang="en-US" sz="2455">
                <a:solidFill>
                  <a:srgbClr val="FFFFFF"/>
                </a:solidFill>
              </a:rPr>
            </a:br>
            <a:r>
              <a:rPr b="1" lang="en-US" sz="2455">
                <a:solidFill>
                  <a:srgbClr val="FFFFFF"/>
                </a:solidFill>
              </a:rPr>
              <a:t>Sponsor: Max Lesser</a:t>
            </a:r>
            <a:br>
              <a:rPr b="1" lang="en-US" sz="2455">
                <a:solidFill>
                  <a:srgbClr val="FFFFFF"/>
                </a:solidFill>
              </a:rPr>
            </a:br>
            <a:r>
              <a:rPr b="1" lang="en-US" sz="2455">
                <a:solidFill>
                  <a:srgbClr val="FFFFFF"/>
                </a:solidFill>
              </a:rPr>
              <a:t>TA: Rohith Ramanujam Kumar</a:t>
            </a:r>
            <a:br>
              <a:rPr b="1" lang="en-US" sz="2455">
                <a:solidFill>
                  <a:srgbClr val="FFFFFF"/>
                </a:solidFill>
              </a:rPr>
            </a:br>
            <a:endParaRPr b="1" sz="2455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1b9cc2126_0_15"/>
          <p:cNvSpPr txBox="1"/>
          <p:nvPr>
            <p:ph idx="1" type="body"/>
          </p:nvPr>
        </p:nvSpPr>
        <p:spPr>
          <a:xfrm>
            <a:off x="609600" y="2017650"/>
            <a:ext cx="8229600" cy="24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57200" rtl="0" algn="l">
              <a:spcBef>
                <a:spcPts val="36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The power supply PCB has been received.</a:t>
            </a:r>
            <a:endParaRPr sz="27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spcBef>
                <a:spcPts val="36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Will be soldering </a:t>
            </a:r>
            <a:r>
              <a:rPr lang="en-US" sz="2700"/>
              <a:t>components</a:t>
            </a:r>
            <a:r>
              <a:rPr lang="en-US" sz="2700"/>
              <a:t> this Friday during lab time.</a:t>
            </a:r>
            <a:endParaRPr sz="2700"/>
          </a:p>
        </p:txBody>
      </p:sp>
      <p:sp>
        <p:nvSpPr>
          <p:cNvPr id="117" name="Google Shape;117;g161b9cc2126_0_15"/>
          <p:cNvSpPr txBox="1"/>
          <p:nvPr>
            <p:ph type="title"/>
          </p:nvPr>
        </p:nvSpPr>
        <p:spPr>
          <a:xfrm>
            <a:off x="609600" y="10226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3100"/>
              <a:t>Power Supply</a:t>
            </a:r>
            <a:endParaRPr sz="3100"/>
          </a:p>
        </p:txBody>
      </p:sp>
      <p:pic>
        <p:nvPicPr>
          <p:cNvPr id="118" name="Google Shape;118;g161b9cc2126_0_15"/>
          <p:cNvPicPr preferRelativeResize="0"/>
          <p:nvPr/>
        </p:nvPicPr>
        <p:blipFill rotWithShape="1">
          <a:blip r:embed="rId3">
            <a:alphaModFix/>
          </a:blip>
          <a:srcRect b="4122" l="0" r="1931" t="0"/>
          <a:stretch/>
        </p:blipFill>
        <p:spPr>
          <a:xfrm>
            <a:off x="1696550" y="3956675"/>
            <a:ext cx="5750900" cy="27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00b1c78c9_0_18"/>
          <p:cNvSpPr txBox="1"/>
          <p:nvPr>
            <p:ph idx="1" type="body"/>
          </p:nvPr>
        </p:nvSpPr>
        <p:spPr>
          <a:xfrm>
            <a:off x="477075" y="2005275"/>
            <a:ext cx="46455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en-US" sz="2700"/>
              <a:t>Tested display by outputting numbers in the range of 0 to 99999.</a:t>
            </a:r>
            <a:endParaRPr sz="35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36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Gain and integration are displayed using LEDs.</a:t>
            </a:r>
            <a:endParaRPr sz="26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Tested input buttons by lighting corresponding LEDs.</a:t>
            </a:r>
            <a:endParaRPr sz="3400"/>
          </a:p>
        </p:txBody>
      </p:sp>
      <p:sp>
        <p:nvSpPr>
          <p:cNvPr id="124" name="Google Shape;124;g1600b1c78c9_0_18"/>
          <p:cNvSpPr txBox="1"/>
          <p:nvPr>
            <p:ph type="title"/>
          </p:nvPr>
        </p:nvSpPr>
        <p:spPr>
          <a:xfrm>
            <a:off x="639425" y="9232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Button Inputs and Display</a:t>
            </a:r>
            <a:endParaRPr/>
          </a:p>
        </p:txBody>
      </p:sp>
      <p:pic>
        <p:nvPicPr>
          <p:cNvPr id="125" name="Google Shape;125;g1600b1c78c9_0_18"/>
          <p:cNvPicPr preferRelativeResize="0"/>
          <p:nvPr/>
        </p:nvPicPr>
        <p:blipFill rotWithShape="1">
          <a:blip r:embed="rId3">
            <a:alphaModFix/>
          </a:blip>
          <a:srcRect b="12967" l="0" r="0" t="11900"/>
          <a:stretch/>
        </p:blipFill>
        <p:spPr>
          <a:xfrm>
            <a:off x="5545400" y="1877675"/>
            <a:ext cx="2565388" cy="1927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600b1c78c9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955775"/>
            <a:ext cx="4512175" cy="27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1b9cc2126_0_9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32" name="Google Shape;132;g161b9cc2126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2875"/>
            <a:ext cx="9144000" cy="4824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 </a:t>
            </a:r>
            <a:endParaRPr/>
          </a:p>
        </p:txBody>
      </p:sp>
      <p:pic>
        <p:nvPicPr>
          <p:cNvPr id="138" name="Google Shape;13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59775"/>
            <a:ext cx="9144001" cy="2861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You!</a:t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Questions?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343a84bc1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6343a84bc1_0_0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g16343a84bc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6857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6" name="Google Shape;66;p3"/>
          <p:cNvSpPr txBox="1"/>
          <p:nvPr/>
        </p:nvSpPr>
        <p:spPr>
          <a:xfrm>
            <a:off x="398600" y="2049300"/>
            <a:ext cx="4532100" cy="4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327517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5531"/>
              <a:buChar char="•"/>
            </a:pPr>
            <a:r>
              <a:rPr lang="en-US" sz="2350">
                <a:solidFill>
                  <a:srgbClr val="000000"/>
                </a:solidFill>
              </a:rPr>
              <a:t>Our customer Don, an astronomer at A&amp;M, desires a modern re-envisioning of an OPTEC photometer, which were designed in the 70s</a:t>
            </a:r>
            <a:endParaRPr sz="2350">
              <a:solidFill>
                <a:srgbClr val="000000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000000"/>
              </a:solidFill>
            </a:endParaRPr>
          </a:p>
          <a:p>
            <a:pPr indent="-327517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5531"/>
              <a:buChar char="•"/>
            </a:pPr>
            <a:r>
              <a:rPr lang="en-US" sz="2350">
                <a:solidFill>
                  <a:srgbClr val="000000"/>
                </a:solidFill>
              </a:rPr>
              <a:t>Astronomers often make their own photometers to measure light of stars, eclipses, etc,  with photodiodes in conjunction with simple circuit components, despite ranges of, a universal unit can be derived</a:t>
            </a:r>
            <a:endParaRPr sz="2350">
              <a:solidFill>
                <a:srgbClr val="000000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000000"/>
              </a:solidFill>
            </a:endParaRPr>
          </a:p>
          <a:p>
            <a:pPr indent="-344249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2350">
                <a:solidFill>
                  <a:srgbClr val="000000"/>
                </a:solidFill>
              </a:rPr>
              <a:t>A drawback of OPTEC’s original design – photomultiplier tubes (high voltage) and the need to filter light</a:t>
            </a:r>
            <a:endParaRPr sz="2350">
              <a:solidFill>
                <a:srgbClr val="000000"/>
              </a:solidFill>
            </a:endParaRPr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126052">
            <a:off x="5278962" y="2608599"/>
            <a:ext cx="4011127" cy="3492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800" y="-95250"/>
            <a:ext cx="9269609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 </a:t>
            </a:r>
            <a:endParaRPr/>
          </a:p>
        </p:txBody>
      </p:sp>
      <p:graphicFrame>
        <p:nvGraphicFramePr>
          <p:cNvPr id="78" name="Google Shape;78;p5"/>
          <p:cNvGraphicFramePr/>
          <p:nvPr/>
        </p:nvGraphicFramePr>
        <p:xfrm>
          <a:off x="9" y="2786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{5725CBAB-EECA-423F-AA52-47D27F1B2112}</a:tableStyleId>
              </a:tblPr>
              <a:tblGrid>
                <a:gridCol w="1328550"/>
                <a:gridCol w="1323475"/>
                <a:gridCol w="1326000"/>
                <a:gridCol w="1336225"/>
                <a:gridCol w="1395975"/>
                <a:gridCol w="1261150"/>
                <a:gridCol w="1172625"/>
              </a:tblGrid>
              <a:tr h="1755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Subsystem Designs and Testing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(completed 9/11)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Finish i</a:t>
                      </a:r>
                      <a:r>
                        <a:rPr lang="en-US" sz="1300"/>
                        <a:t>ntegration of  Hardware components</a:t>
                      </a:r>
                      <a:r>
                        <a:rPr lang="en-US" sz="1300" u="none" cap="none" strike="noStrike"/>
                        <a:t> 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(completed 9/17)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PCB has been designed and ordered</a:t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 </a:t>
                      </a:r>
                      <a:r>
                        <a:rPr lang="en-US" sz="1300" u="none" cap="none" strike="noStrike"/>
                        <a:t>(</a:t>
                      </a:r>
                      <a:r>
                        <a:rPr lang="en-US" sz="1300" u="none" cap="none" strike="noStrike"/>
                        <a:t>completed 9/28</a:t>
                      </a:r>
                      <a:r>
                        <a:rPr lang="en-US" sz="1300" u="none" cap="none" strike="noStrike"/>
                        <a:t>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Finish i</a:t>
                      </a:r>
                      <a:r>
                        <a:rPr lang="en-US" sz="1300"/>
                        <a:t>ntegration</a:t>
                      </a:r>
                      <a:r>
                        <a:rPr lang="en-US" sz="1300"/>
                        <a:t> of Software components</a:t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10/15)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 Finish Validation of Hardware and Software components</a:t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11/2)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Finish Testing for software and </a:t>
                      </a:r>
                      <a:r>
                        <a:rPr lang="en-US" sz="1300"/>
                        <a:t>hardware</a:t>
                      </a:r>
                      <a:r>
                        <a:rPr lang="en-US" sz="1300"/>
                        <a:t> components</a:t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11/26)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Demo and Report 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12/5)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Housing and Photodiode</a:t>
            </a:r>
            <a:endParaRPr/>
          </a:p>
        </p:txBody>
      </p:sp>
      <p:graphicFrame>
        <p:nvGraphicFramePr>
          <p:cNvPr id="84" name="Google Shape;84;p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{5725CBAB-EECA-423F-AA52-47D27F1B2112}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Measured and drilled M42 spacer ring sized hole with a boring drill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Used dremel, FEDC hardware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Applied glue and epoxy to secure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Assisted PCB design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Ensure PCB </a:t>
                      </a:r>
                      <a:r>
                        <a:rPr lang="en-US" sz="1800"/>
                        <a:t>dimensions</a:t>
                      </a:r>
                      <a:r>
                        <a:rPr lang="en-US" sz="1800"/>
                        <a:t> fit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Yet to finalize photodiode securement/light path design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Bonding plastic/metal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challenges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Epoxy, Glue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Considerations</a:t>
            </a:r>
            <a:endParaRPr/>
          </a:p>
        </p:txBody>
      </p:sp>
      <p:sp>
        <p:nvSpPr>
          <p:cNvPr id="90" name="Google Shape;90;p7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Hunter - Enclosure Plastic/Metal Bonding</a:t>
            </a:r>
            <a:endParaRPr/>
          </a:p>
        </p:txBody>
      </p:sp>
      <p:pic>
        <p:nvPicPr>
          <p:cNvPr id="91" name="Google Shape;91;p7"/>
          <p:cNvPicPr preferRelativeResize="0"/>
          <p:nvPr/>
        </p:nvPicPr>
        <p:blipFill rotWithShape="1">
          <a:blip r:embed="rId3">
            <a:alphaModFix/>
          </a:blip>
          <a:srcRect b="13631" l="30566" r="27401" t="15736"/>
          <a:stretch/>
        </p:blipFill>
        <p:spPr>
          <a:xfrm>
            <a:off x="5350525" y="2219550"/>
            <a:ext cx="3099899" cy="390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00b1c78c9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ADC and Microcontroller</a:t>
            </a:r>
            <a:endParaRPr/>
          </a:p>
        </p:txBody>
      </p:sp>
      <p:graphicFrame>
        <p:nvGraphicFramePr>
          <p:cNvPr id="97" name="Google Shape;97;g1600b1c78c9_0_0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{5725CBAB-EECA-423F-AA52-47D27F1B2112}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</a:t>
                      </a:r>
                      <a:r>
                        <a:rPr lang="en-US" sz="1800" u="none" cap="none" strike="noStrike"/>
                        <a:t>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15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Finalized the PCB design with Rigo and Hunter and </a:t>
                      </a:r>
                      <a:r>
                        <a:rPr lang="en-US" sz="1800"/>
                        <a:t>ordered</a:t>
                      </a:r>
                      <a:r>
                        <a:rPr lang="en-US" sz="1800"/>
                        <a:t> it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The PCB arrived</a:t>
                      </a:r>
                      <a:r>
                        <a:rPr lang="en-US" sz="1800" u="none" cap="none" strike="noStrike"/>
                        <a:t> this week</a:t>
                      </a:r>
                      <a:r>
                        <a:rPr lang="en-US" sz="1800"/>
                        <a:t> on Monday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Finish up the SPI with Rigo and </a:t>
                      </a:r>
                      <a:r>
                        <a:rPr lang="en-US" sz="1800"/>
                        <a:t>output send data from the ADC to the output and also the DB9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Solder on components with PCB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" name="Google Shape;98;g1600b1c78c9_0_0"/>
          <p:cNvSpPr txBox="1"/>
          <p:nvPr/>
        </p:nvSpPr>
        <p:spPr>
          <a:xfrm>
            <a:off x="544945" y="4326975"/>
            <a:ext cx="840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00b1c78c9_0_12"/>
          <p:cNvSpPr txBox="1"/>
          <p:nvPr>
            <p:ph idx="1" type="body"/>
          </p:nvPr>
        </p:nvSpPr>
        <p:spPr>
          <a:xfrm>
            <a:off x="457200" y="2049275"/>
            <a:ext cx="40551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57200" rtl="0" algn="l">
              <a:spcBef>
                <a:spcPts val="360"/>
              </a:spcBef>
              <a:spcAft>
                <a:spcPts val="0"/>
              </a:spcAft>
              <a:buSzPts val="2700"/>
              <a:buChar char="-"/>
            </a:pPr>
            <a:r>
              <a:rPr lang="en-US" sz="2700"/>
              <a:t>Arrived this week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-US" sz="2700"/>
              <a:t>Start soldering and testing for continuity this friday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-US" sz="2700"/>
              <a:t>Start soldering on parts as well</a:t>
            </a:r>
            <a:endParaRPr sz="2700"/>
          </a:p>
        </p:txBody>
      </p:sp>
      <p:sp>
        <p:nvSpPr>
          <p:cNvPr id="104" name="Google Shape;104;g1600b1c78c9_0_12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PCB design </a:t>
            </a:r>
            <a:endParaRPr/>
          </a:p>
        </p:txBody>
      </p:sp>
      <p:pic>
        <p:nvPicPr>
          <p:cNvPr id="105" name="Google Shape;105;g1600b1c78c9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575" y="2353040"/>
            <a:ext cx="4326901" cy="3469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00b1c78c9_0_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Power Supply and Microcontroller</a:t>
            </a:r>
            <a:endParaRPr/>
          </a:p>
        </p:txBody>
      </p:sp>
      <p:graphicFrame>
        <p:nvGraphicFramePr>
          <p:cNvPr id="111" name="Google Shape;111;g1600b1c78c9_0_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{5725CBAB-EECA-423F-AA52-47D27F1B2112}</a:tableStyleId>
              </a:tblPr>
              <a:tblGrid>
                <a:gridCol w="3886200"/>
                <a:gridCol w="3886200"/>
              </a:tblGrid>
              <a:tr h="610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18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233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Completed integration of the 5 digit 7-Segment display.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Completed integration of input buttons (hardware side).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Received Power Supply PCB.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Complete integration and test functionality of ADC.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Complete integration of input buttons and test functionality on the software side.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Solder </a:t>
                      </a:r>
                      <a:r>
                        <a:rPr lang="en-US" sz="1800"/>
                        <a:t>components</a:t>
                      </a:r>
                      <a:r>
                        <a:rPr lang="en-US" sz="1800"/>
                        <a:t> onto Power Suppl</a:t>
                      </a:r>
                      <a:r>
                        <a:rPr lang="en-US" sz="1800"/>
                        <a:t>y</a:t>
                      </a:r>
                      <a:r>
                        <a:rPr lang="en-US" sz="1800"/>
                        <a:t> PCB.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